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2"/>
  </p:notesMasterIdLst>
  <p:handoutMasterIdLst>
    <p:handoutMasterId r:id="rId23"/>
  </p:handoutMasterIdLst>
  <p:sldIdLst>
    <p:sldId id="260" r:id="rId7"/>
    <p:sldId id="330" r:id="rId8"/>
    <p:sldId id="338" r:id="rId9"/>
    <p:sldId id="337" r:id="rId10"/>
    <p:sldId id="305" r:id="rId11"/>
    <p:sldId id="314" r:id="rId12"/>
    <p:sldId id="295" r:id="rId13"/>
    <p:sldId id="347" r:id="rId14"/>
    <p:sldId id="355" r:id="rId15"/>
    <p:sldId id="343" r:id="rId16"/>
    <p:sldId id="341" r:id="rId17"/>
    <p:sldId id="351" r:id="rId18"/>
    <p:sldId id="344" r:id="rId19"/>
    <p:sldId id="345" r:id="rId20"/>
    <p:sldId id="322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4130" autoAdjust="0"/>
  </p:normalViewPr>
  <p:slideViewPr>
    <p:cSldViewPr showGuides="1">
      <p:cViewPr varScale="1">
        <p:scale>
          <a:sx n="119" d="100"/>
          <a:sy n="119" d="100"/>
        </p:scale>
        <p:origin x="12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Finance Sub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May 2022 -  May 2023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730141"/>
            <a:ext cx="4714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26E3E8B-6010-800F-1BD6-4DB94143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8088"/>
              </p:ext>
            </p:extLst>
          </p:nvPr>
        </p:nvGraphicFramePr>
        <p:xfrm>
          <a:off x="495300" y="452402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EEE18F2D-FB8A-FAF9-BBA0-DE1C8CC4CF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691" y="1194278"/>
            <a:ext cx="8512309" cy="312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May 2022 -  May 2023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485379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57885C-C0E8-AEBC-3628-E87D4EA65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73795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AB8CB52D-3547-D029-2622-9BBAC8FF69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168287"/>
            <a:ext cx="8305800" cy="283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May 2022 -  May 2023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437971"/>
            <a:ext cx="48365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1221B2-FE49-3408-EF37-5D62C7A88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8308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67DA06C-A772-3EEB-61CA-1A62DACB28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649" y="1143001"/>
            <a:ext cx="8305297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May 2022 -  May 2023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638800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7540B6-0235-C24B-AD87-6281E6FBE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25860"/>
              </p:ext>
            </p:extLst>
          </p:nvPr>
        </p:nvGraphicFramePr>
        <p:xfrm>
          <a:off x="609600" y="4341622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9F77E8B7-7DA2-92A2-C073-1A5834CED5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112848"/>
            <a:ext cx="8305800" cy="299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TPES Coverage of Settlements May 2022 -  May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230388-AAD6-835E-12ED-0806CDA38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49201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70515CE0-335F-086C-D4FA-62CA2C4DD8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111296"/>
            <a:ext cx="84582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May 2023 – June 2023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Total Potential Exposure (TPE) slightly increased from $1.10 billion in May 2023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       to $1.46 billion in June 2023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TPEA increased due to higher forward adjustment factors and Real-Time and Day-Ahead Settlement Point prices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increased from $3.10 billion in May 2023 to $3.66 billion in June 2023 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22319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and Forward Adjustment Factors Jun 2022 -  Jun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 adjusted to exclude short pay entities eliminating data skew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533310-1569-1FBD-7638-41536172B7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1" y="1741630"/>
            <a:ext cx="7996962" cy="351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Jun 2022 -  Jun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4B5037-9E68-5F61-A98A-D4B22EF5ED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630" y="1828800"/>
            <a:ext cx="7716370" cy="347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r>
              <a:rPr lang="en-US" sz="1600" dirty="0">
                <a:cs typeface="Times New Roman" panose="02020603050405020304" pitchFamily="18" charset="0"/>
              </a:rPr>
              <a:t>Jun 2022- Jun 2023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4825" y="5319157"/>
            <a:ext cx="8334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 less Defaulted Amounts: TPE – Short-Paid Invoices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B7977F-7975-030F-1F83-DAA690D5AD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814" y="1295400"/>
            <a:ext cx="8024415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May 2023 - June 2023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350549-B53E-05D2-F519-C37EFA97E5D9}"/>
              </a:ext>
            </a:extLst>
          </p:cNvPr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E1627A-AFDF-E71D-255C-3C76FE26EC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228" y="1386682"/>
            <a:ext cx="8145805" cy="4023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755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  -  Jun 2023*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421" y="5791944"/>
            <a:ext cx="8001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852A99-9242-D9B2-F814-C31F2BD331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482992"/>
            <a:ext cx="6544326" cy="371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Jun 2021 - Jun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8295CE-F504-85FF-04F2-F52D2B4187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913" y="1447800"/>
            <a:ext cx="8403802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May 2022 -  May 2023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" y="53340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B677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TPEA closely approximates actual/invoice exposure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433832F-97AD-AEA2-D4D4-02EF027D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0650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and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6D9D8022-7DD1-9D60-1134-FE3A09B2DB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202" y="1016501"/>
            <a:ext cx="7560398" cy="2869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160241</TotalTime>
  <Words>847</Words>
  <Application>Microsoft Office PowerPoint</Application>
  <PresentationFormat>On-screen Show (4:3)</PresentationFormat>
  <Paragraphs>145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Highlights May 2023 – June 2023</vt:lpstr>
      <vt:lpstr>TPE and Forward Adjustment Factors Jun 2022 -  Jun 2023</vt:lpstr>
      <vt:lpstr>TPE/Real-Time &amp; Day-Ahead Daily Average Settlement Point Prices for HB_NORTH Jun 2022 -  Jun 2023</vt:lpstr>
      <vt:lpstr>Available Credit by Type Compared to Total Potential Exposure (TPE) Jun 2022- Jun 2023</vt:lpstr>
      <vt:lpstr>Discretionary Collateral May 2023 - June 2023</vt:lpstr>
      <vt:lpstr>TPE and Discretionary Collateral by Market Segment  -  Jun 2023*</vt:lpstr>
      <vt:lpstr>Discretionary Collateral by Market Segment Jun 2021 - Jun 2023</vt:lpstr>
      <vt:lpstr>TPEA Coverage of Settlements May 2022 -  May 2023 </vt:lpstr>
      <vt:lpstr>TPEA Coverage of Settlements May 2022 -  May 2023 </vt:lpstr>
      <vt:lpstr>TPEA Coverage of Settlements May 2022 -  May 2023 </vt:lpstr>
      <vt:lpstr>TPEA Coverage of Settlements May 2022 -  May 2023 </vt:lpstr>
      <vt:lpstr>TPEA Coverage of Settlements May 2022 -  May 2023 </vt:lpstr>
      <vt:lpstr>TPES Coverage of Settlements May 2022 -  May 2023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1061</cp:revision>
  <cp:lastPrinted>2019-06-18T19:02:16Z</cp:lastPrinted>
  <dcterms:created xsi:type="dcterms:W3CDTF">2016-01-21T15:20:31Z</dcterms:created>
  <dcterms:modified xsi:type="dcterms:W3CDTF">2023-07-14T15:28:42Z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