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9" d="100"/>
          <a:sy n="119" d="100"/>
        </p:scale>
        <p:origin x="12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Finance Sub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2022 -  May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EE18F2D-FB8A-FAF9-BBA0-DE1C8CC4C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91" y="1194278"/>
            <a:ext cx="8512309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2022 -  May 2023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B8CB52D-3547-D029-2622-9BBAC8FF6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68287"/>
            <a:ext cx="8305800" cy="283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2022 -  May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67DA06C-A772-3EEB-61CA-1A62DACB2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49" y="1143001"/>
            <a:ext cx="830529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2022 -  May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F77E8B7-7DA2-92A2-C073-1A5834CED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12848"/>
            <a:ext cx="8305800" cy="299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May 2022 -  May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0515CE0-335F-086C-D4FA-62CA2C4DD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11296"/>
            <a:ext cx="84582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May 2023 – June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slightly increased from $1.10 billion in May 2023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      to $1.46 billion in June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TPEA increased due to higher forward adjustment factors and Real-Time and Day-Ahead Settlement Point prices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$3.10 billion in May 2023 to $3.66 billion in June 2023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Jun 2022 -  Jun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533310-1569-1FBD-7638-41536172B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741630"/>
            <a:ext cx="7996962" cy="351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Jun 2022 -  Jun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4B5037-9E68-5F61-A98A-D4B22EF5ED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30" y="1828800"/>
            <a:ext cx="7716370" cy="347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Jun 2022- Jun 2023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B7977F-7975-030F-1F83-DAA690D5A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814" y="1295400"/>
            <a:ext cx="802441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May 2023 - June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50549-B53E-05D2-F519-C37EFA97E5D9}"/>
              </a:ext>
            </a:extLst>
          </p:cNvPr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E1627A-AFDF-E71D-255C-3C76FE26E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28" y="1386682"/>
            <a:ext cx="8145805" cy="40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Jun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852A99-9242-D9B2-F814-C31F2BD33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482992"/>
            <a:ext cx="6544326" cy="371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Jun 2021 - Jun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8295CE-F504-85FF-04F2-F52D2B41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13" y="1447800"/>
            <a:ext cx="840380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2022 -  May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D9D8022-7DD1-9D60-1134-FE3A09B2D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02" y="1016501"/>
            <a:ext cx="7560398" cy="286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160241</TotalTime>
  <Words>847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May 2023 – June 2023</vt:lpstr>
      <vt:lpstr>TPE and Forward Adjustment Factors Jun 2022 -  Jun 2023</vt:lpstr>
      <vt:lpstr>TPE/Real-Time &amp; Day-Ahead Daily Average Settlement Point Prices for HB_NORTH Jun 2022 -  Jun 2023</vt:lpstr>
      <vt:lpstr>Available Credit by Type Compared to Total Potential Exposure (TPE) Jun 2022- Jun 2023</vt:lpstr>
      <vt:lpstr>Discretionary Collateral May 2023 - June 2023</vt:lpstr>
      <vt:lpstr>TPE and Discretionary Collateral by Market Segment  -  Jun 2023*</vt:lpstr>
      <vt:lpstr>Discretionary Collateral by Market Segment Jun 2021 - Jun 2023</vt:lpstr>
      <vt:lpstr>TPEA Coverage of Settlements May 2022 -  May 2023 </vt:lpstr>
      <vt:lpstr>TPEA Coverage of Settlements May 2022 -  May 2023 </vt:lpstr>
      <vt:lpstr>TPEA Coverage of Settlements May 2022 -  May 2023 </vt:lpstr>
      <vt:lpstr>TPEA Coverage of Settlements May 2022 -  May 2023 </vt:lpstr>
      <vt:lpstr>TPEA Coverage of Settlements May 2022 -  May 2023 </vt:lpstr>
      <vt:lpstr>TPES Coverage of Settlements May 2022 -  May 2023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1061</cp:revision>
  <cp:lastPrinted>2019-06-18T19:02:16Z</cp:lastPrinted>
  <dcterms:created xsi:type="dcterms:W3CDTF">2016-01-21T15:20:31Z</dcterms:created>
  <dcterms:modified xsi:type="dcterms:W3CDTF">2023-07-14T15:28:42Z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