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modernComment_13D_917263AC.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700" r:id="rId5"/>
    <p:sldMasterId id="2147483702" r:id="rId6"/>
  </p:sldMasterIdLst>
  <p:notesMasterIdLst>
    <p:notesMasterId r:id="rId18"/>
  </p:notesMasterIdLst>
  <p:handoutMasterIdLst>
    <p:handoutMasterId r:id="rId19"/>
  </p:handoutMasterIdLst>
  <p:sldIdLst>
    <p:sldId id="270" r:id="rId7"/>
    <p:sldId id="432" r:id="rId8"/>
    <p:sldId id="433" r:id="rId9"/>
    <p:sldId id="434" r:id="rId10"/>
    <p:sldId id="599" r:id="rId11"/>
    <p:sldId id="593" r:id="rId12"/>
    <p:sldId id="317" r:id="rId13"/>
    <p:sldId id="592" r:id="rId14"/>
    <p:sldId id="589" r:id="rId15"/>
    <p:sldId id="598" r:id="rId16"/>
    <p:sldId id="60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8FD8AA-63B6-61AC-B64D-4D514056C56F}" name="ERCOT SM" initials="ER SM" userId="ERCOT SM"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31C6D-CB64-4C2E-A5A1-91D04C69EE5F}" v="13" dt="2023-07-12T10:04:37.7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078" autoAdjust="0"/>
    <p:restoredTop sz="71907" autoAdjust="0"/>
  </p:normalViewPr>
  <p:slideViewPr>
    <p:cSldViewPr snapToGrid="0">
      <p:cViewPr varScale="1">
        <p:scale>
          <a:sx n="126" d="100"/>
          <a:sy n="126" d="100"/>
        </p:scale>
        <p:origin x="714" y="13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92580DAB-7F62-48F9-9573-D58435C251D1}"/>
    <pc:docChg chg="modSld">
      <pc:chgData name="Mago, Nitika" userId="eb4dfd7f-5a13-4bd1-acb0-2d627733e6c8" providerId="ADAL" clId="{92580DAB-7F62-48F9-9573-D58435C251D1}" dt="2023-07-10T15:48:07.137" v="15" actId="14100"/>
      <pc:docMkLst>
        <pc:docMk/>
      </pc:docMkLst>
      <pc:sldChg chg="addSp modSp mod">
        <pc:chgData name="Mago, Nitika" userId="eb4dfd7f-5a13-4bd1-acb0-2d627733e6c8" providerId="ADAL" clId="{92580DAB-7F62-48F9-9573-D58435C251D1}" dt="2023-07-10T15:48:07.137" v="15" actId="14100"/>
        <pc:sldMkLst>
          <pc:docMk/>
          <pc:sldMk cId="3140373697" sldId="600"/>
        </pc:sldMkLst>
        <pc:picChg chg="mod">
          <ac:chgData name="Mago, Nitika" userId="eb4dfd7f-5a13-4bd1-acb0-2d627733e6c8" providerId="ADAL" clId="{92580DAB-7F62-48F9-9573-D58435C251D1}" dt="2023-07-10T15:43:24.216" v="0" actId="1076"/>
          <ac:picMkLst>
            <pc:docMk/>
            <pc:sldMk cId="3140373697" sldId="600"/>
            <ac:picMk id="5" creationId="{73EED2E6-28F4-DF85-C00C-6D73C1B8BD2C}"/>
          </ac:picMkLst>
        </pc:picChg>
        <pc:cxnChg chg="add mod">
          <ac:chgData name="Mago, Nitika" userId="eb4dfd7f-5a13-4bd1-acb0-2d627733e6c8" providerId="ADAL" clId="{92580DAB-7F62-48F9-9573-D58435C251D1}" dt="2023-07-10T15:46:19.454" v="10" actId="14100"/>
          <ac:cxnSpMkLst>
            <pc:docMk/>
            <pc:sldMk cId="3140373697" sldId="600"/>
            <ac:cxnSpMk id="9" creationId="{296200FB-C9DD-7E52-7AD0-2A5ED3B097CE}"/>
          </ac:cxnSpMkLst>
        </pc:cxnChg>
        <pc:cxnChg chg="add mod">
          <ac:chgData name="Mago, Nitika" userId="eb4dfd7f-5a13-4bd1-acb0-2d627733e6c8" providerId="ADAL" clId="{92580DAB-7F62-48F9-9573-D58435C251D1}" dt="2023-07-10T15:48:07.137" v="15" actId="14100"/>
          <ac:cxnSpMkLst>
            <pc:docMk/>
            <pc:sldMk cId="3140373697" sldId="600"/>
            <ac:cxnSpMk id="13" creationId="{D55FF8DE-7CA4-C772-60B3-8A6996F845DF}"/>
          </ac:cxnSpMkLst>
        </pc:cxnChg>
        <pc:cxnChg chg="mod">
          <ac:chgData name="Mago, Nitika" userId="eb4dfd7f-5a13-4bd1-acb0-2d627733e6c8" providerId="ADAL" clId="{92580DAB-7F62-48F9-9573-D58435C251D1}" dt="2023-07-10T15:45:49.237" v="9" actId="1076"/>
          <ac:cxnSpMkLst>
            <pc:docMk/>
            <pc:sldMk cId="3140373697" sldId="600"/>
            <ac:cxnSpMk id="16" creationId="{6EDF3772-614F-2EBF-64AC-216F47A4D04D}"/>
          </ac:cxnSpMkLst>
        </pc:cxnChg>
        <pc:cxnChg chg="mod">
          <ac:chgData name="Mago, Nitika" userId="eb4dfd7f-5a13-4bd1-acb0-2d627733e6c8" providerId="ADAL" clId="{92580DAB-7F62-48F9-9573-D58435C251D1}" dt="2023-07-10T15:46:22.132" v="11" actId="1076"/>
          <ac:cxnSpMkLst>
            <pc:docMk/>
            <pc:sldMk cId="3140373697" sldId="600"/>
            <ac:cxnSpMk id="32" creationId="{66BEAD30-C436-7054-8118-DE9111752D71}"/>
          </ac:cxnSpMkLst>
        </pc:cxnChg>
      </pc:sldChg>
    </pc:docChg>
  </pc:docChgLst>
  <pc:docChgLst>
    <pc:chgData name="Mago, Nitika" userId="eb4dfd7f-5a13-4bd1-acb0-2d627733e6c8" providerId="ADAL" clId="{4A631C6D-CB64-4C2E-A5A1-91D04C69EE5F}"/>
    <pc:docChg chg="undo custSel addSld delSld modSld sldOrd">
      <pc:chgData name="Mago, Nitika" userId="eb4dfd7f-5a13-4bd1-acb0-2d627733e6c8" providerId="ADAL" clId="{4A631C6D-CB64-4C2E-A5A1-91D04C69EE5F}" dt="2023-07-12T13:26:34.619" v="5201" actId="1076"/>
      <pc:docMkLst>
        <pc:docMk/>
      </pc:docMkLst>
      <pc:sldChg chg="modSp mod">
        <pc:chgData name="Mago, Nitika" userId="eb4dfd7f-5a13-4bd1-acb0-2d627733e6c8" providerId="ADAL" clId="{4A631C6D-CB64-4C2E-A5A1-91D04C69EE5F}" dt="2023-07-12T08:19:04.951" v="10" actId="20577"/>
        <pc:sldMkLst>
          <pc:docMk/>
          <pc:sldMk cId="2188054726" sldId="270"/>
        </pc:sldMkLst>
        <pc:spChg chg="mod">
          <ac:chgData name="Mago, Nitika" userId="eb4dfd7f-5a13-4bd1-acb0-2d627733e6c8" providerId="ADAL" clId="{4A631C6D-CB64-4C2E-A5A1-91D04C69EE5F}" dt="2023-07-12T08:19:04.951" v="10" actId="20577"/>
          <ac:spMkLst>
            <pc:docMk/>
            <pc:sldMk cId="2188054726" sldId="270"/>
            <ac:spMk id="3" creationId="{00000000-0000-0000-0000-000000000000}"/>
          </ac:spMkLst>
        </pc:spChg>
      </pc:sldChg>
      <pc:sldChg chg="addSp delSp modSp mod">
        <pc:chgData name="Mago, Nitika" userId="eb4dfd7f-5a13-4bd1-acb0-2d627733e6c8" providerId="ADAL" clId="{4A631C6D-CB64-4C2E-A5A1-91D04C69EE5F}" dt="2023-07-12T10:07:12.200" v="4893" actId="20577"/>
        <pc:sldMkLst>
          <pc:docMk/>
          <pc:sldMk cId="2244552134" sldId="432"/>
        </pc:sldMkLst>
        <pc:spChg chg="mod">
          <ac:chgData name="Mago, Nitika" userId="eb4dfd7f-5a13-4bd1-acb0-2d627733e6c8" providerId="ADAL" clId="{4A631C6D-CB64-4C2E-A5A1-91D04C69EE5F}" dt="2023-07-12T09:23:05.796" v="1528" actId="20577"/>
          <ac:spMkLst>
            <pc:docMk/>
            <pc:sldMk cId="2244552134" sldId="432"/>
            <ac:spMk id="2" creationId="{9FD0E29A-D101-BF1E-C344-D62E7153469C}"/>
          </ac:spMkLst>
        </pc:spChg>
        <pc:spChg chg="del mod">
          <ac:chgData name="Mago, Nitika" userId="eb4dfd7f-5a13-4bd1-acb0-2d627733e6c8" providerId="ADAL" clId="{4A631C6D-CB64-4C2E-A5A1-91D04C69EE5F}" dt="2023-07-12T09:20:44.811" v="1488" actId="21"/>
          <ac:spMkLst>
            <pc:docMk/>
            <pc:sldMk cId="2244552134" sldId="432"/>
            <ac:spMk id="3" creationId="{C97DD9C2-B117-EC66-9462-9FD40CDF52B4}"/>
          </ac:spMkLst>
        </pc:spChg>
        <pc:spChg chg="mod">
          <ac:chgData name="Mago, Nitika" userId="eb4dfd7f-5a13-4bd1-acb0-2d627733e6c8" providerId="ADAL" clId="{4A631C6D-CB64-4C2E-A5A1-91D04C69EE5F}" dt="2023-07-12T09:55:25.347" v="4063" actId="20577"/>
          <ac:spMkLst>
            <pc:docMk/>
            <pc:sldMk cId="2244552134" sldId="432"/>
            <ac:spMk id="5" creationId="{C326FDC7-1270-46C1-DDD5-70D1B7D0CD4F}"/>
          </ac:spMkLst>
        </pc:spChg>
        <pc:spChg chg="add del mod">
          <ac:chgData name="Mago, Nitika" userId="eb4dfd7f-5a13-4bd1-acb0-2d627733e6c8" providerId="ADAL" clId="{4A631C6D-CB64-4C2E-A5A1-91D04C69EE5F}" dt="2023-07-12T09:20:50.206" v="1489" actId="478"/>
          <ac:spMkLst>
            <pc:docMk/>
            <pc:sldMk cId="2244552134" sldId="432"/>
            <ac:spMk id="8" creationId="{AF058143-049F-E996-229F-A7D07C1B9196}"/>
          </ac:spMkLst>
        </pc:spChg>
        <pc:spChg chg="add mod">
          <ac:chgData name="Mago, Nitika" userId="eb4dfd7f-5a13-4bd1-acb0-2d627733e6c8" providerId="ADAL" clId="{4A631C6D-CB64-4C2E-A5A1-91D04C69EE5F}" dt="2023-07-12T10:07:12.200" v="4893" actId="20577"/>
          <ac:spMkLst>
            <pc:docMk/>
            <pc:sldMk cId="2244552134" sldId="432"/>
            <ac:spMk id="9" creationId="{E8D25D68-5307-BE26-BAC3-BB49182418E6}"/>
          </ac:spMkLst>
        </pc:spChg>
        <pc:picChg chg="mod">
          <ac:chgData name="Mago, Nitika" userId="eb4dfd7f-5a13-4bd1-acb0-2d627733e6c8" providerId="ADAL" clId="{4A631C6D-CB64-4C2E-A5A1-91D04C69EE5F}" dt="2023-07-12T09:45:05.903" v="3105" actId="1076"/>
          <ac:picMkLst>
            <pc:docMk/>
            <pc:sldMk cId="2244552134" sldId="432"/>
            <ac:picMk id="7" creationId="{9DFF3226-C5C6-0619-3175-C5F3F583459A}"/>
          </ac:picMkLst>
        </pc:picChg>
      </pc:sldChg>
      <pc:sldChg chg="modSp mod">
        <pc:chgData name="Mago, Nitika" userId="eb4dfd7f-5a13-4bd1-acb0-2d627733e6c8" providerId="ADAL" clId="{4A631C6D-CB64-4C2E-A5A1-91D04C69EE5F}" dt="2023-07-12T10:10:22.566" v="4978" actId="20577"/>
        <pc:sldMkLst>
          <pc:docMk/>
          <pc:sldMk cId="2157763239" sldId="433"/>
        </pc:sldMkLst>
        <pc:spChg chg="mod">
          <ac:chgData name="Mago, Nitika" userId="eb4dfd7f-5a13-4bd1-acb0-2d627733e6c8" providerId="ADAL" clId="{4A631C6D-CB64-4C2E-A5A1-91D04C69EE5F}" dt="2023-07-12T09:50:22.341" v="3605" actId="20577"/>
          <ac:spMkLst>
            <pc:docMk/>
            <pc:sldMk cId="2157763239" sldId="433"/>
            <ac:spMk id="2" creationId="{BB28BC7E-3B36-6162-D6B3-3E7E8EF2405D}"/>
          </ac:spMkLst>
        </pc:spChg>
        <pc:spChg chg="mod">
          <ac:chgData name="Mago, Nitika" userId="eb4dfd7f-5a13-4bd1-acb0-2d627733e6c8" providerId="ADAL" clId="{4A631C6D-CB64-4C2E-A5A1-91D04C69EE5F}" dt="2023-07-12T10:10:22.566" v="4978" actId="20577"/>
          <ac:spMkLst>
            <pc:docMk/>
            <pc:sldMk cId="2157763239" sldId="433"/>
            <ac:spMk id="3" creationId="{4DE2CFEF-79D5-EFA1-EE98-725C85DABD70}"/>
          </ac:spMkLst>
        </pc:spChg>
      </pc:sldChg>
      <pc:sldChg chg="addSp delSp modSp mod">
        <pc:chgData name="Mago, Nitika" userId="eb4dfd7f-5a13-4bd1-acb0-2d627733e6c8" providerId="ADAL" clId="{4A631C6D-CB64-4C2E-A5A1-91D04C69EE5F}" dt="2023-07-12T13:26:34.619" v="5201" actId="1076"/>
        <pc:sldMkLst>
          <pc:docMk/>
          <pc:sldMk cId="1484419905" sldId="434"/>
        </pc:sldMkLst>
        <pc:spChg chg="mod">
          <ac:chgData name="Mago, Nitika" userId="eb4dfd7f-5a13-4bd1-acb0-2d627733e6c8" providerId="ADAL" clId="{4A631C6D-CB64-4C2E-A5A1-91D04C69EE5F}" dt="2023-07-12T13:26:30.547" v="5200" actId="404"/>
          <ac:spMkLst>
            <pc:docMk/>
            <pc:sldMk cId="1484419905" sldId="434"/>
            <ac:spMk id="3" creationId="{F3405EA8-F7D2-2637-EDD1-5BAD15EAFDBD}"/>
          </ac:spMkLst>
        </pc:spChg>
        <pc:spChg chg="add mod">
          <ac:chgData name="Mago, Nitika" userId="eb4dfd7f-5a13-4bd1-acb0-2d627733e6c8" providerId="ADAL" clId="{4A631C6D-CB64-4C2E-A5A1-91D04C69EE5F}" dt="2023-07-12T09:16:47.005" v="1295" actId="404"/>
          <ac:spMkLst>
            <pc:docMk/>
            <pc:sldMk cId="1484419905" sldId="434"/>
            <ac:spMk id="7" creationId="{A34BFD3F-8E13-DDBE-6460-A4A4BCA4A878}"/>
          </ac:spMkLst>
        </pc:spChg>
        <pc:graphicFrameChg chg="add mod">
          <ac:chgData name="Mago, Nitika" userId="eb4dfd7f-5a13-4bd1-acb0-2d627733e6c8" providerId="ADAL" clId="{4A631C6D-CB64-4C2E-A5A1-91D04C69EE5F}" dt="2023-07-12T09:02:29.817" v="438"/>
          <ac:graphicFrameMkLst>
            <pc:docMk/>
            <pc:sldMk cId="1484419905" sldId="434"/>
            <ac:graphicFrameMk id="5" creationId="{977FBC7F-F0C7-42D6-A847-4C0E4A922F73}"/>
          </ac:graphicFrameMkLst>
        </pc:graphicFrameChg>
        <pc:picChg chg="add del mod">
          <ac:chgData name="Mago, Nitika" userId="eb4dfd7f-5a13-4bd1-acb0-2d627733e6c8" providerId="ADAL" clId="{4A631C6D-CB64-4C2E-A5A1-91D04C69EE5F}" dt="2023-07-12T09:06:24.908" v="586" actId="478"/>
          <ac:picMkLst>
            <pc:docMk/>
            <pc:sldMk cId="1484419905" sldId="434"/>
            <ac:picMk id="6" creationId="{89C76271-6AF0-A0B8-19A2-97A94C4AD062}"/>
          </ac:picMkLst>
        </pc:picChg>
        <pc:picChg chg="add del mod">
          <ac:chgData name="Mago, Nitika" userId="eb4dfd7f-5a13-4bd1-acb0-2d627733e6c8" providerId="ADAL" clId="{4A631C6D-CB64-4C2E-A5A1-91D04C69EE5F}" dt="2023-07-12T09:11:40.577" v="884" actId="478"/>
          <ac:picMkLst>
            <pc:docMk/>
            <pc:sldMk cId="1484419905" sldId="434"/>
            <ac:picMk id="8" creationId="{13339420-02E9-6EF2-F9DE-169EE32D572B}"/>
          </ac:picMkLst>
        </pc:picChg>
        <pc:picChg chg="add mod">
          <ac:chgData name="Mago, Nitika" userId="eb4dfd7f-5a13-4bd1-acb0-2d627733e6c8" providerId="ADAL" clId="{4A631C6D-CB64-4C2E-A5A1-91D04C69EE5F}" dt="2023-07-12T13:26:34.619" v="5201" actId="1076"/>
          <ac:picMkLst>
            <pc:docMk/>
            <pc:sldMk cId="1484419905" sldId="434"/>
            <ac:picMk id="9" creationId="{5E9CE624-D6CB-FC14-3D1E-664288EF3B5E}"/>
          </ac:picMkLst>
        </pc:picChg>
      </pc:sldChg>
      <pc:sldChg chg="modSp mod">
        <pc:chgData name="Mago, Nitika" userId="eb4dfd7f-5a13-4bd1-acb0-2d627733e6c8" providerId="ADAL" clId="{4A631C6D-CB64-4C2E-A5A1-91D04C69EE5F}" dt="2023-07-12T10:11:12.656" v="4992" actId="404"/>
        <pc:sldMkLst>
          <pc:docMk/>
          <pc:sldMk cId="979551" sldId="593"/>
        </pc:sldMkLst>
        <pc:spChg chg="mod">
          <ac:chgData name="Mago, Nitika" userId="eb4dfd7f-5a13-4bd1-acb0-2d627733e6c8" providerId="ADAL" clId="{4A631C6D-CB64-4C2E-A5A1-91D04C69EE5F}" dt="2023-07-12T10:11:12.656" v="4992" actId="404"/>
          <ac:spMkLst>
            <pc:docMk/>
            <pc:sldMk cId="979551" sldId="593"/>
            <ac:spMk id="5" creationId="{58FC03D2-66AA-EDB6-918D-180356581E70}"/>
          </ac:spMkLst>
        </pc:spChg>
      </pc:sldChg>
      <pc:sldChg chg="del ord">
        <pc:chgData name="Mago, Nitika" userId="eb4dfd7f-5a13-4bd1-acb0-2d627733e6c8" providerId="ADAL" clId="{4A631C6D-CB64-4C2E-A5A1-91D04C69EE5F}" dt="2023-07-12T08:25:42.596" v="26" actId="47"/>
        <pc:sldMkLst>
          <pc:docMk/>
          <pc:sldMk cId="69389829" sldId="594"/>
        </pc:sldMkLst>
      </pc:sldChg>
      <pc:sldChg chg="modSp mod">
        <pc:chgData name="Mago, Nitika" userId="eb4dfd7f-5a13-4bd1-acb0-2d627733e6c8" providerId="ADAL" clId="{4A631C6D-CB64-4C2E-A5A1-91D04C69EE5F}" dt="2023-07-12T10:10:33.248" v="4979" actId="113"/>
        <pc:sldMkLst>
          <pc:docMk/>
          <pc:sldMk cId="2255473976" sldId="599"/>
        </pc:sldMkLst>
        <pc:spChg chg="mod">
          <ac:chgData name="Mago, Nitika" userId="eb4dfd7f-5a13-4bd1-acb0-2d627733e6c8" providerId="ADAL" clId="{4A631C6D-CB64-4C2E-A5A1-91D04C69EE5F}" dt="2023-07-12T10:10:33.248" v="4979" actId="113"/>
          <ac:spMkLst>
            <pc:docMk/>
            <pc:sldMk cId="2255473976" sldId="599"/>
            <ac:spMk id="3" creationId="{EAC1E4E7-6BAC-A282-BB12-31129EC5DD8C}"/>
          </ac:spMkLst>
        </pc:spChg>
      </pc:sldChg>
      <pc:sldChg chg="add">
        <pc:chgData name="Mago, Nitika" userId="eb4dfd7f-5a13-4bd1-acb0-2d627733e6c8" providerId="ADAL" clId="{4A631C6D-CB64-4C2E-A5A1-91D04C69EE5F}" dt="2023-07-12T09:16:58.174" v="1297"/>
        <pc:sldMkLst>
          <pc:docMk/>
          <pc:sldMk cId="3009793887" sldId="600"/>
        </pc:sldMkLst>
      </pc:sldChg>
      <pc:sldChg chg="del">
        <pc:chgData name="Mago, Nitika" userId="eb4dfd7f-5a13-4bd1-acb0-2d627733e6c8" providerId="ADAL" clId="{4A631C6D-CB64-4C2E-A5A1-91D04C69EE5F}" dt="2023-07-12T09:16:53.801" v="1296" actId="2696"/>
        <pc:sldMkLst>
          <pc:docMk/>
          <pc:sldMk cId="3140373697" sldId="600"/>
        </pc:sldMkLst>
      </pc:sldChg>
      <pc:sldChg chg="add del">
        <pc:chgData name="Mago, Nitika" userId="eb4dfd7f-5a13-4bd1-acb0-2d627733e6c8" providerId="ADAL" clId="{4A631C6D-CB64-4C2E-A5A1-91D04C69EE5F}" dt="2023-07-12T09:50:28.180" v="3606" actId="47"/>
        <pc:sldMkLst>
          <pc:docMk/>
          <pc:sldMk cId="1459638185" sldId="601"/>
        </pc:sldMkLst>
      </pc:sldChg>
    </pc:docChg>
  </pc:docChgLst>
</pc:chgInfo>
</file>

<file path=ppt/comments/modernComment_13D_917263AC.xml><?xml version="1.0" encoding="utf-8"?>
<p188:cmLst xmlns:a="http://schemas.openxmlformats.org/drawingml/2006/main" xmlns:r="http://schemas.openxmlformats.org/officeDocument/2006/relationships" xmlns:p188="http://schemas.microsoft.com/office/powerpoint/2018/8/main">
  <p188:cm id="{88E2C905-AB25-4E2F-A597-D8B5314EDE05}" authorId="{BC8FD8AA-63B6-61AC-B64D-4D514056C56F}" created="2023-06-23T15:11:09.955">
    <ac:txMkLst xmlns:ac="http://schemas.microsoft.com/office/drawing/2013/main/command">
      <pc:docMk xmlns:pc="http://schemas.microsoft.com/office/powerpoint/2013/main/command"/>
      <pc:sldMk xmlns:pc="http://schemas.microsoft.com/office/powerpoint/2013/main/command" cId="2440192940" sldId="317"/>
      <ac:spMk id="3" creationId="{5B1FD249-FC30-4C99-921A-16F9590299EA}"/>
      <ac:txMk cp="403" len="69">
        <ac:context len="1547" hash="1541616722"/>
      </ac:txMk>
    </ac:txMkLst>
    <p188:pos x="6693529" y="1317426"/>
    <p188:txBody>
      <a:bodyPr/>
      <a:lstStyle/>
      <a:p>
        <a:r>
          <a:rPr lang="en-US"/>
          <a:t>This check not needed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7/12/2023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7/12/2023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rcot.com/calendar/07192023-Workshop_--Discuss-NPRR11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0.png"/><Relationship Id="rId2" Type="http://schemas.microsoft.com/office/2018/10/relationships/comments" Target="../comments/modernComment_13D_917263AC.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Overview of NPRR1186</a:t>
            </a:r>
          </a:p>
          <a:p>
            <a:r>
              <a:rPr lang="en-US" sz="1800" dirty="0">
                <a:effectLst/>
                <a:latin typeface="Times New Roman" panose="02020603050405020304" pitchFamily="18" charset="0"/>
                <a:ea typeface="Times New Roman" panose="02020603050405020304" pitchFamily="18" charset="0"/>
              </a:rPr>
              <a:t>Improvements Prior to the RTC+B Project for Better ESR State of Charge Awareness, Accounting, and Monitoring </a:t>
            </a:r>
            <a:endParaRPr lang="en-US" dirty="0"/>
          </a:p>
        </p:txBody>
      </p:sp>
      <p:sp>
        <p:nvSpPr>
          <p:cNvPr id="3" name="Text Placeholder 2"/>
          <p:cNvSpPr>
            <a:spLocks noGrp="1"/>
          </p:cNvSpPr>
          <p:nvPr>
            <p:ph type="body" sz="quarter" idx="3"/>
          </p:nvPr>
        </p:nvSpPr>
        <p:spPr/>
        <p:txBody>
          <a:bodyPr/>
          <a:lstStyle/>
          <a:p>
            <a:r>
              <a:rPr lang="en-US" dirty="0"/>
              <a:t>July 12, 2023</a:t>
            </a:r>
          </a:p>
          <a:p>
            <a:r>
              <a:rPr lang="en-US" dirty="0"/>
              <a:t>WMS</a:t>
            </a:r>
          </a:p>
        </p:txBody>
      </p:sp>
      <p:sp>
        <p:nvSpPr>
          <p:cNvPr id="4" name="Text Placeholder 3"/>
          <p:cNvSpPr>
            <a:spLocks noGrp="1"/>
          </p:cNvSpPr>
          <p:nvPr>
            <p:ph type="body" sz="quarter" idx="10"/>
          </p:nvPr>
        </p:nvSpPr>
        <p:spPr/>
        <p:txBody>
          <a:bodyPr/>
          <a:lstStyle/>
          <a:p>
            <a:r>
              <a:rPr lang="en-US" dirty="0"/>
              <a:t>Nitika Mago</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2D50-4A85-A108-1F66-9D9E9F8AC411}"/>
              </a:ext>
            </a:extLst>
          </p:cNvPr>
          <p:cNvSpPr>
            <a:spLocks noGrp="1"/>
          </p:cNvSpPr>
          <p:nvPr>
            <p:ph type="title"/>
          </p:nvPr>
        </p:nvSpPr>
        <p:spPr/>
        <p:txBody>
          <a:bodyPr/>
          <a:lstStyle/>
          <a:p>
            <a:r>
              <a:rPr lang="en-US" sz="2400" dirty="0"/>
              <a:t>Appendix Real Time AS Telemetry – Example</a:t>
            </a:r>
          </a:p>
        </p:txBody>
      </p:sp>
      <p:sp>
        <p:nvSpPr>
          <p:cNvPr id="3" name="Content Placeholder 2">
            <a:extLst>
              <a:ext uri="{FF2B5EF4-FFF2-40B4-BE49-F238E27FC236}">
                <a16:creationId xmlns:a16="http://schemas.microsoft.com/office/drawing/2014/main" id="{24E5B212-7D2C-4B93-96A8-CE75D374AC2D}"/>
              </a:ext>
            </a:extLst>
          </p:cNvPr>
          <p:cNvSpPr>
            <a:spLocks noGrp="1"/>
          </p:cNvSpPr>
          <p:nvPr>
            <p:ph idx="1"/>
          </p:nvPr>
        </p:nvSpPr>
        <p:spPr>
          <a:xfrm>
            <a:off x="304800" y="4274730"/>
            <a:ext cx="8534400" cy="1645303"/>
          </a:xfrm>
        </p:spPr>
        <p:txBody>
          <a:bodyPr/>
          <a:lstStyle/>
          <a:p>
            <a:pPr marL="342900" indent="-342900">
              <a:buFont typeface="+mj-lt"/>
              <a:buAutoNum type="arabicPeriod"/>
            </a:pPr>
            <a:r>
              <a:rPr lang="en-US" sz="1100" dirty="0"/>
              <a:t>At t = 0: ESR-CLR receives a BP of 6 MW at t=0 and ramps down to charge at 6 MW by t=5</a:t>
            </a:r>
          </a:p>
          <a:p>
            <a:pPr marL="342900" indent="-342900">
              <a:buFont typeface="+mj-lt"/>
              <a:buAutoNum type="arabicPeriod"/>
            </a:pPr>
            <a:endParaRPr lang="en-US" sz="500" dirty="0"/>
          </a:p>
          <a:p>
            <a:pPr marL="342900" indent="-342900">
              <a:buFont typeface="+mj-lt"/>
              <a:buAutoNum type="arabicPeriod"/>
            </a:pPr>
            <a:r>
              <a:rPr lang="en-US" sz="1100" dirty="0"/>
              <a:t>At t = 5: Reg Up is deployed. RUPF-CLR is equal to 1, so the full deployment occurs on the ESR-CLR and ESR-CLR’s net MW ramps back up in response to Reg Up deployment.</a:t>
            </a:r>
          </a:p>
          <a:p>
            <a:pPr marL="687388" lvl="1" indent="-342900"/>
            <a:endParaRPr lang="en-US" sz="500" dirty="0"/>
          </a:p>
          <a:p>
            <a:pPr marL="387350" indent="-342900">
              <a:buFont typeface="+mj-lt"/>
              <a:buAutoNum type="arabicPeriod"/>
            </a:pPr>
            <a:r>
              <a:rPr lang="en-US" sz="1100" dirty="0"/>
              <a:t>When the Reg Up deployment becomes greater than the ESR-CLR’s BP (6 MW), RUPF-GR becomes non-zero and the ESR-GR starts responding to the Reg Up deployment. </a:t>
            </a:r>
          </a:p>
          <a:p>
            <a:pPr marL="387350" indent="-342900">
              <a:buFont typeface="+mj-lt"/>
              <a:buAutoNum type="arabicPeriod"/>
            </a:pPr>
            <a:endParaRPr lang="en-US" sz="500" dirty="0"/>
          </a:p>
          <a:p>
            <a:pPr marL="387350" indent="-342900">
              <a:buFont typeface="+mj-lt"/>
              <a:buAutoNum type="arabicPeriod"/>
            </a:pPr>
            <a:r>
              <a:rPr lang="en-US" sz="1100" dirty="0"/>
              <a:t>Note that at all times, the RUPF-GR and RUPF-CLR add up to the same  total value  of  1.0. The ESR-CLR RUPF is expected to be set dynamically such that the RUPF*Reg Up Deployed  is never greater than the BP-CLR</a:t>
            </a:r>
          </a:p>
          <a:p>
            <a:pPr marL="342900" indent="-342900">
              <a:buFont typeface="+mj-lt"/>
              <a:buAutoNum type="arabicPeriod"/>
            </a:pPr>
            <a:endParaRPr lang="en-US" sz="500" dirty="0"/>
          </a:p>
          <a:p>
            <a:pPr marL="400050" indent="-342900">
              <a:buFont typeface="+mj-lt"/>
              <a:buAutoNum type="arabicPeriod"/>
            </a:pPr>
            <a:r>
              <a:rPr lang="en-US" sz="1100" dirty="0"/>
              <a:t>Reg Up Responsibility remains on the GR for the entire interval</a:t>
            </a:r>
          </a:p>
        </p:txBody>
      </p:sp>
      <p:sp>
        <p:nvSpPr>
          <p:cNvPr id="4" name="Slide Number Placeholder 3">
            <a:extLst>
              <a:ext uri="{FF2B5EF4-FFF2-40B4-BE49-F238E27FC236}">
                <a16:creationId xmlns:a16="http://schemas.microsoft.com/office/drawing/2014/main" id="{CF736878-5E6E-31FF-CE6C-57837EF36E54}"/>
              </a:ext>
            </a:extLst>
          </p:cNvPr>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1034" name="Picture 10">
            <a:extLst>
              <a:ext uri="{FF2B5EF4-FFF2-40B4-BE49-F238E27FC236}">
                <a16:creationId xmlns:a16="http://schemas.microsoft.com/office/drawing/2014/main" id="{1C626F2E-BCA1-E896-8BD8-6723942C095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47800" y="591689"/>
            <a:ext cx="6416242" cy="368933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28944C8-5621-4561-DB60-B363A33D58FF}"/>
              </a:ext>
            </a:extLst>
          </p:cNvPr>
          <p:cNvSpPr txBox="1"/>
          <p:nvPr/>
        </p:nvSpPr>
        <p:spPr>
          <a:xfrm>
            <a:off x="1748821" y="1639176"/>
            <a:ext cx="247821" cy="276999"/>
          </a:xfrm>
          <a:prstGeom prst="rect">
            <a:avLst/>
          </a:prstGeom>
          <a:solidFill>
            <a:schemeClr val="accent6">
              <a:lumMod val="20000"/>
              <a:lumOff val="80000"/>
            </a:schemeClr>
          </a:solidFill>
        </p:spPr>
        <p:txBody>
          <a:bodyPr wrap="square" rtlCol="0">
            <a:spAutoFit/>
          </a:bodyPr>
          <a:lstStyle/>
          <a:p>
            <a:r>
              <a:rPr lang="en-US" sz="1200" dirty="0"/>
              <a:t>1</a:t>
            </a:r>
          </a:p>
        </p:txBody>
      </p:sp>
      <p:cxnSp>
        <p:nvCxnSpPr>
          <p:cNvPr id="7" name="Straight Arrow Connector 6">
            <a:extLst>
              <a:ext uri="{FF2B5EF4-FFF2-40B4-BE49-F238E27FC236}">
                <a16:creationId xmlns:a16="http://schemas.microsoft.com/office/drawing/2014/main" id="{4B761842-28CF-0D1A-9793-2FDF712E3B25}"/>
              </a:ext>
            </a:extLst>
          </p:cNvPr>
          <p:cNvCxnSpPr>
            <a:cxnSpLocks/>
          </p:cNvCxnSpPr>
          <p:nvPr/>
        </p:nvCxnSpPr>
        <p:spPr>
          <a:xfrm>
            <a:off x="1920442" y="1916175"/>
            <a:ext cx="190500" cy="109783"/>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AE3527F0-D39D-9E38-8EF8-75EA0815068D}"/>
              </a:ext>
            </a:extLst>
          </p:cNvPr>
          <p:cNvCxnSpPr>
            <a:cxnSpLocks/>
          </p:cNvCxnSpPr>
          <p:nvPr/>
        </p:nvCxnSpPr>
        <p:spPr>
          <a:xfrm flipV="1">
            <a:off x="1996642" y="1777675"/>
            <a:ext cx="381000" cy="633"/>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C4BF2FD-0C39-D792-F811-AF89EAEF758E}"/>
              </a:ext>
            </a:extLst>
          </p:cNvPr>
          <p:cNvSpPr txBox="1"/>
          <p:nvPr/>
        </p:nvSpPr>
        <p:spPr>
          <a:xfrm>
            <a:off x="2682442" y="1300889"/>
            <a:ext cx="247821" cy="276999"/>
          </a:xfrm>
          <a:prstGeom prst="rect">
            <a:avLst/>
          </a:prstGeom>
          <a:solidFill>
            <a:schemeClr val="accent6">
              <a:lumMod val="20000"/>
              <a:lumOff val="80000"/>
            </a:schemeClr>
          </a:solidFill>
        </p:spPr>
        <p:txBody>
          <a:bodyPr wrap="square" rtlCol="0">
            <a:spAutoFit/>
          </a:bodyPr>
          <a:lstStyle/>
          <a:p>
            <a:r>
              <a:rPr lang="en-US" sz="1200" dirty="0"/>
              <a:t>2</a:t>
            </a:r>
          </a:p>
        </p:txBody>
      </p:sp>
      <p:cxnSp>
        <p:nvCxnSpPr>
          <p:cNvPr id="13" name="Straight Arrow Connector 12">
            <a:extLst>
              <a:ext uri="{FF2B5EF4-FFF2-40B4-BE49-F238E27FC236}">
                <a16:creationId xmlns:a16="http://schemas.microsoft.com/office/drawing/2014/main" id="{2695FD93-28AA-6C97-D843-1B2969645865}"/>
              </a:ext>
            </a:extLst>
          </p:cNvPr>
          <p:cNvCxnSpPr>
            <a:cxnSpLocks/>
          </p:cNvCxnSpPr>
          <p:nvPr/>
        </p:nvCxnSpPr>
        <p:spPr>
          <a:xfrm>
            <a:off x="2930263" y="1438755"/>
            <a:ext cx="399564" cy="0"/>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7EC9C2C-692A-823B-D51C-2336A9A43239}"/>
              </a:ext>
            </a:extLst>
          </p:cNvPr>
          <p:cNvCxnSpPr>
            <a:cxnSpLocks/>
          </p:cNvCxnSpPr>
          <p:nvPr/>
        </p:nvCxnSpPr>
        <p:spPr>
          <a:xfrm>
            <a:off x="2806352" y="1577888"/>
            <a:ext cx="638090" cy="294036"/>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E01AF9D-B37B-1915-6334-F44EBC7E0361}"/>
              </a:ext>
            </a:extLst>
          </p:cNvPr>
          <p:cNvSpPr txBox="1"/>
          <p:nvPr/>
        </p:nvSpPr>
        <p:spPr>
          <a:xfrm>
            <a:off x="3082964" y="871490"/>
            <a:ext cx="247821" cy="276999"/>
          </a:xfrm>
          <a:prstGeom prst="rect">
            <a:avLst/>
          </a:prstGeom>
          <a:solidFill>
            <a:schemeClr val="accent6">
              <a:lumMod val="20000"/>
              <a:lumOff val="80000"/>
            </a:schemeClr>
          </a:solidFill>
        </p:spPr>
        <p:txBody>
          <a:bodyPr wrap="square" rtlCol="0">
            <a:spAutoFit/>
          </a:bodyPr>
          <a:lstStyle/>
          <a:p>
            <a:r>
              <a:rPr lang="en-US" sz="1200" dirty="0"/>
              <a:t>3</a:t>
            </a:r>
          </a:p>
        </p:txBody>
      </p:sp>
      <p:cxnSp>
        <p:nvCxnSpPr>
          <p:cNvPr id="20" name="Straight Arrow Connector 19">
            <a:extLst>
              <a:ext uri="{FF2B5EF4-FFF2-40B4-BE49-F238E27FC236}">
                <a16:creationId xmlns:a16="http://schemas.microsoft.com/office/drawing/2014/main" id="{98AFB11C-FDD4-6FD2-DCBB-900F8A22790D}"/>
              </a:ext>
            </a:extLst>
          </p:cNvPr>
          <p:cNvCxnSpPr>
            <a:cxnSpLocks/>
          </p:cNvCxnSpPr>
          <p:nvPr/>
        </p:nvCxnSpPr>
        <p:spPr>
          <a:xfrm>
            <a:off x="3329827" y="989182"/>
            <a:ext cx="572446" cy="0"/>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5DDCE1F-0288-FFE3-8C6A-94A522654C09}"/>
              </a:ext>
            </a:extLst>
          </p:cNvPr>
          <p:cNvCxnSpPr>
            <a:cxnSpLocks/>
          </p:cNvCxnSpPr>
          <p:nvPr/>
        </p:nvCxnSpPr>
        <p:spPr>
          <a:xfrm>
            <a:off x="3274095" y="1134961"/>
            <a:ext cx="648015" cy="428766"/>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5683200-8586-28FD-7CED-37509F56F767}"/>
              </a:ext>
            </a:extLst>
          </p:cNvPr>
          <p:cNvSpPr txBox="1"/>
          <p:nvPr/>
        </p:nvSpPr>
        <p:spPr>
          <a:xfrm>
            <a:off x="1175413" y="2569996"/>
            <a:ext cx="209090" cy="276999"/>
          </a:xfrm>
          <a:prstGeom prst="rect">
            <a:avLst/>
          </a:prstGeom>
          <a:solidFill>
            <a:schemeClr val="accent6">
              <a:lumMod val="20000"/>
              <a:lumOff val="80000"/>
            </a:schemeClr>
          </a:solidFill>
        </p:spPr>
        <p:txBody>
          <a:bodyPr wrap="square" rtlCol="0">
            <a:spAutoFit/>
          </a:bodyPr>
          <a:lstStyle/>
          <a:p>
            <a:r>
              <a:rPr lang="en-US" sz="1200" dirty="0"/>
              <a:t>4</a:t>
            </a:r>
          </a:p>
        </p:txBody>
      </p:sp>
      <p:cxnSp>
        <p:nvCxnSpPr>
          <p:cNvPr id="25" name="Straight Arrow Connector 24">
            <a:extLst>
              <a:ext uri="{FF2B5EF4-FFF2-40B4-BE49-F238E27FC236}">
                <a16:creationId xmlns:a16="http://schemas.microsoft.com/office/drawing/2014/main" id="{34FD1415-DE4B-FA76-7D09-D16FCC86BC88}"/>
              </a:ext>
            </a:extLst>
          </p:cNvPr>
          <p:cNvCxnSpPr>
            <a:cxnSpLocks/>
          </p:cNvCxnSpPr>
          <p:nvPr/>
        </p:nvCxnSpPr>
        <p:spPr>
          <a:xfrm flipV="1">
            <a:off x="1367821" y="2583270"/>
            <a:ext cx="232379" cy="147212"/>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0C4E3B0-D242-6C49-FF93-132ECE4F0362}"/>
              </a:ext>
            </a:extLst>
          </p:cNvPr>
          <p:cNvSpPr txBox="1"/>
          <p:nvPr/>
        </p:nvSpPr>
        <p:spPr>
          <a:xfrm>
            <a:off x="1207062" y="591689"/>
            <a:ext cx="209090" cy="276999"/>
          </a:xfrm>
          <a:prstGeom prst="rect">
            <a:avLst/>
          </a:prstGeom>
          <a:solidFill>
            <a:schemeClr val="accent6">
              <a:lumMod val="20000"/>
              <a:lumOff val="80000"/>
            </a:schemeClr>
          </a:solidFill>
        </p:spPr>
        <p:txBody>
          <a:bodyPr wrap="square" rtlCol="0">
            <a:spAutoFit/>
          </a:bodyPr>
          <a:lstStyle/>
          <a:p>
            <a:r>
              <a:rPr lang="en-US" sz="1200" dirty="0"/>
              <a:t>5</a:t>
            </a:r>
          </a:p>
        </p:txBody>
      </p:sp>
      <p:cxnSp>
        <p:nvCxnSpPr>
          <p:cNvPr id="28" name="Straight Arrow Connector 27">
            <a:extLst>
              <a:ext uri="{FF2B5EF4-FFF2-40B4-BE49-F238E27FC236}">
                <a16:creationId xmlns:a16="http://schemas.microsoft.com/office/drawing/2014/main" id="{803373D2-3C2D-EEF6-28D6-AE9F313164C0}"/>
              </a:ext>
            </a:extLst>
          </p:cNvPr>
          <p:cNvCxnSpPr>
            <a:cxnSpLocks/>
          </p:cNvCxnSpPr>
          <p:nvPr/>
        </p:nvCxnSpPr>
        <p:spPr>
          <a:xfrm flipV="1">
            <a:off x="1400569" y="730188"/>
            <a:ext cx="472162" cy="12806"/>
          </a:xfrm>
          <a:prstGeom prst="straightConnector1">
            <a:avLst/>
          </a:prstGeom>
          <a:ln w="190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883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a:extLst>
              <a:ext uri="{FF2B5EF4-FFF2-40B4-BE49-F238E27FC236}">
                <a16:creationId xmlns:a16="http://schemas.microsoft.com/office/drawing/2014/main" id="{9C1733FD-2DDC-938C-0EA2-036717F47CF1}"/>
              </a:ext>
            </a:extLst>
          </p:cNvPr>
          <p:cNvSpPr txBox="1">
            <a:spLocks/>
          </p:cNvSpPr>
          <p:nvPr/>
        </p:nvSpPr>
        <p:spPr>
          <a:xfrm>
            <a:off x="457200" y="1645920"/>
            <a:ext cx="8534400" cy="4426513"/>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b="1" dirty="0" err="1">
                <a:solidFill>
                  <a:schemeClr val="accent1"/>
                </a:solidFill>
                <a:latin typeface="Arial" panose="020B0604020202020204" pitchFamily="34" charset="0"/>
                <a:ea typeface="Times New Roman" panose="02020603050405020304" pitchFamily="18" charset="0"/>
                <a:cs typeface="Times New Roman" panose="02020603050405020304" pitchFamily="18" charset="0"/>
              </a:rPr>
              <a:t>RegUp</a:t>
            </a:r>
            <a:r>
              <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rPr>
              <a:t> example for SOC required to discharge if ESR-GR Base Point &gt;0</a:t>
            </a: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b="1"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p>
        </p:txBody>
      </p:sp>
      <p:sp>
        <p:nvSpPr>
          <p:cNvPr id="2" name="Title 1">
            <a:extLst>
              <a:ext uri="{FF2B5EF4-FFF2-40B4-BE49-F238E27FC236}">
                <a16:creationId xmlns:a16="http://schemas.microsoft.com/office/drawing/2014/main" id="{814599E8-C2AA-D292-B107-5FF3D1B5D0FB}"/>
              </a:ext>
            </a:extLst>
          </p:cNvPr>
          <p:cNvSpPr>
            <a:spLocks noGrp="1"/>
          </p:cNvSpPr>
          <p:nvPr>
            <p:ph type="title"/>
          </p:nvPr>
        </p:nvSpPr>
        <p:spPr/>
        <p:txBody>
          <a:bodyPr/>
          <a:lstStyle/>
          <a:p>
            <a:r>
              <a:rPr lang="en-US" sz="2800" dirty="0"/>
              <a:t>SOC Requirement Compliance vs Dispatch</a:t>
            </a:r>
          </a:p>
        </p:txBody>
      </p:sp>
      <p:sp>
        <p:nvSpPr>
          <p:cNvPr id="3" name="Content Placeholder 2">
            <a:extLst>
              <a:ext uri="{FF2B5EF4-FFF2-40B4-BE49-F238E27FC236}">
                <a16:creationId xmlns:a16="http://schemas.microsoft.com/office/drawing/2014/main" id="{CC1455F1-1BB9-F742-82E4-BED7BBA174EE}"/>
              </a:ext>
            </a:extLst>
          </p:cNvPr>
          <p:cNvSpPr>
            <a:spLocks noGrp="1"/>
          </p:cNvSpPr>
          <p:nvPr>
            <p:ph idx="1"/>
          </p:nvPr>
        </p:nvSpPr>
        <p:spPr/>
        <p:txBody>
          <a:bodyPr/>
          <a:lstStyle/>
          <a:p>
            <a:r>
              <a:rPr lang="en-US" sz="1400" dirty="0"/>
              <a:t>ERCOT’s comments will include a description of the formulas that will be used to compute SOC requirements for compliance and </a:t>
            </a:r>
            <a:r>
              <a:rPr lang="en-US" sz="1400"/>
              <a:t>5-min dispatch.</a:t>
            </a:r>
            <a:endParaRPr lang="en-US" sz="1400" dirty="0"/>
          </a:p>
        </p:txBody>
      </p:sp>
      <p:sp>
        <p:nvSpPr>
          <p:cNvPr id="4" name="Slide Number Placeholder 3">
            <a:extLst>
              <a:ext uri="{FF2B5EF4-FFF2-40B4-BE49-F238E27FC236}">
                <a16:creationId xmlns:a16="http://schemas.microsoft.com/office/drawing/2014/main" id="{3C523F3A-02A3-BCC1-164E-2B983ED1ED9E}"/>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5" name="Picture 4">
            <a:extLst>
              <a:ext uri="{FF2B5EF4-FFF2-40B4-BE49-F238E27FC236}">
                <a16:creationId xmlns:a16="http://schemas.microsoft.com/office/drawing/2014/main" id="{73EED2E6-28F4-DF85-C00C-6D73C1B8BD2C}"/>
              </a:ext>
            </a:extLst>
          </p:cNvPr>
          <p:cNvPicPr>
            <a:picLocks noChangeAspect="1"/>
          </p:cNvPicPr>
          <p:nvPr/>
        </p:nvPicPr>
        <p:blipFill>
          <a:blip r:embed="rId2"/>
          <a:stretch>
            <a:fillRect/>
          </a:stretch>
        </p:blipFill>
        <p:spPr>
          <a:xfrm>
            <a:off x="373380" y="2110640"/>
            <a:ext cx="8230023" cy="3733992"/>
          </a:xfrm>
          <a:prstGeom prst="rect">
            <a:avLst/>
          </a:prstGeom>
        </p:spPr>
      </p:pic>
      <p:sp>
        <p:nvSpPr>
          <p:cNvPr id="7" name="TextBox 6">
            <a:extLst>
              <a:ext uri="{FF2B5EF4-FFF2-40B4-BE49-F238E27FC236}">
                <a16:creationId xmlns:a16="http://schemas.microsoft.com/office/drawing/2014/main" id="{43AD6406-0CD2-9185-983C-27DEFFC6F623}"/>
              </a:ext>
            </a:extLst>
          </p:cNvPr>
          <p:cNvSpPr txBox="1"/>
          <p:nvPr/>
        </p:nvSpPr>
        <p:spPr>
          <a:xfrm>
            <a:off x="5444278" y="4331895"/>
            <a:ext cx="2450042" cy="461665"/>
          </a:xfrm>
          <a:prstGeom prst="rect">
            <a:avLst/>
          </a:prstGeom>
          <a:solidFill>
            <a:schemeClr val="accent3">
              <a:lumMod val="20000"/>
              <a:lumOff val="80000"/>
            </a:schemeClr>
          </a:solidFill>
        </p:spPr>
        <p:txBody>
          <a:bodyPr wrap="square" rtlCol="0">
            <a:spAutoFit/>
          </a:bodyPr>
          <a:lstStyle/>
          <a:p>
            <a:r>
              <a:rPr lang="en-US" sz="1200" dirty="0"/>
              <a:t>#2 For Dispatch: Tune-able Parameter </a:t>
            </a:r>
          </a:p>
        </p:txBody>
      </p:sp>
      <p:cxnSp>
        <p:nvCxnSpPr>
          <p:cNvPr id="10" name="Straight Arrow Connector 9">
            <a:extLst>
              <a:ext uri="{FF2B5EF4-FFF2-40B4-BE49-F238E27FC236}">
                <a16:creationId xmlns:a16="http://schemas.microsoft.com/office/drawing/2014/main" id="{4A784418-4CA5-CAD3-F9F4-380B3CCD5851}"/>
              </a:ext>
            </a:extLst>
          </p:cNvPr>
          <p:cNvCxnSpPr>
            <a:cxnSpLocks/>
            <a:stCxn id="7" idx="1"/>
          </p:cNvCxnSpPr>
          <p:nvPr/>
        </p:nvCxnSpPr>
        <p:spPr>
          <a:xfrm flipH="1">
            <a:off x="4572000" y="4562728"/>
            <a:ext cx="872278" cy="69746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FACAF46-DF72-3680-64B2-58A385814223}"/>
              </a:ext>
            </a:extLst>
          </p:cNvPr>
          <p:cNvSpPr txBox="1"/>
          <p:nvPr/>
        </p:nvSpPr>
        <p:spPr>
          <a:xfrm>
            <a:off x="3238500" y="5880337"/>
            <a:ext cx="1893570" cy="461665"/>
          </a:xfrm>
          <a:prstGeom prst="rect">
            <a:avLst/>
          </a:prstGeom>
          <a:solidFill>
            <a:schemeClr val="accent6">
              <a:lumMod val="20000"/>
              <a:lumOff val="80000"/>
            </a:schemeClr>
          </a:solidFill>
        </p:spPr>
        <p:txBody>
          <a:bodyPr wrap="square" rtlCol="0">
            <a:spAutoFit/>
          </a:bodyPr>
          <a:lstStyle/>
          <a:p>
            <a:r>
              <a:rPr lang="en-US" sz="1200" dirty="0"/>
              <a:t>Compliance and Enforcement</a:t>
            </a:r>
          </a:p>
        </p:txBody>
      </p:sp>
      <p:cxnSp>
        <p:nvCxnSpPr>
          <p:cNvPr id="16" name="Straight Arrow Connector 15">
            <a:extLst>
              <a:ext uri="{FF2B5EF4-FFF2-40B4-BE49-F238E27FC236}">
                <a16:creationId xmlns:a16="http://schemas.microsoft.com/office/drawing/2014/main" id="{6EDF3772-614F-2EBF-64AC-216F47A4D04D}"/>
              </a:ext>
            </a:extLst>
          </p:cNvPr>
          <p:cNvCxnSpPr>
            <a:cxnSpLocks/>
          </p:cNvCxnSpPr>
          <p:nvPr/>
        </p:nvCxnSpPr>
        <p:spPr>
          <a:xfrm flipH="1" flipV="1">
            <a:off x="4847272" y="4674796"/>
            <a:ext cx="444606" cy="688820"/>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7CC0391-0760-83C0-74F6-D2B599301906}"/>
              </a:ext>
            </a:extLst>
          </p:cNvPr>
          <p:cNvSpPr txBox="1"/>
          <p:nvPr/>
        </p:nvSpPr>
        <p:spPr>
          <a:xfrm>
            <a:off x="1859280" y="4285728"/>
            <a:ext cx="1379220" cy="276999"/>
          </a:xfrm>
          <a:prstGeom prst="rect">
            <a:avLst/>
          </a:prstGeom>
          <a:solidFill>
            <a:schemeClr val="accent3">
              <a:lumMod val="20000"/>
              <a:lumOff val="80000"/>
            </a:schemeClr>
          </a:solidFill>
          <a:ln>
            <a:solidFill>
              <a:schemeClr val="tx1"/>
            </a:solidFill>
          </a:ln>
        </p:spPr>
        <p:txBody>
          <a:bodyPr wrap="square" rtlCol="0">
            <a:spAutoFit/>
          </a:bodyPr>
          <a:lstStyle/>
          <a:p>
            <a:r>
              <a:rPr lang="en-US" sz="1200" dirty="0"/>
              <a:t>#1 For Dispatch</a:t>
            </a:r>
          </a:p>
        </p:txBody>
      </p:sp>
      <p:cxnSp>
        <p:nvCxnSpPr>
          <p:cNvPr id="28" name="Straight Arrow Connector 27">
            <a:extLst>
              <a:ext uri="{FF2B5EF4-FFF2-40B4-BE49-F238E27FC236}">
                <a16:creationId xmlns:a16="http://schemas.microsoft.com/office/drawing/2014/main" id="{ADF29E96-952D-5E72-95F1-5395DBBA0F56}"/>
              </a:ext>
            </a:extLst>
          </p:cNvPr>
          <p:cNvCxnSpPr>
            <a:cxnSpLocks/>
            <a:stCxn id="27" idx="0"/>
          </p:cNvCxnSpPr>
          <p:nvPr/>
        </p:nvCxnSpPr>
        <p:spPr>
          <a:xfrm flipV="1">
            <a:off x="2548890" y="3931920"/>
            <a:ext cx="0" cy="35380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6BEAD30-C436-7054-8118-DE9111752D71}"/>
              </a:ext>
            </a:extLst>
          </p:cNvPr>
          <p:cNvCxnSpPr>
            <a:cxnSpLocks/>
          </p:cNvCxnSpPr>
          <p:nvPr/>
        </p:nvCxnSpPr>
        <p:spPr>
          <a:xfrm>
            <a:off x="1417320" y="3399257"/>
            <a:ext cx="4026958" cy="2085823"/>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96200FB-C9DD-7E52-7AD0-2A5ED3B097CE}"/>
              </a:ext>
            </a:extLst>
          </p:cNvPr>
          <p:cNvCxnSpPr>
            <a:cxnSpLocks/>
          </p:cNvCxnSpPr>
          <p:nvPr/>
        </p:nvCxnSpPr>
        <p:spPr>
          <a:xfrm flipH="1">
            <a:off x="4572000" y="5126784"/>
            <a:ext cx="940858" cy="307091"/>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3" name="Straight Connector 12">
            <a:extLst>
              <a:ext uri="{FF2B5EF4-FFF2-40B4-BE49-F238E27FC236}">
                <a16:creationId xmlns:a16="http://schemas.microsoft.com/office/drawing/2014/main" id="{D55FF8DE-7CA4-C772-60B3-8A6996F845DF}"/>
              </a:ext>
            </a:extLst>
          </p:cNvPr>
          <p:cNvCxnSpPr>
            <a:cxnSpLocks/>
          </p:cNvCxnSpPr>
          <p:nvPr/>
        </p:nvCxnSpPr>
        <p:spPr>
          <a:xfrm flipH="1">
            <a:off x="4488391" y="3189678"/>
            <a:ext cx="955887" cy="2271750"/>
          </a:xfrm>
          <a:prstGeom prst="line">
            <a:avLst/>
          </a:prstGeom>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00979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0E29A-D101-BF1E-C344-D62E7153469C}"/>
              </a:ext>
            </a:extLst>
          </p:cNvPr>
          <p:cNvSpPr>
            <a:spLocks noGrp="1"/>
          </p:cNvSpPr>
          <p:nvPr>
            <p:ph type="title"/>
          </p:nvPr>
        </p:nvSpPr>
        <p:spPr/>
        <p:txBody>
          <a:bodyPr/>
          <a:lstStyle/>
          <a:p>
            <a:r>
              <a:rPr lang="en-US" dirty="0"/>
              <a:t>Background &amp; NPRR 1186 Introduction</a:t>
            </a:r>
          </a:p>
        </p:txBody>
      </p:sp>
      <p:sp>
        <p:nvSpPr>
          <p:cNvPr id="4" name="Slide Number Placeholder 3">
            <a:extLst>
              <a:ext uri="{FF2B5EF4-FFF2-40B4-BE49-F238E27FC236}">
                <a16:creationId xmlns:a16="http://schemas.microsoft.com/office/drawing/2014/main" id="{31FC5358-9183-0C10-C023-9A9B419369B6}"/>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pic>
        <p:nvPicPr>
          <p:cNvPr id="7" name="Picture 6">
            <a:extLst>
              <a:ext uri="{FF2B5EF4-FFF2-40B4-BE49-F238E27FC236}">
                <a16:creationId xmlns:a16="http://schemas.microsoft.com/office/drawing/2014/main" id="{9DFF3226-C5C6-0619-3175-C5F3F583459A}"/>
              </a:ext>
            </a:extLst>
          </p:cNvPr>
          <p:cNvPicPr>
            <a:picLocks noChangeAspect="1"/>
          </p:cNvPicPr>
          <p:nvPr/>
        </p:nvPicPr>
        <p:blipFill>
          <a:blip r:embed="rId2"/>
          <a:stretch>
            <a:fillRect/>
          </a:stretch>
        </p:blipFill>
        <p:spPr>
          <a:xfrm>
            <a:off x="5222222" y="725928"/>
            <a:ext cx="3616978" cy="2895600"/>
          </a:xfrm>
          <a:prstGeom prst="rect">
            <a:avLst/>
          </a:prstGeom>
        </p:spPr>
      </p:pic>
      <p:sp>
        <p:nvSpPr>
          <p:cNvPr id="5" name="Content Placeholder 2">
            <a:extLst>
              <a:ext uri="{FF2B5EF4-FFF2-40B4-BE49-F238E27FC236}">
                <a16:creationId xmlns:a16="http://schemas.microsoft.com/office/drawing/2014/main" id="{C326FDC7-1270-46C1-DDD5-70D1B7D0CD4F}"/>
              </a:ext>
            </a:extLst>
          </p:cNvPr>
          <p:cNvSpPr txBox="1">
            <a:spLocks/>
          </p:cNvSpPr>
          <p:nvPr/>
        </p:nvSpPr>
        <p:spPr>
          <a:xfrm>
            <a:off x="304800" y="762000"/>
            <a:ext cx="4625340" cy="5064627"/>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just"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ERCOT has seen a steady growth in the capacity of interconnected battery Energy Storage Resources (ESRs). This rapid growth is expected to continue in the future as well.</a:t>
            </a:r>
          </a:p>
          <a:p>
            <a:pPr marL="557213" marR="0" lvl="1" indent="-214313" algn="just"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Most ESRs interconnected or planning to interconnect are less than 2 hours batteries.</a:t>
            </a:r>
          </a:p>
          <a:p>
            <a:pPr marL="557213" marR="0" lvl="1" indent="-214313" algn="just"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ESRs are already providing up to 60% of ERCOT’s Ancillary Services (AS).</a:t>
            </a:r>
          </a:p>
          <a:p>
            <a:pPr marL="257175" marR="0" lvl="0" indent="-257175" algn="just"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700" b="0" i="0" u="none" strike="noStrike" kern="1200" cap="none" spc="0" normalizeH="0" baseline="0" noProof="0" dirty="0">
              <a:ln>
                <a:noFill/>
              </a:ln>
              <a:solidFill>
                <a:srgbClr val="5B6770"/>
              </a:solidFill>
              <a:effectLst/>
              <a:uLnTx/>
              <a:uFillTx/>
              <a:latin typeface="Arial"/>
              <a:ea typeface="+mn-ea"/>
              <a:cs typeface="+mn-cs"/>
            </a:endParaRPr>
          </a:p>
          <a:p>
            <a:pPr marL="257175" marR="0" lvl="0" indent="-257175" algn="just"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ERCOT’s current systems and processes including DAM, RUC and SCED are not designed to account for capability i.e., State of Charge (SOC) of duration limited ESRs. Also, per the approved protocols, Real-Time Co-optimization (RTC) &amp; Single-Model ESR (“RTC+B” effort) systems as planned today will model ESRs but do not model SOC changes.</a:t>
            </a:r>
          </a:p>
          <a:p>
            <a:pPr algn="just">
              <a:defRPr/>
            </a:pPr>
            <a:endParaRPr lang="en-US" sz="700" dirty="0">
              <a:solidFill>
                <a:srgbClr val="5B6770"/>
              </a:solidFill>
              <a:latin typeface="Arial"/>
            </a:endParaRPr>
          </a:p>
        </p:txBody>
      </p:sp>
      <p:sp>
        <p:nvSpPr>
          <p:cNvPr id="9" name="Content Placeholder 2">
            <a:extLst>
              <a:ext uri="{FF2B5EF4-FFF2-40B4-BE49-F238E27FC236}">
                <a16:creationId xmlns:a16="http://schemas.microsoft.com/office/drawing/2014/main" id="{E8D25D68-5307-BE26-BAC3-BB49182418E6}"/>
              </a:ext>
            </a:extLst>
          </p:cNvPr>
          <p:cNvSpPr>
            <a:spLocks noGrp="1"/>
          </p:cNvSpPr>
          <p:nvPr>
            <p:ph idx="1"/>
          </p:nvPr>
        </p:nvSpPr>
        <p:spPr>
          <a:xfrm>
            <a:off x="381000" y="3621528"/>
            <a:ext cx="8534400" cy="2474472"/>
          </a:xfrm>
        </p:spPr>
        <p:txBody>
          <a:bodyPr/>
          <a:lstStyle/>
          <a:p>
            <a:pPr algn="ju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Absent SOC modeling, </a:t>
            </a:r>
          </a:p>
          <a:p>
            <a:pPr lvl="1" algn="just">
              <a:defRPr/>
            </a:pPr>
            <a:r>
              <a:rPr kumimoji="0" lang="en-US" sz="1200" b="0" i="0" u="none" strike="noStrike" kern="1200" cap="none" spc="0" normalizeH="0" baseline="0" noProof="0" dirty="0">
                <a:ln>
                  <a:noFill/>
                </a:ln>
                <a:solidFill>
                  <a:srgbClr val="5B6770"/>
                </a:solidFill>
                <a:effectLst/>
                <a:uLnTx/>
                <a:uFillTx/>
                <a:latin typeface="Arial"/>
                <a:ea typeface="+mn-ea"/>
                <a:cs typeface="+mn-cs"/>
              </a:rPr>
              <a:t>RUC may incorrectly assume an ESR’s capacity will be available for dispatch in a future hour when it may not be (due to SOC depletion). This could result in ERCOT failing to commit sufficient generation through RUC. </a:t>
            </a:r>
          </a:p>
          <a:p>
            <a:pPr lvl="1" algn="just">
              <a:defRPr/>
            </a:pPr>
            <a:r>
              <a:rPr lang="en-US" sz="1200" dirty="0">
                <a:solidFill>
                  <a:srgbClr val="5B6770"/>
                </a:solidFill>
                <a:latin typeface="Arial"/>
              </a:rPr>
              <a:t>SCED may send Base Points that may deplete an ESR’s SOC that should be preserved for its remaining AS obligation. (ESRs have the ability to reduce HSL/MPC to preserve SOC for AS but that alone may not be sufficient.)</a:t>
            </a:r>
            <a:endParaRPr kumimoji="0" lang="en-US" sz="1200" b="0" i="0" u="none" strike="noStrike" kern="1200" cap="none" spc="0" normalizeH="0" baseline="0" noProof="0" dirty="0">
              <a:ln>
                <a:noFill/>
              </a:ln>
              <a:solidFill>
                <a:srgbClr val="5B6770"/>
              </a:solidFill>
              <a:effectLst/>
              <a:uLnTx/>
              <a:uFillTx/>
              <a:latin typeface="Arial"/>
              <a:ea typeface="+mn-ea"/>
              <a:cs typeface="+mn-cs"/>
            </a:endParaRPr>
          </a:p>
          <a:p>
            <a:pPr algn="just">
              <a:defRPr/>
            </a:pPr>
            <a:endParaRPr lang="en-US" sz="700" dirty="0">
              <a:solidFill>
                <a:srgbClr val="5B6770"/>
              </a:solidFill>
              <a:latin typeface="Arial"/>
            </a:endParaRPr>
          </a:p>
          <a:p>
            <a:pPr algn="just">
              <a:defRPr/>
            </a:pPr>
            <a:r>
              <a:rPr lang="en-US" sz="1200" dirty="0">
                <a:solidFill>
                  <a:srgbClr val="5B6770"/>
                </a:solidFill>
                <a:latin typeface="Arial"/>
              </a:rPr>
              <a:t>Updating current RUC and SCED to model ESRs and account for SOC are expected to be fairly intensive tasks. Hence t</a:t>
            </a:r>
            <a:r>
              <a:rPr kumimoji="0" lang="en-US" sz="1200" b="0" i="0" u="none" strike="noStrike" kern="1200" cap="none" spc="0" normalizeH="0" baseline="0" noProof="0" dirty="0">
                <a:ln>
                  <a:noFill/>
                </a:ln>
                <a:solidFill>
                  <a:srgbClr val="5B6770"/>
                </a:solidFill>
                <a:effectLst/>
                <a:uLnTx/>
                <a:uFillTx/>
                <a:latin typeface="Arial"/>
                <a:ea typeface="+mn-ea"/>
                <a:cs typeface="+mn-cs"/>
              </a:rPr>
              <a:t>he changes in NPRR1186 have been proposed with the aim to strategically improve SOC awareness in the current tools and studies with minimal system changes so that a complete suite of DAM, RUC and SCED improvements needed to fully model ESRs and account for their SOC can be designed and implemented with the RTC+B (with single ESR model) project.</a:t>
            </a:r>
            <a:endParaRPr lang="en-US" dirty="0"/>
          </a:p>
        </p:txBody>
      </p:sp>
    </p:spTree>
    <p:extLst>
      <p:ext uri="{BB962C8B-B14F-4D97-AF65-F5344CB8AC3E}">
        <p14:creationId xmlns:p14="http://schemas.microsoft.com/office/powerpoint/2010/main" val="2244552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8BC7E-3B36-6162-D6B3-3E7E8EF2405D}"/>
              </a:ext>
            </a:extLst>
          </p:cNvPr>
          <p:cNvSpPr>
            <a:spLocks noGrp="1"/>
          </p:cNvSpPr>
          <p:nvPr>
            <p:ph type="title"/>
          </p:nvPr>
        </p:nvSpPr>
        <p:spPr/>
        <p:txBody>
          <a:bodyPr/>
          <a:lstStyle/>
          <a:p>
            <a:r>
              <a:rPr lang="en-US" dirty="0"/>
              <a:t>NPRR 1186 Summary of Changes</a:t>
            </a:r>
          </a:p>
        </p:txBody>
      </p:sp>
      <p:sp>
        <p:nvSpPr>
          <p:cNvPr id="3" name="Content Placeholder 2">
            <a:extLst>
              <a:ext uri="{FF2B5EF4-FFF2-40B4-BE49-F238E27FC236}">
                <a16:creationId xmlns:a16="http://schemas.microsoft.com/office/drawing/2014/main" id="{4DE2CFEF-79D5-EFA1-EE98-725C85DABD70}"/>
              </a:ext>
            </a:extLst>
          </p:cNvPr>
          <p:cNvSpPr>
            <a:spLocks noGrp="1"/>
          </p:cNvSpPr>
          <p:nvPr>
            <p:ph idx="1"/>
          </p:nvPr>
        </p:nvSpPr>
        <p:spPr/>
        <p:txBody>
          <a:bodyPr/>
          <a:lstStyle/>
          <a:p>
            <a:r>
              <a:rPr lang="en-US" sz="1400" dirty="0"/>
              <a:t>At a high level with NPRR1186, ERCOT is proposing to,</a:t>
            </a:r>
          </a:p>
          <a:p>
            <a:pPr lvl="1"/>
            <a:r>
              <a:rPr lang="en-US" sz="1400" dirty="0"/>
              <a:t>Alter Day-Ahead Market (DAM) process so that the Day-Ahead Ancillary Service (AS) awards respect the duration requirements for AS. Absent this change, in some cases DAM AS awards may not be operationally feasible.</a:t>
            </a:r>
          </a:p>
          <a:p>
            <a:pPr lvl="1"/>
            <a:endParaRPr lang="en-US" sz="1400" dirty="0"/>
          </a:p>
          <a:p>
            <a:pPr lvl="1"/>
            <a:r>
              <a:rPr lang="en-US" sz="1400" dirty="0"/>
              <a:t>Add 3 new SOC related fields in COP (</a:t>
            </a:r>
            <a:r>
              <a:rPr lang="en-US" sz="1400" dirty="0" err="1"/>
              <a:t>MaxSOC</a:t>
            </a:r>
            <a:r>
              <a:rPr lang="en-US" sz="1400" dirty="0"/>
              <a:t>, </a:t>
            </a:r>
            <a:r>
              <a:rPr lang="en-US" sz="1400" dirty="0" err="1"/>
              <a:t>MinSOC</a:t>
            </a:r>
            <a:r>
              <a:rPr lang="en-US" sz="1400" dirty="0"/>
              <a:t> and Planned Hour Begin SOC) AND Modify the High Ancillary Service Limit (HASL) calculation that is used by Reliability Unit Commitment (RUC) studies such that RUC only counts on SOC that an ESR plans to have in excess of SOC required for AS it is providing in every hour as being available for dispatch. This change will alleviate some of the risks with RUC’s lack of visibility into ESRs. </a:t>
            </a:r>
          </a:p>
          <a:p>
            <a:pPr lvl="2"/>
            <a:r>
              <a:rPr lang="en-US" sz="1200" dirty="0"/>
              <a:t>RUC treats ESRs as online or Out. RUC will not commit an ESR to come online. RUC can count on ESR being available to serve Load.</a:t>
            </a:r>
          </a:p>
          <a:p>
            <a:pPr lvl="1"/>
            <a:endParaRPr lang="en-US" sz="1400" dirty="0"/>
          </a:p>
          <a:p>
            <a:pPr lvl="1"/>
            <a:r>
              <a:rPr lang="en-US" sz="1400" dirty="0"/>
              <a:t>Change the HASL calculation that is used by 5-min Security Constrained Economic Dispatch (SCED) to account for SOC required to support an ESR’s Ancillary Service Resource Responsibility. This change will ensure that SCED issues Base Point such that these preserve the SOC needed to cover an ESR’s remaining AS obligation within the Operating Hour.</a:t>
            </a:r>
          </a:p>
          <a:p>
            <a:endParaRPr lang="en-US" sz="1400" dirty="0"/>
          </a:p>
          <a:p>
            <a:r>
              <a:rPr lang="en-US" sz="1400" dirty="0"/>
              <a:t>With the projected growth in ESRs, the minimal changes in RUC and SCED that have been identified in NPRR1186 are essential for ERCOT to continue reliable grid operations. Urgent status is necessary so that these essential system changes associated can be implemented immediately in the narrow window before development work on the “RTC+B” project begins, and this essential effort does not delay/impact RTC+B implementation timeline.</a:t>
            </a:r>
          </a:p>
          <a:p>
            <a:endParaRPr lang="en-US" sz="1400" dirty="0"/>
          </a:p>
          <a:p>
            <a:endParaRPr lang="en-US" dirty="0"/>
          </a:p>
          <a:p>
            <a:endParaRPr lang="en-US" dirty="0"/>
          </a:p>
        </p:txBody>
      </p:sp>
      <p:sp>
        <p:nvSpPr>
          <p:cNvPr id="4" name="Slide Number Placeholder 3">
            <a:extLst>
              <a:ext uri="{FF2B5EF4-FFF2-40B4-BE49-F238E27FC236}">
                <a16:creationId xmlns:a16="http://schemas.microsoft.com/office/drawing/2014/main" id="{912CDCC8-069A-FDBB-47B4-9A20A691C6D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15776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2232-7825-257C-C625-4885629CD601}"/>
              </a:ext>
            </a:extLst>
          </p:cNvPr>
          <p:cNvSpPr>
            <a:spLocks noGrp="1"/>
          </p:cNvSpPr>
          <p:nvPr>
            <p:ph type="title"/>
          </p:nvPr>
        </p:nvSpPr>
        <p:spPr/>
        <p:txBody>
          <a:bodyPr/>
          <a:lstStyle/>
          <a:p>
            <a:r>
              <a:rPr lang="en-US" dirty="0"/>
              <a:t>State of Charge Requirements for AS</a:t>
            </a:r>
          </a:p>
        </p:txBody>
      </p:sp>
      <p:sp>
        <p:nvSpPr>
          <p:cNvPr id="3" name="Content Placeholder 2">
            <a:extLst>
              <a:ext uri="{FF2B5EF4-FFF2-40B4-BE49-F238E27FC236}">
                <a16:creationId xmlns:a16="http://schemas.microsoft.com/office/drawing/2014/main" id="{F3405EA8-F7D2-2637-EDD1-5BAD15EAFDBD}"/>
              </a:ext>
            </a:extLst>
          </p:cNvPr>
          <p:cNvSpPr>
            <a:spLocks noGrp="1"/>
          </p:cNvSpPr>
          <p:nvPr>
            <p:ph idx="1"/>
          </p:nvPr>
        </p:nvSpPr>
        <p:spPr/>
        <p:txBody>
          <a:bodyPr/>
          <a:lstStyle/>
          <a:p>
            <a:r>
              <a:rPr lang="en-US" sz="1100" dirty="0"/>
              <a:t>NPRR1186 also proposes to update the SOC requirements for AS and a </a:t>
            </a:r>
            <a:r>
              <a:rPr lang="en-US" sz="1100" u="sng" dirty="0"/>
              <a:t>create a framework </a:t>
            </a:r>
            <a:r>
              <a:rPr lang="en-US" sz="1100" dirty="0"/>
              <a:t>within ERCOT’s EMS to calculate SOC that is available for SCED dispatch by taking into account the following</a:t>
            </a:r>
          </a:p>
          <a:p>
            <a:pPr marL="1028700" lvl="2" indent="-342900">
              <a:buFont typeface="+mj-lt"/>
              <a:buAutoNum type="arabicPeriod"/>
            </a:pPr>
            <a:r>
              <a:rPr lang="en-US" sz="1100" dirty="0"/>
              <a:t>SOC that ESR is required to preserve for the AS obligation it is carrying in the current hour.</a:t>
            </a:r>
          </a:p>
          <a:p>
            <a:pPr marL="1371600" lvl="3" indent="-342900">
              <a:buFont typeface="+mj-lt"/>
              <a:buAutoNum type="arabicPeriod"/>
            </a:pPr>
            <a:r>
              <a:rPr lang="en-US" sz="1050" dirty="0"/>
              <a:t>SOC requirement for AS will diminish as the clock progresses such that at the end of the Operating Hour the SOC requirement for that an Ancillary Service will reduce by an amount that reflects the energy depleted if the Ancillary Service was fully deployed for one hour.</a:t>
            </a:r>
          </a:p>
          <a:p>
            <a:pPr marL="1028700" lvl="2" indent="-342900">
              <a:buFont typeface="+mj-lt"/>
              <a:buAutoNum type="arabicPeriod"/>
            </a:pPr>
            <a:r>
              <a:rPr lang="en-US" sz="1100" dirty="0"/>
              <a:t>X</a:t>
            </a:r>
            <a:r>
              <a:rPr lang="en-US" sz="1100" dirty="0">
                <a:solidFill>
                  <a:srgbClr val="FF0000"/>
                </a:solidFill>
              </a:rPr>
              <a:t>*</a:t>
            </a:r>
            <a:r>
              <a:rPr lang="en-US" sz="1100" dirty="0"/>
              <a:t> minutes prior to end of current Operating Hour any additional SOC needed to support the ESR’s next hour AS obligation </a:t>
            </a:r>
          </a:p>
          <a:p>
            <a:pPr marL="1028700" lvl="2" indent="-342900">
              <a:buFont typeface="+mj-lt"/>
              <a:buAutoNum type="arabicPeriod"/>
            </a:pPr>
            <a:r>
              <a:rPr lang="en-US" sz="1100" dirty="0"/>
              <a:t>Discount SOC requirement to account for the ESR’s current withdrawal BP</a:t>
            </a:r>
            <a:r>
              <a:rPr lang="en-US" sz="1050" dirty="0"/>
              <a:t>. </a:t>
            </a:r>
          </a:p>
          <a:p>
            <a:pPr lvl="2"/>
            <a:endParaRPr lang="en-US" sz="200" dirty="0"/>
          </a:p>
          <a:p>
            <a:r>
              <a:rPr lang="en-US" sz="1100" dirty="0"/>
              <a:t>Example below demonstrates the SOC requirement over the course of on hour for a 100 MW/100MWh battery that is providing 100 MW of Regulation Up. In this example </a:t>
            </a:r>
            <a:r>
              <a:rPr lang="en-US" sz="1100" i="1" dirty="0" err="1"/>
              <a:t>SOCReq</a:t>
            </a:r>
            <a:r>
              <a:rPr lang="en-US" sz="1100" i="1" dirty="0"/>
              <a:t> with X=0 </a:t>
            </a:r>
            <a:r>
              <a:rPr lang="en-US" sz="1100" dirty="0"/>
              <a:t>demonstrates the SOC requirement for compliance monitoring. </a:t>
            </a:r>
            <a:r>
              <a:rPr lang="en-US" sz="1100" i="1" dirty="0"/>
              <a:t>HASL-GR</a:t>
            </a:r>
            <a:r>
              <a:rPr lang="en-US" sz="1100" dirty="0"/>
              <a:t> and </a:t>
            </a:r>
            <a:r>
              <a:rPr lang="en-US" sz="1100" i="1" dirty="0"/>
              <a:t>HASL-CLR</a:t>
            </a:r>
            <a:r>
              <a:rPr lang="en-US" sz="1100" dirty="0"/>
              <a:t> have been computed using </a:t>
            </a:r>
            <a:r>
              <a:rPr lang="en-US" sz="1100" i="1" dirty="0" err="1"/>
              <a:t>SOCReq</a:t>
            </a:r>
            <a:r>
              <a:rPr lang="en-US" sz="1100" i="1" dirty="0"/>
              <a:t> with X=0</a:t>
            </a:r>
            <a:r>
              <a:rPr lang="en-US" sz="1100" dirty="0"/>
              <a:t>. For illustrative purposes </a:t>
            </a:r>
            <a:r>
              <a:rPr lang="en-US" sz="1100" i="1" dirty="0" err="1"/>
              <a:t>SOCReq</a:t>
            </a:r>
            <a:r>
              <a:rPr lang="en-US" sz="1100" i="1" dirty="0"/>
              <a:t> with X=16</a:t>
            </a:r>
            <a:r>
              <a:rPr lang="en-US" sz="1100" dirty="0"/>
              <a:t> has been included to show how SOC requirements change if a ramp up based on next Hour’s AS obligation is included in the SCED that runs at 45 minutes past current hour</a:t>
            </a:r>
            <a:r>
              <a:rPr lang="en-US" sz="1100" i="1" dirty="0"/>
              <a:t>. </a:t>
            </a:r>
            <a:endParaRPr lang="en-US" sz="1100" dirty="0"/>
          </a:p>
          <a:p>
            <a:pPr lvl="1"/>
            <a:endParaRPr lang="en-US" dirty="0"/>
          </a:p>
        </p:txBody>
      </p:sp>
      <p:sp>
        <p:nvSpPr>
          <p:cNvPr id="4" name="Slide Number Placeholder 3">
            <a:extLst>
              <a:ext uri="{FF2B5EF4-FFF2-40B4-BE49-F238E27FC236}">
                <a16:creationId xmlns:a16="http://schemas.microsoft.com/office/drawing/2014/main" id="{C93403AF-6987-0867-C312-66AEC0F33F7D}"/>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TextBox 6">
            <a:extLst>
              <a:ext uri="{FF2B5EF4-FFF2-40B4-BE49-F238E27FC236}">
                <a16:creationId xmlns:a16="http://schemas.microsoft.com/office/drawing/2014/main" id="{A34BFD3F-8E13-DDBE-6460-A4A4BCA4A878}"/>
              </a:ext>
            </a:extLst>
          </p:cNvPr>
          <p:cNvSpPr txBox="1"/>
          <p:nvPr/>
        </p:nvSpPr>
        <p:spPr>
          <a:xfrm>
            <a:off x="2343150" y="6476895"/>
            <a:ext cx="4533900" cy="261610"/>
          </a:xfrm>
          <a:prstGeom prst="rect">
            <a:avLst/>
          </a:prstGeom>
          <a:noFill/>
        </p:spPr>
        <p:txBody>
          <a:bodyPr wrap="square" rtlCol="0">
            <a:spAutoFit/>
          </a:bodyPr>
          <a:lstStyle/>
          <a:p>
            <a:r>
              <a:rPr lang="en-US" sz="1100" dirty="0">
                <a:solidFill>
                  <a:srgbClr val="FF0000"/>
                </a:solidFill>
              </a:rPr>
              <a:t>*X is a parameter that can be altered based on discussions. </a:t>
            </a:r>
          </a:p>
        </p:txBody>
      </p:sp>
      <p:pic>
        <p:nvPicPr>
          <p:cNvPr id="9" name="Picture 8">
            <a:extLst>
              <a:ext uri="{FF2B5EF4-FFF2-40B4-BE49-F238E27FC236}">
                <a16:creationId xmlns:a16="http://schemas.microsoft.com/office/drawing/2014/main" id="{5E9CE624-D6CB-FC14-3D1E-664288EF3B5E}"/>
              </a:ext>
            </a:extLst>
          </p:cNvPr>
          <p:cNvPicPr>
            <a:picLocks noChangeAspect="1"/>
          </p:cNvPicPr>
          <p:nvPr/>
        </p:nvPicPr>
        <p:blipFill>
          <a:blip r:embed="rId2"/>
          <a:stretch>
            <a:fillRect/>
          </a:stretch>
        </p:blipFill>
        <p:spPr>
          <a:xfrm>
            <a:off x="2419350" y="3387719"/>
            <a:ext cx="6096000" cy="2993081"/>
          </a:xfrm>
          <a:prstGeom prst="rect">
            <a:avLst/>
          </a:prstGeom>
        </p:spPr>
      </p:pic>
    </p:spTree>
    <p:extLst>
      <p:ext uri="{BB962C8B-B14F-4D97-AF65-F5344CB8AC3E}">
        <p14:creationId xmlns:p14="http://schemas.microsoft.com/office/powerpoint/2010/main" val="148441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E63E2-2B1B-6AF0-F58B-EED5567E361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AC1E4E7-6BAC-A282-BB12-31129EC5DD8C}"/>
              </a:ext>
            </a:extLst>
          </p:cNvPr>
          <p:cNvSpPr>
            <a:spLocks noGrp="1"/>
          </p:cNvSpPr>
          <p:nvPr>
            <p:ph idx="1"/>
          </p:nvPr>
        </p:nvSpPr>
        <p:spPr/>
        <p:txBody>
          <a:bodyPr/>
          <a:lstStyle/>
          <a:p>
            <a:r>
              <a:rPr lang="en-US" sz="1400" dirty="0"/>
              <a:t>NPRR1186 focuses on specific improvements that are needed for today’s systems and processes. This NPRR aims to strategically improve SOC awareness, accounting and monitoring with minimal changes so that the improvements can be in place while the RTC+B project is completed.</a:t>
            </a:r>
          </a:p>
          <a:p>
            <a:pPr lvl="1"/>
            <a:r>
              <a:rPr lang="en-US" sz="1400" dirty="0"/>
              <a:t>NPRR1186 also proposes to create a new framework for SOC requirements for AS. ERCOT will work with stakeholders to establish values of each parameter in the new framework such that these mitigate the performance risks that ERCOT sees while allowing optimal use of the ESRs during an Operating Hour. </a:t>
            </a:r>
          </a:p>
          <a:p>
            <a:pPr lvl="1"/>
            <a:endParaRPr lang="en-US" sz="1200" dirty="0"/>
          </a:p>
          <a:p>
            <a:r>
              <a:rPr lang="en-US" sz="1400" dirty="0"/>
              <a:t>ERCOT plans to file comments to NPRR1186 that will incorporate the proposed SOC requirement framework within the protocols. ERCOT is targeting to file these NPRR Comments before July 13 PRS.</a:t>
            </a:r>
            <a:endParaRPr lang="en-US" sz="1200" dirty="0"/>
          </a:p>
          <a:p>
            <a:pPr lvl="1"/>
            <a:r>
              <a:rPr lang="en-US" sz="1400" dirty="0"/>
              <a:t>Also as requested, before July 13 PRS, ERCOT will also post examples to demonstrate how the proposed changes will impact SCED HASL for an ESR and a DRAFT of ERCOT and QSE Operations Practices During The Operating Hour Business Practice Manual for NPRR1186 related changes.</a:t>
            </a:r>
          </a:p>
          <a:p>
            <a:pPr lvl="1"/>
            <a:endParaRPr lang="en-US" sz="1400" dirty="0"/>
          </a:p>
          <a:p>
            <a:r>
              <a:rPr lang="en-US" sz="1400" dirty="0"/>
              <a:t>ERCOT will host a </a:t>
            </a:r>
            <a:r>
              <a:rPr lang="en-US" sz="1400" dirty="0">
                <a:hlinkClick r:id="rId2"/>
              </a:rPr>
              <a:t>workshop on July 19, 2023 </a:t>
            </a:r>
            <a:r>
              <a:rPr lang="en-US" sz="1400" dirty="0"/>
              <a:t>to discuss NPRR1186 and associated potential improvements prior to RTC+B further. Interested WMS members are requested to participate in this Workshop.</a:t>
            </a:r>
          </a:p>
          <a:p>
            <a:endParaRPr lang="en-US" sz="1400" dirty="0"/>
          </a:p>
          <a:p>
            <a:endParaRPr lang="en-US" sz="1400" dirty="0"/>
          </a:p>
          <a:p>
            <a:pPr lvl="1"/>
            <a:endParaRPr lang="en-US" sz="1400" dirty="0"/>
          </a:p>
          <a:p>
            <a:pPr lvl="1"/>
            <a:endParaRPr lang="en-US" sz="1400" dirty="0"/>
          </a:p>
          <a:p>
            <a:pPr lvl="1"/>
            <a:endParaRPr lang="en-US" sz="1400" dirty="0"/>
          </a:p>
          <a:p>
            <a:endParaRPr lang="en-US" sz="1400" dirty="0"/>
          </a:p>
          <a:p>
            <a:endParaRPr lang="en-US" sz="1400" dirty="0"/>
          </a:p>
          <a:p>
            <a:endParaRPr lang="en-US" dirty="0"/>
          </a:p>
        </p:txBody>
      </p:sp>
      <p:sp>
        <p:nvSpPr>
          <p:cNvPr id="4" name="Slide Number Placeholder 3">
            <a:extLst>
              <a:ext uri="{FF2B5EF4-FFF2-40B4-BE49-F238E27FC236}">
                <a16:creationId xmlns:a16="http://schemas.microsoft.com/office/drawing/2014/main" id="{D7E7037E-699C-52C9-BAA0-82A694009B0C}"/>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255473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29AA81-AF45-6D29-88D1-D4C4A5F86A9A}"/>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4">
            <a:extLst>
              <a:ext uri="{FF2B5EF4-FFF2-40B4-BE49-F238E27FC236}">
                <a16:creationId xmlns:a16="http://schemas.microsoft.com/office/drawing/2014/main" id="{58FC03D2-66AA-EDB6-918D-180356581E70}"/>
              </a:ext>
            </a:extLst>
          </p:cNvPr>
          <p:cNvSpPr>
            <a:spLocks noGrp="1"/>
          </p:cNvSpPr>
          <p:nvPr>
            <p:ph idx="16"/>
          </p:nvPr>
        </p:nvSpPr>
        <p:spPr/>
        <p:txBody>
          <a:bodyPr/>
          <a:lstStyle/>
          <a:p>
            <a:r>
              <a:rPr lang="en-US" sz="2800" dirty="0"/>
              <a:t>Appendix – Relevant Slides from Jul 22 Workshop &amp; Jul 6 ROS</a:t>
            </a:r>
          </a:p>
        </p:txBody>
      </p:sp>
    </p:spTree>
    <p:extLst>
      <p:ext uri="{BB962C8B-B14F-4D97-AF65-F5344CB8AC3E}">
        <p14:creationId xmlns:p14="http://schemas.microsoft.com/office/powerpoint/2010/main" val="979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000" dirty="0"/>
              <a:t>DAM/SASM ECRS &amp; Non-Spin Duration Accounting, Contd.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1400" b="1" dirty="0">
                    <a:solidFill>
                      <a:schemeClr val="accent1"/>
                    </a:solidFill>
                  </a:rPr>
                  <a:t>Proposed Changes: </a:t>
                </a:r>
                <a:r>
                  <a:rPr lang="en-US" sz="1400" dirty="0"/>
                  <a:t>Change DAM/SASM constraint equations so that the 2-hour ECRS and 4-hour Non-Spin requirements are considered. These constraints are only for ESR-GR and ESR-CLR. The concept is to treat every MW award for ECRS or Non-Spin as some multiple MW amount when checking to see if award exceeds the AS MW offer amount or when checking to see that the ESR-GR HSL or ESR-CLR MPC is not exceeded.</a:t>
                </a:r>
              </a:p>
              <a:p>
                <a:pPr lvl="1" indent="-342900">
                  <a:lnSpc>
                    <a:spcPct val="107000"/>
                  </a:lnSpc>
                  <a:spcBef>
                    <a:spcPts val="0"/>
                  </a:spcBef>
                  <a:spcAft>
                    <a:spcPts val="800"/>
                  </a:spcAft>
                  <a:buFont typeface="+mj-lt"/>
                  <a:buAutoNum type="alphaLcParenR"/>
                </a:pPr>
                <a:r>
                  <a:rPr lang="en-US" sz="1400" strike="sngStrike" dirty="0"/>
                  <a:t>AS Offer MW check: Scale ECRS and Non-Spin awards (changes in yellow)</a:t>
                </a:r>
              </a:p>
              <a:p>
                <a:pPr marL="914400" lvl="2" indent="0" algn="just">
                  <a:lnSpc>
                    <a:spcPct val="107000"/>
                  </a:lnSpc>
                  <a:spcBef>
                    <a:spcPts val="0"/>
                  </a:spcBef>
                  <a:spcAft>
                    <a:spcPts val="800"/>
                  </a:spcAft>
                  <a:buNone/>
                </a:pPr>
                <a14:m>
                  <m:oMathPara xmlns:m="http://schemas.openxmlformats.org/officeDocument/2006/math">
                    <m:oMathParaPr>
                      <m:jc m:val="left"/>
                    </m:oMathParaPr>
                    <m:oMath xmlns:m="http://schemas.openxmlformats.org/officeDocument/2006/math">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𝐴𝑆</m:t>
                          </m:r>
                        </m:sub>
                        <m:sup>
                          <m:r>
                            <a:rPr lang="en-US" sz="1400" strike="sngStrike">
                              <a:latin typeface="Cambria Math" panose="02040503050406030204" pitchFamily="18" charset="0"/>
                            </a:rPr>
                            <m:t>𝑂𝑓𝑓𝑒𝑟</m:t>
                          </m:r>
                        </m:sup>
                      </m:sSubSup>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𝑅𝑒𝑔𝑈𝑝</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𝑅𝑅𝑆</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sSup>
                        <m:sSupPr>
                          <m:ctrlPr>
                            <a:rPr lang="en-US" sz="1400" i="1" strike="sngStrike">
                              <a:highlight>
                                <a:srgbClr val="FFFF00"/>
                              </a:highlight>
                              <a:latin typeface="Cambria Math" panose="02040503050406030204" pitchFamily="18" charset="0"/>
                            </a:rPr>
                          </m:ctrlPr>
                        </m:sSupPr>
                        <m:e>
                          <m:r>
                            <a:rPr lang="en-US" sz="1400" strike="sngStrike">
                              <a:highlight>
                                <a:srgbClr val="FFFF00"/>
                              </a:highlight>
                              <a:latin typeface="Cambria Math" panose="02040503050406030204" pitchFamily="18" charset="0"/>
                            </a:rPr>
                            <m:t>𝐾</m:t>
                          </m:r>
                        </m:e>
                        <m:sup>
                          <m:r>
                            <a:rPr lang="en-US" sz="1400" strike="sngStrike">
                              <a:highlight>
                                <a:srgbClr val="FFFF00"/>
                              </a:highlight>
                              <a:latin typeface="Cambria Math" panose="02040503050406030204" pitchFamily="18" charset="0"/>
                            </a:rPr>
                            <m:t>𝐸𝐶𝑅𝑆</m:t>
                          </m:r>
                        </m:sup>
                      </m:sSup>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𝐸𝐶𝑅𝑆</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sSup>
                        <m:sSupPr>
                          <m:ctrlPr>
                            <a:rPr lang="en-US" sz="1400" i="1" strike="sngStrike">
                              <a:highlight>
                                <a:srgbClr val="FFFF00"/>
                              </a:highlight>
                              <a:latin typeface="Cambria Math" panose="02040503050406030204" pitchFamily="18" charset="0"/>
                            </a:rPr>
                          </m:ctrlPr>
                        </m:sSupPr>
                        <m:e>
                          <m:r>
                            <a:rPr lang="en-US" sz="1400" strike="sngStrike">
                              <a:highlight>
                                <a:srgbClr val="FFFF00"/>
                              </a:highlight>
                              <a:latin typeface="Cambria Math" panose="02040503050406030204" pitchFamily="18" charset="0"/>
                            </a:rPr>
                            <m:t>𝐾</m:t>
                          </m:r>
                        </m:e>
                        <m:sup>
                          <m:r>
                            <a:rPr lang="en-US" sz="1400" strike="sngStrike">
                              <a:highlight>
                                <a:srgbClr val="FFFF00"/>
                              </a:highlight>
                              <a:latin typeface="Cambria Math" panose="02040503050406030204" pitchFamily="18" charset="0"/>
                            </a:rPr>
                            <m:t>𝑁𝑆𝑃𝐼𝑁</m:t>
                          </m:r>
                        </m:sup>
                      </m:sSup>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𝑁𝑆𝑃𝐼𝑁</m:t>
                          </m:r>
                        </m:sub>
                        <m:sup>
                          <m:r>
                            <a:rPr lang="en-US" sz="1400" strike="sngStrike">
                              <a:latin typeface="Cambria Math" panose="02040503050406030204" pitchFamily="18" charset="0"/>
                            </a:rPr>
                            <m:t>𝐴𝑤𝑎𝑟𝑑</m:t>
                          </m:r>
                        </m:sup>
                      </m:sSubSup>
                    </m:oMath>
                  </m:oMathPara>
                </a14:m>
                <a:endParaRPr lang="en-US" sz="1400" strike="sngStrike" dirty="0"/>
              </a:p>
              <a:p>
                <a:pPr lvl="1" indent="-342900">
                  <a:lnSpc>
                    <a:spcPct val="107000"/>
                  </a:lnSpc>
                  <a:spcBef>
                    <a:spcPts val="0"/>
                  </a:spcBef>
                  <a:spcAft>
                    <a:spcPts val="800"/>
                  </a:spcAft>
                  <a:buFont typeface="+mj-lt"/>
                  <a:buAutoNum type="alphaLcParenR"/>
                </a:pPr>
                <a:r>
                  <a:rPr lang="en-US" sz="1400" dirty="0"/>
                  <a:t>HSL check: Scale ECRS and Non-Spin awards (changes in </a:t>
                </a:r>
                <a:r>
                  <a:rPr lang="en-US" sz="1400" dirty="0">
                    <a:highlight>
                      <a:srgbClr val="FFFF00"/>
                    </a:highlight>
                  </a:rPr>
                  <a:t>yellow</a:t>
                </a:r>
                <a:r>
                  <a:rPr lang="en-US" sz="1400" dirty="0"/>
                  <a:t>)</a:t>
                </a:r>
              </a:p>
              <a:p>
                <a:pPr marL="800100" lvl="2" indent="0" algn="just">
                  <a:lnSpc>
                    <a:spcPct val="107000"/>
                  </a:lnSpc>
                  <a:spcBef>
                    <a:spcPts val="0"/>
                  </a:spcBef>
                  <a:spcAft>
                    <a:spcPts val="800"/>
                  </a:spcAft>
                  <a:buNone/>
                </a:pPr>
                <a14:m>
                  <m:oMathPara xmlns:m="http://schemas.openxmlformats.org/officeDocument/2006/math">
                    <m:oMathParaPr>
                      <m:jc m:val="left"/>
                    </m:oMathParaPr>
                    <m:oMath xmlns:m="http://schemas.openxmlformats.org/officeDocument/2006/math">
                      <m:sSub>
                        <m:sSubPr>
                          <m:ctrlPr>
                            <a:rPr lang="en-US" sz="1400"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400" i="1">
                              <a:effectLst/>
                              <a:latin typeface="Cambria Math" panose="02040503050406030204" pitchFamily="18" charset="0"/>
                              <a:ea typeface="Calibri" panose="020F0502020204030204" pitchFamily="34" charset="0"/>
                              <a:cs typeface="Times New Roman" panose="02020603050405020304" pitchFamily="18" charset="0"/>
                            </a:rPr>
                            <m:t>𝐻𝑆𝐿</m:t>
                          </m:r>
                        </m:e>
                        <m:sub>
                          <m:r>
                            <a:rPr lang="en-US" sz="1400"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400" i="1">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b="0" i="1" smtClean="0">
                              <a:latin typeface="Cambria Math" panose="02040503050406030204" pitchFamily="18" charset="0"/>
                              <a:cs typeface="Times New Roman" panose="02020603050405020304" pitchFamily="18" charset="0"/>
                            </a:rPr>
                            <m:t>𝑒𝑛𝑒𝑟𝑔𝑦</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𝑅𝑒𝑔𝑈𝑝</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𝑅𝑅𝑆</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ctrlPr>
                        </m:sSupPr>
                        <m:e>
                          <m: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t>𝐾</m:t>
                          </m:r>
                        </m:e>
                        <m:sup>
                          <m: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t>𝐸𝐶𝑅𝑆</m:t>
                          </m:r>
                        </m:sup>
                      </m:sSup>
                      <m:r>
                        <a:rPr lang="en-US" sz="1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𝐸𝐶𝑅𝑆</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ctrlPr>
                        </m:sSupPr>
                        <m:e>
                          <m: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t>𝐾</m:t>
                          </m:r>
                        </m:e>
                        <m:sup>
                          <m:r>
                            <a:rPr lang="en-US" sz="1400" i="1">
                              <a:highlight>
                                <a:srgbClr val="FFFF00"/>
                              </a:highlight>
                              <a:latin typeface="Cambria Math" panose="02040503050406030204" pitchFamily="18" charset="0"/>
                              <a:ea typeface="Calibri" panose="020F0502020204030204" pitchFamily="34" charset="0"/>
                              <a:cs typeface="Times New Roman" panose="02020603050405020304" pitchFamily="18" charset="0"/>
                            </a:rPr>
                            <m:t>𝑁𝑆𝑃𝐼𝑁</m:t>
                          </m:r>
                        </m:sup>
                      </m:sSup>
                      <m:r>
                        <a:rPr lang="en-US" sz="14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𝑁𝑆𝑃𝐼𝑁</m:t>
                          </m:r>
                        </m:sub>
                        <m:sup>
                          <m:r>
                            <a:rPr lang="en-US" sz="1400" i="1">
                              <a:latin typeface="Cambria Math" panose="02040503050406030204" pitchFamily="18" charset="0"/>
                              <a:cs typeface="Times New Roman" panose="02020603050405020304" pitchFamily="18" charset="0"/>
                            </a:rPr>
                            <m:t>𝐴𝑤𝑎𝑟𝑑</m:t>
                          </m:r>
                        </m:sup>
                      </m:sSubSup>
                    </m:oMath>
                  </m:oMathPara>
                </a14:m>
                <a:endParaRPr lang="en-US" sz="14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400" b="1" dirty="0">
                  <a:solidFill>
                    <a:schemeClr val="accent1"/>
                  </a:solidFill>
                </a:endParaRPr>
              </a:p>
              <a:p>
                <a:pPr marL="0" marR="0" indent="0">
                  <a:lnSpc>
                    <a:spcPct val="107000"/>
                  </a:lnSpc>
                  <a:spcBef>
                    <a:spcPts val="0"/>
                  </a:spcBef>
                  <a:spcAft>
                    <a:spcPts val="800"/>
                  </a:spcAft>
                  <a:buNone/>
                </a:pPr>
                <a:r>
                  <a:rPr lang="en-US" sz="1400" b="1" dirty="0">
                    <a:solidFill>
                      <a:schemeClr val="accent1"/>
                    </a:solidFill>
                  </a:rPr>
                  <a:t>Example </a:t>
                </a:r>
                <a:r>
                  <a:rPr lang="en-US" sz="1400" dirty="0"/>
                  <a:t>For a +/-10 MW, 10 MWh ESR (gen side) that submits a 10 MW AS offer with prices for RegUp, RRS-PFR, ECRS and Non-Spin, the above constraint will be:</a:t>
                </a:r>
              </a:p>
              <a:p>
                <a:pPr marL="914400" lvl="2" indent="0" algn="just">
                  <a:lnSpc>
                    <a:spcPct val="107000"/>
                  </a:lnSpc>
                  <a:spcBef>
                    <a:spcPts val="0"/>
                  </a:spcBef>
                  <a:spcAft>
                    <a:spcPts val="800"/>
                  </a:spcAft>
                  <a:buNone/>
                </a:pPr>
                <a14:m>
                  <m:oMathPara xmlns:m="http://schemas.openxmlformats.org/officeDocument/2006/math">
                    <m:oMathParaPr>
                      <m:jc m:val="left"/>
                    </m:oMathParaPr>
                    <m:oMath xmlns:m="http://schemas.openxmlformats.org/officeDocument/2006/math">
                      <m:r>
                        <a:rPr lang="en-US" sz="1400" b="0" i="1" strike="sngStrike" smtClean="0">
                          <a:latin typeface="Cambria Math" panose="02040503050406030204" pitchFamily="18" charset="0"/>
                        </a:rPr>
                        <m:t>10</m:t>
                      </m:r>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𝑅𝑒𝑔𝑈𝑝</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𝑅𝑅𝑆</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r>
                        <a:rPr lang="en-US" sz="1400" b="0" i="1" strike="sngStrike" smtClean="0">
                          <a:highlight>
                            <a:srgbClr val="FFFF00"/>
                          </a:highlight>
                          <a:latin typeface="Cambria Math" panose="02040503050406030204" pitchFamily="18" charset="0"/>
                        </a:rPr>
                        <m:t>2</m:t>
                      </m:r>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𝐸𝐶𝑅𝑆</m:t>
                          </m:r>
                        </m:sub>
                        <m:sup>
                          <m:r>
                            <a:rPr lang="en-US" sz="1400" strike="sngStrike">
                              <a:latin typeface="Cambria Math" panose="02040503050406030204" pitchFamily="18" charset="0"/>
                            </a:rPr>
                            <m:t>𝐴𝑤𝑎𝑟𝑑</m:t>
                          </m:r>
                        </m:sup>
                      </m:sSubSup>
                      <m:r>
                        <a:rPr lang="en-US" sz="1400" strike="sngStrike">
                          <a:latin typeface="Cambria Math" panose="02040503050406030204" pitchFamily="18" charset="0"/>
                        </a:rPr>
                        <m:t>+</m:t>
                      </m:r>
                      <m:r>
                        <a:rPr lang="en-US" sz="1400" b="0" i="1" strike="sngStrike" smtClean="0">
                          <a:highlight>
                            <a:srgbClr val="FFFF00"/>
                          </a:highlight>
                          <a:latin typeface="Cambria Math" panose="02040503050406030204" pitchFamily="18" charset="0"/>
                        </a:rPr>
                        <m:t>4</m:t>
                      </m:r>
                      <m:r>
                        <a:rPr lang="en-US" sz="1400" strike="sngStrike">
                          <a:latin typeface="Cambria Math" panose="02040503050406030204" pitchFamily="18" charset="0"/>
                        </a:rPr>
                        <m:t>×</m:t>
                      </m:r>
                      <m:sSubSup>
                        <m:sSubSupPr>
                          <m:ctrlPr>
                            <a:rPr lang="en-US" sz="1400" i="1" strike="sngStrike">
                              <a:latin typeface="Cambria Math" panose="02040503050406030204" pitchFamily="18" charset="0"/>
                            </a:rPr>
                          </m:ctrlPr>
                        </m:sSubSupPr>
                        <m:e>
                          <m:r>
                            <a:rPr lang="en-US" sz="1400" strike="sngStrike">
                              <a:latin typeface="Cambria Math" panose="02040503050406030204" pitchFamily="18" charset="0"/>
                            </a:rPr>
                            <m:t>𝑀𝑊</m:t>
                          </m:r>
                        </m:e>
                        <m:sub>
                          <m:r>
                            <a:rPr lang="en-US" sz="1400" strike="sngStrike">
                              <a:latin typeface="Cambria Math" panose="02040503050406030204" pitchFamily="18" charset="0"/>
                            </a:rPr>
                            <m:t>𝑁𝑆𝑃𝐼𝑁</m:t>
                          </m:r>
                        </m:sub>
                        <m:sup>
                          <m:r>
                            <a:rPr lang="en-US" sz="1400" strike="sngStrike">
                              <a:latin typeface="Cambria Math" panose="02040503050406030204" pitchFamily="18" charset="0"/>
                            </a:rPr>
                            <m:t>𝐴𝑤𝑎𝑟𝑑</m:t>
                          </m:r>
                        </m:sup>
                      </m:sSubSup>
                    </m:oMath>
                  </m:oMathPara>
                </a14:m>
                <a:endParaRPr lang="en-US" sz="1400" strike="sngStrike" dirty="0"/>
              </a:p>
              <a:p>
                <a:pPr marL="800100" lvl="2" indent="0" algn="just">
                  <a:lnSpc>
                    <a:spcPct val="107000"/>
                  </a:lnSpc>
                  <a:spcBef>
                    <a:spcPts val="0"/>
                  </a:spcBef>
                  <a:spcAft>
                    <a:spcPts val="800"/>
                  </a:spcAft>
                  <a:buNone/>
                </a:pPr>
                <a14:m>
                  <m:oMathPara xmlns:m="http://schemas.openxmlformats.org/officeDocument/2006/math">
                    <m:oMathParaPr>
                      <m:jc m:val="left"/>
                    </m:oMathParaPr>
                    <m:oMath xmlns:m="http://schemas.openxmlformats.org/officeDocument/2006/math">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10</m:t>
                      </m:r>
                      <m:r>
                        <a:rPr lang="en-US" sz="1400" i="1">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b="0" i="1" smtClean="0">
                              <a:latin typeface="Cambria Math" panose="02040503050406030204" pitchFamily="18" charset="0"/>
                              <a:cs typeface="Times New Roman" panose="02020603050405020304" pitchFamily="18" charset="0"/>
                            </a:rPr>
                            <m:t>𝑒𝑛𝑒𝑟𝑔𝑦</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𝑅𝑒𝑔𝑈𝑝</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𝑅𝑅𝑆</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1400" b="0" i="1" smtClean="0">
                          <a:highlight>
                            <a:srgbClr val="FFFF00"/>
                          </a:highlight>
                          <a:latin typeface="Cambria Math" panose="02040503050406030204" pitchFamily="18" charset="0"/>
                          <a:ea typeface="Calibri" panose="020F0502020204030204" pitchFamily="34" charset="0"/>
                          <a:cs typeface="Times New Roman" panose="02020603050405020304" pitchFamily="18" charset="0"/>
                        </a:rPr>
                        <m:t>2</m:t>
                      </m:r>
                      <m:r>
                        <a:rPr lang="en-US" sz="1400" i="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𝐸𝐶𝑅𝑆</m:t>
                          </m:r>
                        </m:sub>
                        <m:sup>
                          <m:r>
                            <a:rPr lang="en-US" sz="1400" i="1">
                              <a:latin typeface="Cambria Math" panose="02040503050406030204" pitchFamily="18" charset="0"/>
                              <a:cs typeface="Times New Roman" panose="02020603050405020304" pitchFamily="18" charset="0"/>
                            </a:rPr>
                            <m:t>𝐴𝑤𝑎𝑟𝑑</m:t>
                          </m:r>
                        </m:sup>
                      </m:sSubSup>
                      <m:r>
                        <a:rPr lang="en-US" sz="14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1400" b="0" i="1" smtClean="0">
                          <a:highlight>
                            <a:srgbClr val="FFFF00"/>
                          </a:highlight>
                          <a:latin typeface="Cambria Math" panose="02040503050406030204" pitchFamily="18" charset="0"/>
                          <a:ea typeface="Calibri" panose="020F0502020204030204" pitchFamily="34" charset="0"/>
                          <a:cs typeface="Times New Roman" panose="02020603050405020304" pitchFamily="18" charset="0"/>
                        </a:rPr>
                        <m:t>4</m:t>
                      </m:r>
                      <m:r>
                        <a:rPr lang="en-US" sz="14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en-US" sz="1400" i="1">
                              <a:latin typeface="Cambria Math" panose="02040503050406030204" pitchFamily="18" charset="0"/>
                              <a:cs typeface="Times New Roman" panose="02020603050405020304" pitchFamily="18" charset="0"/>
                            </a:rPr>
                          </m:ctrlPr>
                        </m:sSubSupPr>
                        <m:e>
                          <m:r>
                            <a:rPr lang="en-US" sz="1400" i="1">
                              <a:latin typeface="Cambria Math" panose="02040503050406030204" pitchFamily="18" charset="0"/>
                              <a:cs typeface="Times New Roman" panose="02020603050405020304" pitchFamily="18" charset="0"/>
                            </a:rPr>
                            <m:t>𝑀𝑊</m:t>
                          </m:r>
                        </m:e>
                        <m:sub>
                          <m:r>
                            <a:rPr lang="en-US" sz="1400" i="1">
                              <a:latin typeface="Cambria Math" panose="02040503050406030204" pitchFamily="18" charset="0"/>
                              <a:cs typeface="Times New Roman" panose="02020603050405020304" pitchFamily="18" charset="0"/>
                            </a:rPr>
                            <m:t>𝑁𝑆𝑃𝐼𝑁</m:t>
                          </m:r>
                        </m:sub>
                        <m:sup>
                          <m:r>
                            <a:rPr lang="en-US" sz="1400" i="1">
                              <a:latin typeface="Cambria Math" panose="02040503050406030204" pitchFamily="18" charset="0"/>
                              <a:cs typeface="Times New Roman" panose="02020603050405020304" pitchFamily="18" charset="0"/>
                            </a:rPr>
                            <m:t>𝐴𝑤𝑎𝑟𝑑</m:t>
                          </m:r>
                        </m:sup>
                      </m:sSubSup>
                    </m:oMath>
                  </m:oMathPara>
                </a14:m>
                <a:endParaRPr lang="en-US" sz="14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400" dirty="0"/>
                  <a:t>If ESR awarded 2.5 MW Non-Spin, then, the above constraints prevent any other product (energy or AS) from being awarded to ensure operational feasibility.</a:t>
                </a:r>
              </a:p>
              <a:p>
                <a:pPr marL="0" marR="0" indent="0">
                  <a:lnSpc>
                    <a:spcPct val="107000"/>
                  </a:lnSpc>
                  <a:spcBef>
                    <a:spcPts val="0"/>
                  </a:spcBef>
                  <a:spcAft>
                    <a:spcPts val="800"/>
                  </a:spcAft>
                  <a:buNone/>
                </a:pPr>
                <a:r>
                  <a:rPr lang="en-US" sz="1400" b="1" dirty="0">
                    <a:solidFill>
                      <a:schemeClr val="accent1"/>
                    </a:solidFill>
                  </a:rPr>
                  <a:t>Proposed Implementation Timeline: </a:t>
                </a:r>
                <a:r>
                  <a:rPr lang="en-US" sz="1400" dirty="0"/>
                  <a:t>(Phase C) Upon implementation of Interim Period NPRR</a:t>
                </a:r>
              </a:p>
              <a:p>
                <a:pPr marL="0" marR="0" indent="0">
                  <a:lnSpc>
                    <a:spcPct val="107000"/>
                  </a:lnSpc>
                  <a:spcBef>
                    <a:spcPts val="0"/>
                  </a:spcBef>
                  <a:spcAft>
                    <a:spcPts val="800"/>
                  </a:spcAft>
                  <a:buNone/>
                </a:pPr>
                <a:endParaRPr lang="en-US" sz="1400" dirty="0"/>
              </a:p>
            </p:txBody>
          </p:sp>
        </mc:Choice>
        <mc:Fallback xmlns="">
          <p:sp>
            <p:nvSpPr>
              <p:cNvPr id="3" name="Content Placeholder 2">
                <a:extLst>
                  <a:ext uri="{FF2B5EF4-FFF2-40B4-BE49-F238E27FC236}">
                    <a16:creationId xmlns:a16="http://schemas.microsoft.com/office/drawing/2014/main" id="{5B1FD249-FC30-4C99-921A-16F9590299EA}"/>
                  </a:ext>
                </a:extLst>
              </p:cNvPr>
              <p:cNvSpPr>
                <a:spLocks noGrp="1" noRot="1" noChangeAspect="1" noMove="1" noResize="1" noEditPoints="1" noAdjustHandles="1" noChangeArrowheads="1" noChangeShapeType="1" noTextEdit="1"/>
              </p:cNvSpPr>
              <p:nvPr>
                <p:ph idx="1"/>
              </p:nvPr>
            </p:nvSpPr>
            <p:spPr>
              <a:blipFill>
                <a:blip r:embed="rId3"/>
                <a:stretch>
                  <a:fillRect l="-214" t="-120"/>
                </a:stretch>
              </a:blipFill>
            </p:spPr>
            <p:txBody>
              <a:bodyPr/>
              <a:lstStyle/>
              <a:p>
                <a:r>
                  <a:rPr lang="en-US">
                    <a:noFill/>
                  </a:rPr>
                  <a:t> </a:t>
                </a:r>
              </a:p>
            </p:txBody>
          </p:sp>
        </mc:Fallback>
      </mc:AlternateContent>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440192940"/>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584C2-2EED-7BEA-530B-1AE20F63351B}"/>
              </a:ext>
            </a:extLst>
          </p:cNvPr>
          <p:cNvSpPr>
            <a:spLocks noGrp="1"/>
          </p:cNvSpPr>
          <p:nvPr>
            <p:ph type="title"/>
          </p:nvPr>
        </p:nvSpPr>
        <p:spPr/>
        <p:txBody>
          <a:bodyPr/>
          <a:lstStyle/>
          <a:p>
            <a:r>
              <a:rPr lang="en-US" sz="2400" dirty="0"/>
              <a:t>High and Low Ancillary Service Limit Calculation</a:t>
            </a:r>
          </a:p>
        </p:txBody>
      </p:sp>
      <p:sp>
        <p:nvSpPr>
          <p:cNvPr id="3" name="Content Placeholder 2">
            <a:extLst>
              <a:ext uri="{FF2B5EF4-FFF2-40B4-BE49-F238E27FC236}">
                <a16:creationId xmlns:a16="http://schemas.microsoft.com/office/drawing/2014/main" id="{69A57DF6-155F-6553-70D3-6DEF579371DB}"/>
              </a:ext>
            </a:extLst>
          </p:cNvPr>
          <p:cNvSpPr>
            <a:spLocks noGrp="1"/>
          </p:cNvSpPr>
          <p:nvPr>
            <p:ph idx="1"/>
          </p:nvPr>
        </p:nvSpPr>
        <p:spPr/>
        <p:txBody>
          <a:bodyPr/>
          <a:lstStyle/>
          <a:p>
            <a:pPr marL="0" indent="0">
              <a:buNone/>
            </a:pPr>
            <a:r>
              <a:rPr lang="en-US" sz="1400" b="1" dirty="0">
                <a:solidFill>
                  <a:schemeClr val="accent1"/>
                </a:solidFill>
              </a:rPr>
              <a:t>Today’s Issue: </a:t>
            </a:r>
            <a:r>
              <a:rPr lang="en-US" sz="1400" dirty="0"/>
              <a:t>ERCOT’s SCED does not take into account the SOC that needs to be preserved to support an ESR’s AS Responsibility and hence is ignorant of the amount of SOC that is truly available for dispatch.</a:t>
            </a:r>
          </a:p>
          <a:p>
            <a:endParaRPr lang="en-US" sz="700" dirty="0"/>
          </a:p>
          <a:p>
            <a:pPr marL="0" indent="0">
              <a:buNone/>
            </a:pPr>
            <a:r>
              <a:rPr lang="en-US" sz="1400" b="1" dirty="0">
                <a:solidFill>
                  <a:schemeClr val="accent1"/>
                </a:solidFill>
              </a:rPr>
              <a:t>Proposed Change: </a:t>
            </a:r>
            <a:r>
              <a:rPr lang="en-US" sz="1400" dirty="0"/>
              <a:t>Modify RLC to ensure HASL/LASL  for ESR’s take into remaining SOC available for SCED base Point after discounting the SOC required to support the ESR’s AS Responsibilities.  </a:t>
            </a:r>
          </a:p>
          <a:p>
            <a:endParaRPr lang="en-US" sz="700" dirty="0"/>
          </a:p>
          <a:p>
            <a:pPr marL="342900" indent="-342900">
              <a:buFont typeface="+mj-lt"/>
              <a:buAutoNum type="alphaLcParenR"/>
            </a:pPr>
            <a:r>
              <a:rPr lang="en-US" sz="1400" dirty="0">
                <a:solidFill>
                  <a:schemeClr val="accent6"/>
                </a:solidFill>
              </a:rPr>
              <a:t>Updated</a:t>
            </a:r>
            <a:r>
              <a:rPr lang="en-US" sz="1400" dirty="0"/>
              <a:t> ESR-GR HASL </a:t>
            </a:r>
          </a:p>
          <a:p>
            <a:pPr marL="0" indent="0">
              <a:buNone/>
            </a:pPr>
            <a:r>
              <a:rPr lang="en-US" sz="1400" dirty="0"/>
              <a:t>	HASL	= Max (LASL, </a:t>
            </a:r>
            <a:r>
              <a:rPr lang="en-US" sz="1400" dirty="0">
                <a:solidFill>
                  <a:schemeClr val="accent6"/>
                </a:solidFill>
              </a:rPr>
              <a:t>Min (</a:t>
            </a:r>
            <a:r>
              <a:rPr lang="en-US" sz="1400" dirty="0"/>
              <a:t>(HSLTELEM – (RRSTELEM + RUSTELEM + ECRSTELEM + 				NSRSTELEM +NFRCTELEM))</a:t>
            </a:r>
            <a:r>
              <a:rPr lang="en-US" sz="1400" dirty="0">
                <a:solidFill>
                  <a:schemeClr val="accent6"/>
                </a:solidFill>
              </a:rPr>
              <a:t>, </a:t>
            </a:r>
            <a:r>
              <a:rPr lang="en-US" sz="1400" dirty="0" err="1">
                <a:solidFill>
                  <a:schemeClr val="accent6"/>
                </a:solidFill>
              </a:rPr>
              <a:t>MaxBP</a:t>
            </a:r>
            <a:r>
              <a:rPr lang="en-US" sz="1400" dirty="0">
                <a:solidFill>
                  <a:schemeClr val="accent6"/>
                </a:solidFill>
              </a:rPr>
              <a:t>)</a:t>
            </a:r>
            <a:r>
              <a:rPr lang="en-US" sz="1400" dirty="0"/>
              <a:t>)</a:t>
            </a:r>
          </a:p>
          <a:p>
            <a:pPr marL="0" indent="0">
              <a:buNone/>
            </a:pPr>
            <a:r>
              <a:rPr lang="en-US" sz="1400" dirty="0"/>
              <a:t>	</a:t>
            </a:r>
            <a:r>
              <a:rPr lang="en-US" sz="1400" dirty="0" err="1">
                <a:solidFill>
                  <a:schemeClr val="accent6"/>
                </a:solidFill>
              </a:rPr>
              <a:t>MaxBP</a:t>
            </a:r>
            <a:r>
              <a:rPr lang="en-US" sz="1400" dirty="0">
                <a:solidFill>
                  <a:schemeClr val="accent6"/>
                </a:solidFill>
              </a:rPr>
              <a:t>	= (SOCTELEM – MINSOCTELEM – REQ_AS_SOC ) / TSCED</a:t>
            </a:r>
          </a:p>
          <a:p>
            <a:pPr marL="0" indent="0">
              <a:buNone/>
            </a:pPr>
            <a:endParaRPr lang="en-US" sz="700" dirty="0">
              <a:solidFill>
                <a:schemeClr val="accent6"/>
              </a:solidFill>
            </a:endParaRPr>
          </a:p>
          <a:p>
            <a:pPr marL="342900" indent="-342900">
              <a:buFont typeface="+mj-lt"/>
              <a:buAutoNum type="alphaLcParenR" startAt="2"/>
            </a:pPr>
            <a:r>
              <a:rPr lang="en-US" sz="1400" dirty="0">
                <a:solidFill>
                  <a:schemeClr val="accent6"/>
                </a:solidFill>
              </a:rPr>
              <a:t>Updated </a:t>
            </a:r>
            <a:r>
              <a:rPr lang="en-US" sz="1400" dirty="0"/>
              <a:t>ESR-CLR HASL </a:t>
            </a:r>
          </a:p>
          <a:p>
            <a:pPr marL="0" indent="0">
              <a:buNone/>
            </a:pPr>
            <a:r>
              <a:rPr lang="en-US" sz="1400" dirty="0"/>
              <a:t>	HASL	= Max (LPCTELEM, </a:t>
            </a:r>
            <a:r>
              <a:rPr lang="en-US" sz="1400" dirty="0">
                <a:solidFill>
                  <a:schemeClr val="accent6"/>
                </a:solidFill>
              </a:rPr>
              <a:t>Min (</a:t>
            </a:r>
            <a:r>
              <a:rPr lang="en-US" sz="1400" dirty="0"/>
              <a:t>(MPCTELEM – RDSTELEM)</a:t>
            </a:r>
            <a:r>
              <a:rPr lang="en-US" sz="1400" dirty="0">
                <a:solidFill>
                  <a:schemeClr val="accent6"/>
                </a:solidFill>
              </a:rPr>
              <a:t>, </a:t>
            </a:r>
            <a:r>
              <a:rPr lang="en-US" sz="1400" dirty="0" err="1">
                <a:solidFill>
                  <a:schemeClr val="accent6"/>
                </a:solidFill>
              </a:rPr>
              <a:t>MaxBP</a:t>
            </a:r>
            <a:r>
              <a:rPr lang="en-US" sz="1400" dirty="0">
                <a:solidFill>
                  <a:schemeClr val="accent6"/>
                </a:solidFill>
              </a:rPr>
              <a:t>)</a:t>
            </a:r>
            <a:r>
              <a:rPr lang="en-US" sz="1400" dirty="0"/>
              <a:t>)</a:t>
            </a:r>
          </a:p>
          <a:p>
            <a:pPr marL="0" indent="0">
              <a:buNone/>
            </a:pPr>
            <a:r>
              <a:rPr lang="en-US" sz="1400" dirty="0"/>
              <a:t>	</a:t>
            </a:r>
            <a:r>
              <a:rPr lang="en-US" sz="1400" dirty="0" err="1">
                <a:solidFill>
                  <a:schemeClr val="accent6"/>
                </a:solidFill>
              </a:rPr>
              <a:t>MaxBP</a:t>
            </a:r>
            <a:r>
              <a:rPr lang="en-US" sz="1400" dirty="0">
                <a:solidFill>
                  <a:schemeClr val="accent6"/>
                </a:solidFill>
              </a:rPr>
              <a:t>	= (MAXSOCTELEM – SOCTELEM – </a:t>
            </a:r>
            <a:r>
              <a:rPr lang="en-US" sz="1400" dirty="0" err="1">
                <a:solidFill>
                  <a:schemeClr val="accent6"/>
                </a:solidFill>
              </a:rPr>
              <a:t>REQ_Headroom_AS_SOC</a:t>
            </a:r>
            <a:r>
              <a:rPr lang="en-US" sz="1400" dirty="0">
                <a:solidFill>
                  <a:schemeClr val="accent6"/>
                </a:solidFill>
              </a:rPr>
              <a:t>) / TSCED </a:t>
            </a:r>
          </a:p>
          <a:p>
            <a:pPr marL="0" indent="0">
              <a:buNone/>
            </a:pPr>
            <a:endParaRPr lang="en-US" sz="700" dirty="0"/>
          </a:p>
          <a:p>
            <a:pPr marL="0" indent="0">
              <a:buNone/>
            </a:pPr>
            <a:endParaRPr lang="en-US" sz="700" b="1" dirty="0">
              <a:solidFill>
                <a:schemeClr val="accent1"/>
              </a:solidFill>
            </a:endParaRPr>
          </a:p>
          <a:p>
            <a:pPr marL="0" indent="0">
              <a:buNone/>
            </a:pPr>
            <a:r>
              <a:rPr lang="en-US" sz="1400" b="1" dirty="0">
                <a:solidFill>
                  <a:schemeClr val="accent1"/>
                </a:solidFill>
              </a:rPr>
              <a:t>Proposed Implementation Timeline: </a:t>
            </a:r>
            <a:r>
              <a:rPr lang="en-US" sz="1400" dirty="0"/>
              <a:t>(Phase C) Upon implementation of Interim Period NPRR</a:t>
            </a:r>
          </a:p>
          <a:p>
            <a:endParaRPr lang="en-US" sz="1400" dirty="0"/>
          </a:p>
        </p:txBody>
      </p:sp>
      <p:sp>
        <p:nvSpPr>
          <p:cNvPr id="4" name="Slide Number Placeholder 3">
            <a:extLst>
              <a:ext uri="{FF2B5EF4-FFF2-40B4-BE49-F238E27FC236}">
                <a16:creationId xmlns:a16="http://schemas.microsoft.com/office/drawing/2014/main" id="{F9BD07EF-DBD2-9218-9C38-3D89DD4485E2}"/>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618834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1600" dirty="0"/>
              <a:t>Current Operating Plan (COP) &amp; Reliability Unit Commitment (RUC) Changes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1400" b="1" dirty="0">
                <a:solidFill>
                  <a:schemeClr val="accent1"/>
                </a:solidFill>
              </a:rPr>
              <a:t>Today’s Issue: </a:t>
            </a:r>
            <a:r>
              <a:rPr lang="en-US" sz="1400" dirty="0"/>
              <a:t>ERCOT’s lookahead studies such as Reliability Unit Commitment (RUC) treat an ESR-GR like any other Generation Resource. The HASL used in RUC study to meet Load Forecast is calculated from the ESR-GR’s COP HSL and COP AS responsibilities. If HASL &gt; 0, then RUC study can dispatch the ESR-GR. There are scenarios where RUC study dispatches ESR-GR for energy when HASL&gt;0 but the ESR may not have sufficient energy to discharge for energy as well as provide its AS responsibility.</a:t>
            </a:r>
          </a:p>
          <a:p>
            <a:pPr marL="0" indent="0">
              <a:buNone/>
            </a:pPr>
            <a:endParaRPr lang="en-US" sz="700" dirty="0"/>
          </a:p>
          <a:p>
            <a:pPr marL="0" indent="0">
              <a:buNone/>
            </a:pPr>
            <a:r>
              <a:rPr lang="en-US" sz="1400" b="1" dirty="0">
                <a:solidFill>
                  <a:schemeClr val="accent1"/>
                </a:solidFill>
              </a:rPr>
              <a:t>Proposed Change: </a:t>
            </a:r>
          </a:p>
          <a:p>
            <a:pPr marL="342900" indent="-342900">
              <a:buFont typeface="+mj-lt"/>
              <a:buAutoNum type="alphaLcParenR"/>
            </a:pPr>
            <a:r>
              <a:rPr lang="en-US" sz="1400" dirty="0"/>
              <a:t>For ESR-GR add the following three (3) new fields in COP</a:t>
            </a:r>
          </a:p>
          <a:p>
            <a:pPr marL="801688" indent="-342900">
              <a:buFont typeface="+mj-lt"/>
              <a:buAutoNum type="arabicPeriod"/>
            </a:pPr>
            <a:r>
              <a:rPr lang="en-US" sz="1400" dirty="0" err="1"/>
              <a:t>MinSOC</a:t>
            </a:r>
            <a:r>
              <a:rPr lang="en-US" sz="1400" dirty="0"/>
              <a:t>: Minimum Operating SOC for given hour</a:t>
            </a:r>
          </a:p>
          <a:p>
            <a:pPr marL="801688" indent="-342900">
              <a:buFont typeface="+mj-lt"/>
              <a:buAutoNum type="arabicPeriod"/>
            </a:pPr>
            <a:r>
              <a:rPr lang="en-US" sz="1400" dirty="0" err="1"/>
              <a:t>MaxSOC</a:t>
            </a:r>
            <a:r>
              <a:rPr lang="en-US" sz="1400" dirty="0"/>
              <a:t>: Maximum Operating SOC for given hour</a:t>
            </a:r>
          </a:p>
          <a:p>
            <a:pPr marL="801688" indent="-342900">
              <a:buFont typeface="+mj-lt"/>
              <a:buAutoNum type="arabicPeriod"/>
            </a:pPr>
            <a:r>
              <a:rPr lang="en-US" sz="1400" dirty="0" err="1"/>
              <a:t>PlannedSOC</a:t>
            </a:r>
            <a:r>
              <a:rPr lang="en-US" sz="1400" dirty="0"/>
              <a:t>: Planned (target) SOC at the beginning of given hour</a:t>
            </a:r>
          </a:p>
          <a:p>
            <a:pPr marL="342900" indent="-342900">
              <a:buFont typeface="+mj-lt"/>
              <a:buAutoNum type="alphaLcParenR" startAt="2"/>
            </a:pPr>
            <a:r>
              <a:rPr lang="en-US" sz="1400" dirty="0"/>
              <a:t>Add the following COP submission validations,</a:t>
            </a:r>
          </a:p>
          <a:p>
            <a:pPr marL="801688" lvl="2" indent="-342900">
              <a:buFont typeface="+mj-lt"/>
              <a:buAutoNum type="arabicPeriod"/>
            </a:pPr>
            <a:r>
              <a:rPr lang="en-US" sz="1400" dirty="0"/>
              <a:t>MinSOC &lt;= Planned SOC &lt;= MaxSOC</a:t>
            </a:r>
          </a:p>
          <a:p>
            <a:pPr marL="801688" lvl="2" indent="-342900">
              <a:buFont typeface="+mj-lt"/>
              <a:buAutoNum type="arabicPeriod"/>
            </a:pPr>
            <a:r>
              <a:rPr lang="en-US" sz="1400" dirty="0"/>
              <a:t>MinSOC must be greater than or equal to the registered nameplate MinSOC</a:t>
            </a:r>
          </a:p>
          <a:p>
            <a:pPr marL="801688" lvl="2" indent="-342900">
              <a:buFont typeface="+mj-lt"/>
              <a:buAutoNum type="arabicPeriod"/>
            </a:pPr>
            <a:r>
              <a:rPr lang="en-US" sz="1400" dirty="0"/>
              <a:t>MaxSOC must be less than or equal to the registered nameplate MaxSOC</a:t>
            </a:r>
          </a:p>
          <a:p>
            <a:pPr marL="342900" indent="-342900">
              <a:buFont typeface="+mj-lt"/>
              <a:buAutoNum type="alphaLcParenR" startAt="3"/>
            </a:pPr>
            <a:r>
              <a:rPr lang="en-US" sz="1400" dirty="0"/>
              <a:t>Changes to RUC in the Interim Period:</a:t>
            </a:r>
          </a:p>
          <a:p>
            <a:pPr marL="801688">
              <a:buFont typeface="+mj-lt"/>
              <a:buAutoNum type="arabicPeriod"/>
            </a:pPr>
            <a:r>
              <a:rPr lang="en-US" sz="1400" dirty="0"/>
              <a:t>In RUC pre-processing, discount COP </a:t>
            </a:r>
            <a:r>
              <a:rPr lang="en-US" sz="1400" dirty="0" err="1"/>
              <a:t>PlannedSOC</a:t>
            </a:r>
            <a:r>
              <a:rPr lang="en-US" sz="1400" dirty="0"/>
              <a:t> by the energy required to support AS responsibilities in the COP</a:t>
            </a:r>
          </a:p>
          <a:p>
            <a:pPr marL="801688">
              <a:buFont typeface="+mj-lt"/>
              <a:buAutoNum type="arabicPeriod"/>
            </a:pPr>
            <a:r>
              <a:rPr lang="en-US" sz="1400" dirty="0"/>
              <a:t>If there is any excess SOC remaining, then use that to calculate effective HASL for the ESR-GR, otherwise do not allow ESR-GR to be dispatched for energy in the RUC study.</a:t>
            </a:r>
          </a:p>
          <a:p>
            <a:pPr marL="801688">
              <a:buFont typeface="+mj-lt"/>
              <a:buAutoNum type="arabicPeriod"/>
            </a:pPr>
            <a:endParaRPr lang="en-US" sz="700" dirty="0"/>
          </a:p>
          <a:p>
            <a:pPr marL="0" indent="0">
              <a:buNone/>
            </a:pPr>
            <a:r>
              <a:rPr lang="en-US" sz="1400" b="1" dirty="0">
                <a:solidFill>
                  <a:schemeClr val="accent1"/>
                </a:solidFill>
              </a:rPr>
              <a:t>Proposed Implementation Timeline: </a:t>
            </a:r>
            <a:r>
              <a:rPr lang="en-US" sz="1400" dirty="0"/>
              <a:t>(Phase C) Upon implementation of Interim Period NPRR</a:t>
            </a:r>
          </a:p>
          <a:p>
            <a:pPr marL="801688">
              <a:buFont typeface="+mj-lt"/>
              <a:buAutoNum type="arabicPeriod"/>
            </a:pPr>
            <a:endParaRPr lang="en-US" sz="1400" dirty="0"/>
          </a:p>
          <a:p>
            <a:pPr marL="0" indent="0">
              <a:buNone/>
            </a:pPr>
            <a:endParaRPr lang="en-US" sz="18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72658819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13" ma:contentTypeDescription="Create a new document." ma:contentTypeScope="" ma:versionID="0f9c781b6da9d6ca7cec41d23f08e56b">
  <xsd:schema xmlns:xsd="http://www.w3.org/2001/XMLSchema" xmlns:xs="http://www.w3.org/2001/XMLSchema" xmlns:p="http://schemas.microsoft.com/office/2006/metadata/properties" xmlns:ns3="97deaf5a-01d9-4834-89d2-802f43df07d1" xmlns:ns4="ded7f6be-006e-48d8-8435-0405bc84a9a7" targetNamespace="http://schemas.microsoft.com/office/2006/metadata/properties" ma:root="true" ma:fieldsID="75a4e1d8d88f3fcec185f0b303038909" ns3:_="" ns4:_="">
    <xsd:import namespace="97deaf5a-01d9-4834-89d2-802f43df07d1"/>
    <xsd:import namespace="ded7f6be-006e-48d8-8435-0405bc84a9a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7deaf5a-01d9-4834-89d2-802f43df07d1" xsi:nil="true"/>
  </documentManagement>
</p:properties>
</file>

<file path=customXml/itemProps1.xml><?xml version="1.0" encoding="utf-8"?>
<ds:datastoreItem xmlns:ds="http://schemas.openxmlformats.org/officeDocument/2006/customXml" ds:itemID="{6D72ABAA-35A7-44F1-BA66-30C4EFBB1D52}">
  <ds:schemaRefs>
    <ds:schemaRef ds:uri="http://schemas.microsoft.com/sharepoint/v3/contenttype/forms"/>
  </ds:schemaRefs>
</ds:datastoreItem>
</file>

<file path=customXml/itemProps2.xml><?xml version="1.0" encoding="utf-8"?>
<ds:datastoreItem xmlns:ds="http://schemas.openxmlformats.org/officeDocument/2006/customXml" ds:itemID="{9A8A9471-31A0-46AE-81B5-6509E970D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eaf5a-01d9-4834-89d2-802f43df07d1"/>
    <ds:schemaRef ds:uri="ded7f6be-006e-48d8-8435-0405bc84a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89986E-EAF8-4537-B8D9-9F9A5A5CAFBD}">
  <ds:schemaRef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ded7f6be-006e-48d8-8435-0405bc84a9a7"/>
    <ds:schemaRef ds:uri="http://purl.org/dc/terms/"/>
    <ds:schemaRef ds:uri="97deaf5a-01d9-4834-89d2-802f43df07d1"/>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25291</TotalTime>
  <Words>2049</Words>
  <Application>Microsoft Office PowerPoint</Application>
  <PresentationFormat>On-screen Show (4:3)</PresentationFormat>
  <Paragraphs>141</Paragraphs>
  <Slides>11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Cambria Math</vt:lpstr>
      <vt:lpstr>Courier New</vt:lpstr>
      <vt:lpstr>Times New Roman</vt:lpstr>
      <vt:lpstr>Wingdings</vt:lpstr>
      <vt:lpstr>1_Office Theme</vt:lpstr>
      <vt:lpstr>2_Custom Design</vt:lpstr>
      <vt:lpstr>3_Custom Design</vt:lpstr>
      <vt:lpstr>PowerPoint Presentation</vt:lpstr>
      <vt:lpstr>Background &amp; NPRR 1186 Introduction</vt:lpstr>
      <vt:lpstr>NPRR 1186 Summary of Changes</vt:lpstr>
      <vt:lpstr>State of Charge Requirements for AS</vt:lpstr>
      <vt:lpstr>Summary</vt:lpstr>
      <vt:lpstr>PowerPoint Presentation</vt:lpstr>
      <vt:lpstr>DAM/SASM ECRS &amp; Non-Spin Duration Accounting, Contd.</vt:lpstr>
      <vt:lpstr>High and Low Ancillary Service Limit Calculation</vt:lpstr>
      <vt:lpstr>Current Operating Plan (COP) &amp; Reliability Unit Commitment (RUC) Changes</vt:lpstr>
      <vt:lpstr>Appendix Real Time AS Telemetry – Example</vt:lpstr>
      <vt:lpstr>SOC Requirement Compliance vs Dispatch</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ERCOT</cp:lastModifiedBy>
  <cp:revision>578</cp:revision>
  <dcterms:created xsi:type="dcterms:W3CDTF">2016-04-16T13:25:21Z</dcterms:created>
  <dcterms:modified xsi:type="dcterms:W3CDTF">2023-07-12T13:26:43Z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