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20"/>
  </p:notesMasterIdLst>
  <p:handoutMasterIdLst>
    <p:handoutMasterId r:id="rId21"/>
  </p:handoutMasterIdLst>
  <p:sldIdLst>
    <p:sldId id="260" r:id="rId8"/>
    <p:sldId id="620" r:id="rId9"/>
    <p:sldId id="435" r:id="rId10"/>
    <p:sldId id="434" r:id="rId11"/>
    <p:sldId id="896" r:id="rId12"/>
    <p:sldId id="901" r:id="rId13"/>
    <p:sldId id="902" r:id="rId14"/>
    <p:sldId id="269" r:id="rId15"/>
    <p:sldId id="302" r:id="rId16"/>
    <p:sldId id="900" r:id="rId17"/>
    <p:sldId id="904" r:id="rId18"/>
    <p:sldId id="903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90" autoAdjust="0"/>
    <p:restoredTop sz="96357" autoAdjust="0"/>
  </p:normalViewPr>
  <p:slideViewPr>
    <p:cSldViewPr showGuides="1">
      <p:cViewPr varScale="1">
        <p:scale>
          <a:sx n="110" d="100"/>
          <a:sy n="110" d="100"/>
        </p:scale>
        <p:origin x="14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72613F-3576-4EE9-945C-25503B987A3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01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3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3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5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</p:spTree>
    <p:extLst>
      <p:ext uri="{BB962C8B-B14F-4D97-AF65-F5344CB8AC3E}">
        <p14:creationId xmlns:p14="http://schemas.microsoft.com/office/powerpoint/2010/main" val="3318404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279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424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5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p/data-products/data-product-details?id=NP3-915-EX" TargetMode="External"/><Relationship Id="rId2" Type="http://schemas.openxmlformats.org/officeDocument/2006/relationships/hyperlink" Target="https://www.ercot.com/mp/data-products/data-product-details?id=NP3-911-ER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ercot.com/mp/data-products/data-product-details?id=NP4-179-C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ECRS Update</a:t>
            </a:r>
          </a:p>
          <a:p>
            <a:endParaRPr lang="en-US" sz="24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Alfredo Moreno</a:t>
            </a:r>
          </a:p>
          <a:p>
            <a:r>
              <a:rPr lang="en-US" dirty="0"/>
              <a:t>Manager, Forward Markets</a:t>
            </a:r>
          </a:p>
          <a:p>
            <a:endParaRPr lang="en-US" dirty="0"/>
          </a:p>
          <a:p>
            <a:r>
              <a:rPr lang="en-US" dirty="0"/>
              <a:t>July 12,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382587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chemeClr val="tx2"/>
                </a:solidFill>
              </a:rPr>
              <a:t>ERCOT is prepared to help support future discussion and analysis of ECRS during the early weeks/months of the new AS.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>
              <a:solidFill>
                <a:schemeClr val="tx2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/>
              <a:t>ERCOT can support </a:t>
            </a:r>
            <a:r>
              <a:rPr lang="en-US" dirty="0">
                <a:solidFill>
                  <a:schemeClr val="tx2"/>
                </a:solidFill>
              </a:rPr>
              <a:t>questions at WMS or a designated WMS working group, while also recognizing </a:t>
            </a:r>
            <a:r>
              <a:rPr lang="en-US">
                <a:solidFill>
                  <a:schemeClr val="tx2"/>
                </a:solidFill>
              </a:rPr>
              <a:t>certain </a:t>
            </a:r>
            <a:r>
              <a:rPr lang="en-US"/>
              <a:t>analysis </a:t>
            </a:r>
            <a:r>
              <a:rPr lang="en-US" dirty="0"/>
              <a:t>needs to be at ROS/PDCWG.</a:t>
            </a:r>
            <a:endParaRPr lang="en-US" dirty="0">
              <a:solidFill>
                <a:schemeClr val="tx2"/>
              </a:solidFill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solidFill>
                  <a:schemeClr val="tx2"/>
                </a:solidFill>
              </a:rPr>
              <a:t>Questions?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363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2864A-E167-B595-0136-03FB0B70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169841"/>
            <a:ext cx="8458200" cy="518318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23AC3-315C-9E47-68E4-0CD1D3236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8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3F4BD-D542-3731-2EAA-7C08BDD4A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NSPIN Awards Resource Mix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CE0023-CE5C-F1E3-98D2-F86D0B634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F38AA8-13F6-8FC2-DBDF-6D27BE621E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46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Summary of what was shared at TAC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Follow-up from TAC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ERCOT provide more data?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there a change in Non-Spin resource mix awards?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Questions</a:t>
            </a:r>
          </a:p>
          <a:p>
            <a:r>
              <a:rPr lang="en-US" sz="2000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3DF3-5CD3-0F96-7B9C-423BC114A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CC8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Day-Ahead Market ECRS June 10-27, 2023 (from TAC)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CE33-FB44-BF15-4102-E7F64665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ECRS daily procurement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2,073 average procured MW/hour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4AC5F-6526-63B9-47A9-E085D7EA0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6F7A5D-CFC0-D15F-C6F0-9D76527D9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6" y="2362200"/>
            <a:ext cx="3914930" cy="28260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569428-CD1E-DA3B-BD3D-7B10BC81F2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4597" y="2029213"/>
            <a:ext cx="4851638" cy="315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5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E36F19-D6E1-254B-CFD9-0ED3A735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26573"/>
            <a:ext cx="8534400" cy="5064627"/>
          </a:xfrm>
        </p:spPr>
        <p:txBody>
          <a:bodyPr/>
          <a:lstStyle/>
          <a:p>
            <a:r>
              <a:rPr lang="en-US" sz="1400" dirty="0"/>
              <a:t>For the period of Jun 10-18, 2023, Quick Start Resources (~50%), Thermal Resources (~33%) and Energy Storage Resources (~12%) provided majority of the ECRS in Real Time. There were 3 events that resulted in deployment of SCED dispatchable ECRS.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DB547D-022A-70D6-A0F6-E16C044D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ECRS Deployments (from TAC)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1F854B-D3D9-FD7A-92D1-AF7EEC6560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07438D-2D74-6808-3714-F4A997B48408}"/>
              </a:ext>
            </a:extLst>
          </p:cNvPr>
          <p:cNvSpPr txBox="1"/>
          <p:nvPr/>
        </p:nvSpPr>
        <p:spPr>
          <a:xfrm>
            <a:off x="457200" y="5599627"/>
            <a:ext cx="83058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Key Takeaway: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ECRS performed well in all deployments and helped recover from the events that triggered deployment.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A8E3F2-10FF-90B7-85F0-9394049D6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979" y="1591250"/>
            <a:ext cx="7146041" cy="2675950"/>
          </a:xfrm>
          <a:prstGeom prst="rect">
            <a:avLst/>
          </a:prstGeom>
        </p:spPr>
      </p:pic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E7085C47-7AE3-0943-F1C9-2CE8348B4A04}"/>
              </a:ext>
            </a:extLst>
          </p:cNvPr>
          <p:cNvGraphicFramePr>
            <a:graphicFrameLocks/>
          </p:cNvGraphicFramePr>
          <p:nvPr/>
        </p:nvGraphicFramePr>
        <p:xfrm>
          <a:off x="970938" y="4173083"/>
          <a:ext cx="7477430" cy="14012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232">
                  <a:extLst>
                    <a:ext uri="{9D8B030D-6E8A-4147-A177-3AD203B41FA5}">
                      <a16:colId xmlns:a16="http://schemas.microsoft.com/office/drawing/2014/main" val="806950528"/>
                    </a:ext>
                  </a:extLst>
                </a:gridCol>
                <a:gridCol w="1304740">
                  <a:extLst>
                    <a:ext uri="{9D8B030D-6E8A-4147-A177-3AD203B41FA5}">
                      <a16:colId xmlns:a16="http://schemas.microsoft.com/office/drawing/2014/main" val="886167033"/>
                    </a:ext>
                  </a:extLst>
                </a:gridCol>
                <a:gridCol w="1495486">
                  <a:extLst>
                    <a:ext uri="{9D8B030D-6E8A-4147-A177-3AD203B41FA5}">
                      <a16:colId xmlns:a16="http://schemas.microsoft.com/office/drawing/2014/main" val="2075107334"/>
                    </a:ext>
                  </a:extLst>
                </a:gridCol>
                <a:gridCol w="1314574">
                  <a:extLst>
                    <a:ext uri="{9D8B030D-6E8A-4147-A177-3AD203B41FA5}">
                      <a16:colId xmlns:a16="http://schemas.microsoft.com/office/drawing/2014/main" val="3768289248"/>
                    </a:ext>
                  </a:extLst>
                </a:gridCol>
                <a:gridCol w="1676398">
                  <a:extLst>
                    <a:ext uri="{9D8B030D-6E8A-4147-A177-3AD203B41FA5}">
                      <a16:colId xmlns:a16="http://schemas.microsoft.com/office/drawing/2014/main" val="20312152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and Time Released to SCED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 and Time Recalled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Duration of Event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Maximum MWs Released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Reason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7329067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6/14/2023 19:20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6/14/2023 19:33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Insufficient capability for forecasted 10min Ahead Net Load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4224340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6/18/2023 19:20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6/18/2023 19:46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25:25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10min out Net Load Forecast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6845709"/>
                  </a:ext>
                </a:extLst>
              </a:tr>
              <a:tr h="31468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6/16/2023 18:31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6/16/2023 18:36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04:40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Frequency below 59.91Hz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2506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01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F3AC-0833-999D-B692-E54592124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Deployments (from TAC)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75927-4104-67EE-7D00-772E22179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88194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6/14/2023 at 19:20 (manual)</a:t>
            </a:r>
          </a:p>
          <a:p>
            <a:r>
              <a:rPr lang="en-US" sz="1400" dirty="0"/>
              <a:t>SCED Dispatchable MW Released: 600 MW</a:t>
            </a:r>
          </a:p>
          <a:p>
            <a:r>
              <a:rPr lang="en-US" sz="1400" dirty="0"/>
              <a:t>Deployment Duration: 12 minutes and 28 seconds</a:t>
            </a:r>
          </a:p>
          <a:p>
            <a:r>
              <a:rPr lang="en-US" sz="1400" dirty="0"/>
              <a:t>Min HDL – GEN: 1467.2</a:t>
            </a:r>
          </a:p>
          <a:p>
            <a:r>
              <a:rPr lang="en-US" sz="1400" dirty="0"/>
              <a:t>Max System Lambda: 136.9</a:t>
            </a:r>
          </a:p>
          <a:p>
            <a:r>
              <a:rPr lang="en-US" sz="1400" dirty="0"/>
              <a:t>Reason: Insufficient capability for forecasted 10min Ahead Net Load.</a:t>
            </a:r>
          </a:p>
          <a:p>
            <a:pPr marL="0" indent="0">
              <a:buNone/>
            </a:pPr>
            <a:r>
              <a:rPr lang="en-US" sz="1400" b="1" dirty="0"/>
              <a:t>6/16/2023 at 18:31 (frequency trigger)</a:t>
            </a:r>
          </a:p>
          <a:p>
            <a:r>
              <a:rPr lang="en-US" sz="1400" dirty="0"/>
              <a:t>SCED Dispatchable MW Released: 430 MW</a:t>
            </a:r>
          </a:p>
          <a:p>
            <a:r>
              <a:rPr lang="en-US" sz="1400" dirty="0"/>
              <a:t>Duration: 4 minutes and 40 seconds</a:t>
            </a:r>
          </a:p>
          <a:p>
            <a:r>
              <a:rPr lang="en-US" sz="1400" dirty="0"/>
              <a:t>Reason: Frequency below 59.91Hz due to unit trip (~632 MW instantaneous, 1235 MW total) </a:t>
            </a:r>
          </a:p>
          <a:p>
            <a:pPr marL="0" indent="0">
              <a:buNone/>
            </a:pPr>
            <a:r>
              <a:rPr lang="en-US" sz="1400" b="1" dirty="0"/>
              <a:t>6/18/23 at 19:20 (manual)</a:t>
            </a:r>
          </a:p>
          <a:p>
            <a:r>
              <a:rPr lang="en-US" sz="1400" dirty="0"/>
              <a:t>SCED Dispatchable MW Released: 200 MW</a:t>
            </a:r>
          </a:p>
          <a:p>
            <a:r>
              <a:rPr lang="en-US" sz="1400" dirty="0"/>
              <a:t>Duration: 25 minutes and 25 seconds</a:t>
            </a:r>
          </a:p>
          <a:p>
            <a:r>
              <a:rPr lang="en-US" sz="1400" dirty="0"/>
              <a:t>Min HDL – GEN: 1515.7</a:t>
            </a:r>
          </a:p>
          <a:p>
            <a:r>
              <a:rPr lang="en-US" sz="1400" dirty="0"/>
              <a:t>Max System Lambda: 873.8</a:t>
            </a:r>
          </a:p>
          <a:p>
            <a:r>
              <a:rPr lang="en-US" sz="1400" dirty="0"/>
              <a:t>Reason: Insufficient capability for forecasted 10min Ahead Net Load.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6/20/23 at 16:21 (manual)</a:t>
            </a:r>
          </a:p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deployed up to 1900 MW of ECRS in steps as dispatchable headroom reduced during the period of 16:21 and 21:01 (4 hours and 40 minutes)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93819E-EB8D-25F0-8980-B80A91A37B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284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Follow-up from TAC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Can ERCOT provide more data?</a:t>
            </a:r>
          </a:p>
          <a:p>
            <a:pPr lvl="1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offers the following links for MPs to consider for data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Aggregate AS offer curves/Cleared AS/Self-Arranged AS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(2-Day)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MW amounts for each AS type at each offered price point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cleared and self-arranged MW amounts 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3"/>
              </a:rPr>
              <a:t>Highest price offer selected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(3-Day)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highest offer price selected, although published MCPC price may be higher due to co-optimization opportunity costs</a:t>
            </a:r>
          </a:p>
          <a:p>
            <a:pPr lvl="2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Total AS offers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(Daily)</a:t>
            </a:r>
          </a:p>
          <a:p>
            <a:pPr lvl="3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Ability to see daily total MW AS offers for each hour </a:t>
            </a:r>
          </a:p>
          <a:p>
            <a:pPr lvl="3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FEC7EA-1B39-18E2-FB43-73CBEC9CA6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4637" y="4876800"/>
            <a:ext cx="2564563" cy="140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7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Follow-up from TAC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2209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there a change in Non-Spin resource mix after ECRS go-live?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Below ERCOT provides a before/after ECRS go-live to show change (if any) in resource mix for non-spin awards. Graphic below is compressed but intended to reflect:</a:t>
            </a:r>
          </a:p>
          <a:p>
            <a:pPr lvl="2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Average Non-Spin amount procured per Operating Hour week before ECRS (first and brightest bar graphic) and week after ECRS (second and lighter)</a:t>
            </a: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685800" lvl="2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2"/>
            <a:r>
              <a:rPr lang="en-US" sz="1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Observations: 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NSPIN requirement was decreased after ECRS go-live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Proportionally less NSPIN from ESR, CLR, NCLR and more NSPIN from CC and other thermal</a:t>
            </a:r>
          </a:p>
          <a:p>
            <a:pPr lvl="3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QSGR (proportionally increased during peak hours, decreased in off-peak)</a:t>
            </a:r>
          </a:p>
          <a:p>
            <a:pPr marL="685800" lvl="2" indent="0">
              <a:buNone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28700" lvl="3" indent="0">
              <a:buNone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/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615B08-BA98-164D-C472-5D73DAB0A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69343"/>
            <a:ext cx="9144000" cy="251894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220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ECRS deployment SCED released MW vs Utilized MW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5A8150-60C1-3BB0-9100-C397BFCE7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77" y="917346"/>
            <a:ext cx="8240045" cy="50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8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ECRS deployment SCED released MW by Resource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3" name="Content Placeholder 22" descr="Graphical user interface, chart, surface chart&#10;&#10;Description automatically generated">
            <a:extLst>
              <a:ext uri="{FF2B5EF4-FFF2-40B4-BE49-F238E27FC236}">
                <a16:creationId xmlns:a16="http://schemas.microsoft.com/office/drawing/2014/main" id="{7DBB3696-CB9C-34E5-A2EA-8D25D3F19A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08" y="1103084"/>
            <a:ext cx="8322158" cy="5145316"/>
          </a:xfrm>
        </p:spPr>
      </p:pic>
    </p:spTree>
    <p:extLst>
      <p:ext uri="{BB962C8B-B14F-4D97-AF65-F5344CB8AC3E}">
        <p14:creationId xmlns:p14="http://schemas.microsoft.com/office/powerpoint/2010/main" val="31307994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286252</TotalTime>
  <Words>649</Words>
  <Application>Microsoft Office PowerPoint</Application>
  <PresentationFormat>On-screen Show (4:3)</PresentationFormat>
  <Paragraphs>112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Wingdings</vt:lpstr>
      <vt:lpstr>1_Custom Design</vt:lpstr>
      <vt:lpstr>Office Theme</vt:lpstr>
      <vt:lpstr>Custom Design</vt:lpstr>
      <vt:lpstr>1_Office Theme</vt:lpstr>
      <vt:lpstr>PowerPoint Presentation</vt:lpstr>
      <vt:lpstr>Agenda</vt:lpstr>
      <vt:lpstr>Day-Ahead Market ECRS June 10-27, 2023 (from TAC)</vt:lpstr>
      <vt:lpstr>ECRS Deployments (from TAC) </vt:lpstr>
      <vt:lpstr>Deployments (from TAC) </vt:lpstr>
      <vt:lpstr>Follow-up from TAC to WMS</vt:lpstr>
      <vt:lpstr>Follow-up from TAC to WMS</vt:lpstr>
      <vt:lpstr>ECRS deployment SCED released MW vs Utilized MW </vt:lpstr>
      <vt:lpstr>ECRS deployment SCED released MW by Resource Type</vt:lpstr>
      <vt:lpstr>Wrap-Up and Question</vt:lpstr>
      <vt:lpstr>Appendix</vt:lpstr>
      <vt:lpstr>Average NSPIN Awards Resource Mix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2925</cp:revision>
  <cp:lastPrinted>2020-02-05T17:47:59Z</cp:lastPrinted>
  <dcterms:created xsi:type="dcterms:W3CDTF">2016-01-21T15:20:31Z</dcterms:created>
  <dcterms:modified xsi:type="dcterms:W3CDTF">2023-07-12T16:46:06Z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