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  <p:sldMasterId id="2147483661" r:id="rId7"/>
  </p:sldMasterIdLst>
  <p:notesMasterIdLst>
    <p:notesMasterId r:id="rId20"/>
  </p:notesMasterIdLst>
  <p:handoutMasterIdLst>
    <p:handoutMasterId r:id="rId21"/>
  </p:handoutMasterIdLst>
  <p:sldIdLst>
    <p:sldId id="260" r:id="rId8"/>
    <p:sldId id="620" r:id="rId9"/>
    <p:sldId id="435" r:id="rId10"/>
    <p:sldId id="434" r:id="rId11"/>
    <p:sldId id="896" r:id="rId12"/>
    <p:sldId id="901" r:id="rId13"/>
    <p:sldId id="902" r:id="rId14"/>
    <p:sldId id="269" r:id="rId15"/>
    <p:sldId id="302" r:id="rId16"/>
    <p:sldId id="900" r:id="rId17"/>
    <p:sldId id="904" r:id="rId18"/>
    <p:sldId id="903" r:id="rId1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randaw, Brian" initials="BB" lastIdx="5" clrIdx="0">
    <p:extLst>
      <p:ext uri="{19B8F6BF-5375-455C-9EA6-DF929625EA0E}">
        <p15:presenceInfo xmlns:p15="http://schemas.microsoft.com/office/powerpoint/2012/main" userId="S::Brian.Brandaw@ercot.com::04aee657-8aa0-46ae-8d87-76153d8b46f3" providerId="AD"/>
      </p:ext>
    </p:extLst>
  </p:cmAuthor>
  <p:cmAuthor id="2" name="Jinright, Susan" initials="JS" lastIdx="5" clrIdx="1">
    <p:extLst>
      <p:ext uri="{19B8F6BF-5375-455C-9EA6-DF929625EA0E}">
        <p15:presenceInfo xmlns:p15="http://schemas.microsoft.com/office/powerpoint/2012/main" userId="S::Susan.Jinright@ercot.com::2984c2d6-c956-49a0-9b02-bca874b9fce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99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5590" autoAdjust="0"/>
    <p:restoredTop sz="96357" autoAdjust="0"/>
  </p:normalViewPr>
  <p:slideViewPr>
    <p:cSldViewPr showGuides="1">
      <p:cViewPr varScale="1">
        <p:scale>
          <a:sx n="110" d="100"/>
          <a:sy n="110" d="100"/>
        </p:scale>
        <p:origin x="1404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3296"/>
    </p:cViewPr>
  </p:outlin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slide" Target="slides/slide11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handoutMaster" Target="handoutMasters/handoutMaster1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9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4.xml"/><Relationship Id="rId24" Type="http://schemas.openxmlformats.org/officeDocument/2006/relationships/viewProps" Target="viewProp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8.xml"/><Relationship Id="rId23" Type="http://schemas.openxmlformats.org/officeDocument/2006/relationships/presProps" Target="presProps.xml"/><Relationship Id="rId10" Type="http://schemas.openxmlformats.org/officeDocument/2006/relationships/slide" Target="slides/slide3.xml"/><Relationship Id="rId19" Type="http://schemas.openxmlformats.org/officeDocument/2006/relationships/slide" Target="slides/slide12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7/10/2023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7/10/2023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772613F-3576-4EE9-945C-25503B987A3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230180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62383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78399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3">
            <a:extLst>
              <a:ext uri="{FF2B5EF4-FFF2-40B4-BE49-F238E27FC236}">
                <a16:creationId xmlns:a16="http://schemas.microsoft.com/office/drawing/2014/main" id="{3D268840-BF02-4F0B-BABD-CE6A89A8AAF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6BE4DB42-EF9B-4D22-82BC-F85C20C3C9B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29600" y="6569075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1428750" y="2625326"/>
            <a:ext cx="6286500" cy="0"/>
          </a:xfrm>
          <a:prstGeom prst="line">
            <a:avLst/>
          </a:prstGeom>
          <a:ln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 userDrawn="1"/>
        </p:nvCxnSpPr>
        <p:spPr>
          <a:xfrm>
            <a:off x="1428750" y="4232673"/>
            <a:ext cx="6286500" cy="0"/>
          </a:xfrm>
          <a:prstGeom prst="line">
            <a:avLst/>
          </a:prstGeom>
          <a:ln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Content Placeholder 2"/>
          <p:cNvSpPr>
            <a:spLocks noGrp="1"/>
          </p:cNvSpPr>
          <p:nvPr>
            <p:ph idx="16"/>
          </p:nvPr>
        </p:nvSpPr>
        <p:spPr>
          <a:xfrm>
            <a:off x="1428750" y="2895600"/>
            <a:ext cx="6286500" cy="990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3200" b="1" cap="small" baseline="0">
                <a:solidFill>
                  <a:schemeClr val="tx2"/>
                </a:solidFill>
              </a:defRPr>
            </a:lvl1pPr>
            <a:lvl2pPr>
              <a:defRPr sz="1800" baseline="0">
                <a:solidFill>
                  <a:schemeClr val="tx2"/>
                </a:solidFill>
              </a:defRPr>
            </a:lvl2pPr>
            <a:lvl3pPr>
              <a:defRPr sz="1600" baseline="0">
                <a:solidFill>
                  <a:schemeClr val="tx2"/>
                </a:solidFill>
              </a:defRPr>
            </a:lvl3pPr>
            <a:lvl4pPr>
              <a:defRPr sz="1600" baseline="0">
                <a:solidFill>
                  <a:schemeClr val="tx2"/>
                </a:solidFill>
              </a:defRPr>
            </a:lvl4pPr>
            <a:lvl5pPr>
              <a:defRPr sz="1400"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1885811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32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855406"/>
            <a:ext cx="8534400" cy="5064627"/>
          </a:xfrm>
          <a:prstGeom prst="rect">
            <a:avLst/>
          </a:prstGeom>
        </p:spPr>
        <p:txBody>
          <a:bodyPr/>
          <a:lstStyle>
            <a:lvl1pPr>
              <a:defRPr sz="1800" baseline="0">
                <a:solidFill>
                  <a:schemeClr val="tx2"/>
                </a:solidFill>
              </a:defRPr>
            </a:lvl1pPr>
            <a:lvl2pPr>
              <a:defRPr sz="1800" baseline="0">
                <a:solidFill>
                  <a:schemeClr val="tx2"/>
                </a:solidFill>
              </a:defRPr>
            </a:lvl2pPr>
            <a:lvl3pPr>
              <a:defRPr sz="1600" baseline="0">
                <a:solidFill>
                  <a:schemeClr val="tx2"/>
                </a:solidFill>
              </a:defRPr>
            </a:lvl3pPr>
            <a:lvl4pPr>
              <a:defRPr sz="1600" baseline="0">
                <a:solidFill>
                  <a:schemeClr val="tx2"/>
                </a:solidFill>
              </a:defRPr>
            </a:lvl4pPr>
            <a:lvl5pPr>
              <a:defRPr sz="1400"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>
              <a:solidFill>
                <a:srgbClr val="FFFFFF"/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19768" y="6553200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bg1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27959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DB75BAC-74D7-43DA-9DE7-3912ED22B40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>
              <a:solidFill>
                <a:srgbClr val="FFFFFF"/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Content Placeholder 2"/>
          <p:cNvSpPr>
            <a:spLocks noGrp="1"/>
          </p:cNvSpPr>
          <p:nvPr>
            <p:ph idx="13"/>
          </p:nvPr>
        </p:nvSpPr>
        <p:spPr>
          <a:xfrm>
            <a:off x="4636008" y="863346"/>
            <a:ext cx="4206240" cy="5064627"/>
          </a:xfrm>
          <a:prstGeom prst="rect">
            <a:avLst/>
          </a:prstGeom>
        </p:spPr>
        <p:txBody>
          <a:bodyPr/>
          <a:lstStyle>
            <a:lvl1pPr>
              <a:defRPr sz="1800" baseline="0">
                <a:solidFill>
                  <a:schemeClr val="tx2"/>
                </a:solidFill>
              </a:defRPr>
            </a:lvl1pPr>
            <a:lvl2pPr>
              <a:defRPr sz="1800" baseline="0">
                <a:solidFill>
                  <a:schemeClr val="tx2"/>
                </a:solidFill>
              </a:defRPr>
            </a:lvl2pPr>
            <a:lvl3pPr>
              <a:defRPr sz="1600" baseline="0">
                <a:solidFill>
                  <a:schemeClr val="tx2"/>
                </a:solidFill>
              </a:defRPr>
            </a:lvl3pPr>
            <a:lvl4pPr>
              <a:defRPr sz="1600" baseline="0">
                <a:solidFill>
                  <a:schemeClr val="tx2"/>
                </a:solidFill>
              </a:defRPr>
            </a:lvl4pPr>
            <a:lvl5pPr>
              <a:defRPr sz="1400"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304800" y="855406"/>
            <a:ext cx="4206240" cy="5064627"/>
          </a:xfrm>
          <a:prstGeom prst="rect">
            <a:avLst/>
          </a:prstGeom>
        </p:spPr>
        <p:txBody>
          <a:bodyPr/>
          <a:lstStyle>
            <a:lvl1pPr>
              <a:defRPr sz="1800" baseline="0">
                <a:solidFill>
                  <a:schemeClr val="tx2"/>
                </a:solidFill>
              </a:defRPr>
            </a:lvl1pPr>
            <a:lvl2pPr>
              <a:defRPr sz="1800" baseline="0">
                <a:solidFill>
                  <a:schemeClr val="tx2"/>
                </a:solidFill>
              </a:defRPr>
            </a:lvl2pPr>
            <a:lvl3pPr>
              <a:defRPr sz="1600" baseline="0">
                <a:solidFill>
                  <a:schemeClr val="tx2"/>
                </a:solidFill>
              </a:defRPr>
            </a:lvl3pPr>
            <a:lvl4pPr>
              <a:defRPr sz="1600" baseline="0">
                <a:solidFill>
                  <a:schemeClr val="tx2"/>
                </a:solidFill>
              </a:defRPr>
            </a:lvl4pPr>
            <a:lvl5pPr>
              <a:defRPr sz="1400"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32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</p:spTree>
    <p:extLst>
      <p:ext uri="{BB962C8B-B14F-4D97-AF65-F5344CB8AC3E}">
        <p14:creationId xmlns:p14="http://schemas.microsoft.com/office/powerpoint/2010/main" val="33184043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E7085C4-D6A8-46D9-A1BA-F87C2DEFFCD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Rectangle 9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>
              <a:solidFill>
                <a:srgbClr val="FFFFFF"/>
              </a:solidFill>
            </a:endParaRPr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Content Placeholder 2"/>
          <p:cNvSpPr>
            <a:spLocks noGrp="1"/>
          </p:cNvSpPr>
          <p:nvPr>
            <p:ph idx="13"/>
          </p:nvPr>
        </p:nvSpPr>
        <p:spPr>
          <a:xfrm>
            <a:off x="4636008" y="1695200"/>
            <a:ext cx="4206240" cy="4232773"/>
          </a:xfrm>
          <a:prstGeom prst="rect">
            <a:avLst/>
          </a:prstGeom>
        </p:spPr>
        <p:txBody>
          <a:bodyPr/>
          <a:lstStyle>
            <a:lvl1pPr>
              <a:defRPr sz="1800" baseline="0">
                <a:solidFill>
                  <a:schemeClr val="tx2"/>
                </a:solidFill>
              </a:defRPr>
            </a:lvl1pPr>
            <a:lvl2pPr>
              <a:defRPr sz="1800" baseline="0">
                <a:solidFill>
                  <a:schemeClr val="tx2"/>
                </a:solidFill>
              </a:defRPr>
            </a:lvl2pPr>
            <a:lvl3pPr>
              <a:defRPr sz="1600" baseline="0">
                <a:solidFill>
                  <a:schemeClr val="tx2"/>
                </a:solidFill>
              </a:defRPr>
            </a:lvl3pPr>
            <a:lvl4pPr>
              <a:defRPr sz="1600" baseline="0">
                <a:solidFill>
                  <a:schemeClr val="tx2"/>
                </a:solidFill>
              </a:defRPr>
            </a:lvl4pPr>
            <a:lvl5pPr>
              <a:defRPr sz="1400"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Content Placeholder 2"/>
          <p:cNvSpPr>
            <a:spLocks noGrp="1"/>
          </p:cNvSpPr>
          <p:nvPr>
            <p:ph idx="14"/>
          </p:nvPr>
        </p:nvSpPr>
        <p:spPr>
          <a:xfrm>
            <a:off x="304800" y="1695200"/>
            <a:ext cx="4206240" cy="4224833"/>
          </a:xfrm>
          <a:prstGeom prst="rect">
            <a:avLst/>
          </a:prstGeom>
        </p:spPr>
        <p:txBody>
          <a:bodyPr/>
          <a:lstStyle>
            <a:lvl1pPr>
              <a:defRPr sz="1800" baseline="0">
                <a:solidFill>
                  <a:schemeClr val="tx2"/>
                </a:solidFill>
              </a:defRPr>
            </a:lvl1pPr>
            <a:lvl2pPr>
              <a:defRPr sz="1800" baseline="0">
                <a:solidFill>
                  <a:schemeClr val="tx2"/>
                </a:solidFill>
              </a:defRPr>
            </a:lvl2pPr>
            <a:lvl3pPr>
              <a:defRPr sz="1600" baseline="0">
                <a:solidFill>
                  <a:schemeClr val="tx2"/>
                </a:solidFill>
              </a:defRPr>
            </a:lvl3pPr>
            <a:lvl4pPr>
              <a:defRPr sz="1600" baseline="0">
                <a:solidFill>
                  <a:schemeClr val="tx2"/>
                </a:solidFill>
              </a:defRPr>
            </a:lvl4pPr>
            <a:lvl5pPr>
              <a:defRPr sz="1400"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15"/>
          </p:nvPr>
        </p:nvSpPr>
        <p:spPr>
          <a:xfrm>
            <a:off x="4636008" y="863347"/>
            <a:ext cx="4206240" cy="730506"/>
          </a:xfrm>
          <a:prstGeom prst="rect">
            <a:avLst/>
          </a:prstGeom>
        </p:spPr>
        <p:txBody>
          <a:bodyPr/>
          <a:lstStyle>
            <a:lvl1pPr marL="0" marR="0" indent="0" algn="l" defTabSz="6858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800" b="1" baseline="0">
                <a:solidFill>
                  <a:schemeClr val="tx2"/>
                </a:solidFill>
              </a:defRPr>
            </a:lvl1pPr>
            <a:lvl2pPr>
              <a:defRPr sz="1800" baseline="0">
                <a:solidFill>
                  <a:schemeClr val="tx2"/>
                </a:solidFill>
              </a:defRPr>
            </a:lvl2pPr>
            <a:lvl3pPr>
              <a:defRPr sz="1600" baseline="0">
                <a:solidFill>
                  <a:schemeClr val="tx2"/>
                </a:solidFill>
              </a:defRPr>
            </a:lvl3pPr>
            <a:lvl4pPr>
              <a:defRPr sz="1600" baseline="0">
                <a:solidFill>
                  <a:schemeClr val="tx2"/>
                </a:solidFill>
              </a:defRPr>
            </a:lvl4pPr>
            <a:lvl5pPr>
              <a:defRPr sz="1400" baseline="0">
                <a:solidFill>
                  <a:schemeClr val="tx2"/>
                </a:solidFill>
              </a:defRPr>
            </a:lvl5pPr>
          </a:lstStyle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Click to edit Master text styles</a:t>
            </a:r>
          </a:p>
        </p:txBody>
      </p:sp>
      <p:sp>
        <p:nvSpPr>
          <p:cNvPr id="16" name="Content Placeholder 2"/>
          <p:cNvSpPr>
            <a:spLocks noGrp="1"/>
          </p:cNvSpPr>
          <p:nvPr>
            <p:ph idx="16"/>
          </p:nvPr>
        </p:nvSpPr>
        <p:spPr>
          <a:xfrm>
            <a:off x="304800" y="855407"/>
            <a:ext cx="4206240" cy="73050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 b="1" baseline="0">
                <a:solidFill>
                  <a:schemeClr val="tx2"/>
                </a:solidFill>
              </a:defRPr>
            </a:lvl1pPr>
            <a:lvl2pPr>
              <a:defRPr sz="1800" baseline="0">
                <a:solidFill>
                  <a:schemeClr val="tx2"/>
                </a:solidFill>
              </a:defRPr>
            </a:lvl2pPr>
            <a:lvl3pPr>
              <a:defRPr sz="1600" baseline="0">
                <a:solidFill>
                  <a:schemeClr val="tx2"/>
                </a:solidFill>
              </a:defRPr>
            </a:lvl3pPr>
            <a:lvl4pPr>
              <a:defRPr sz="1600" baseline="0">
                <a:solidFill>
                  <a:schemeClr val="tx2"/>
                </a:solidFill>
              </a:defRPr>
            </a:lvl4pPr>
            <a:lvl5pPr>
              <a:defRPr sz="1400"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18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32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5427940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2814561" y="266304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>
              <a:solidFill>
                <a:srgbClr val="FFFFFF"/>
              </a:solidFill>
            </a:endParaRPr>
          </a:p>
        </p:txBody>
      </p:sp>
      <p:cxnSp>
        <p:nvCxnSpPr>
          <p:cNvPr id="6" name="Straight Connector 5"/>
          <p:cNvCxnSpPr/>
          <p:nvPr userDrawn="1"/>
        </p:nvCxnSpPr>
        <p:spPr>
          <a:xfrm>
            <a:off x="2814561" y="266304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itle 1"/>
          <p:cNvSpPr txBox="1">
            <a:spLocks/>
          </p:cNvSpPr>
          <p:nvPr userDrawn="1"/>
        </p:nvSpPr>
        <p:spPr>
          <a:xfrm>
            <a:off x="2898648" y="243682"/>
            <a:ext cx="6016752" cy="518318"/>
          </a:xfrm>
          <a:prstGeom prst="rect">
            <a:avLst/>
          </a:prstGeom>
        </p:spPr>
        <p:txBody>
          <a:bodyPr/>
          <a:lstStyle>
            <a:lvl1pPr algn="l" defTabSz="685800" rtl="0" eaLnBrk="1" latinLnBrk="0" hangingPunct="1">
              <a:spcBef>
                <a:spcPct val="0"/>
              </a:spcBef>
              <a:buNone/>
              <a:defRPr sz="3200" b="1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idx="13"/>
          </p:nvPr>
        </p:nvSpPr>
        <p:spPr>
          <a:xfrm>
            <a:off x="301752" y="859536"/>
            <a:ext cx="8531352" cy="5065776"/>
          </a:xfrm>
          <a:prstGeom prst="rect">
            <a:avLst/>
          </a:prstGeom>
        </p:spPr>
        <p:txBody>
          <a:bodyPr/>
          <a:lstStyle>
            <a:lvl1pPr>
              <a:defRPr sz="1800" baseline="0">
                <a:solidFill>
                  <a:schemeClr val="tx2"/>
                </a:solidFill>
              </a:defRPr>
            </a:lvl1pPr>
            <a:lvl2pPr marL="557213" indent="-214313">
              <a:buClr>
                <a:schemeClr val="accent1"/>
              </a:buClr>
              <a:buFont typeface="Wingdings" panose="05000000000000000000" pitchFamily="2" charset="2"/>
              <a:buChar char="§"/>
              <a:defRPr sz="1800" baseline="0">
                <a:solidFill>
                  <a:schemeClr val="tx2"/>
                </a:solidFill>
              </a:defRPr>
            </a:lvl2pPr>
            <a:lvl3pPr marL="857250" indent="-171450">
              <a:buClr>
                <a:schemeClr val="tx2"/>
              </a:buClr>
              <a:buFont typeface="Courier New" panose="02070309020205020404" pitchFamily="49" charset="0"/>
              <a:buChar char="o"/>
              <a:defRPr sz="1600" baseline="0">
                <a:solidFill>
                  <a:schemeClr val="tx2"/>
                </a:solidFill>
              </a:defRPr>
            </a:lvl3pPr>
            <a:lvl4pPr>
              <a:buClr>
                <a:schemeClr val="accent1"/>
              </a:buClr>
              <a:defRPr sz="1600" baseline="0">
                <a:solidFill>
                  <a:schemeClr val="tx2"/>
                </a:solidFill>
              </a:defRPr>
            </a:lvl4pPr>
            <a:lvl5pPr>
              <a:defRPr sz="1400"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3944240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theme" Target="../theme/theme4.xml"/><Relationship Id="rId5" Type="http://schemas.openxmlformats.org/officeDocument/2006/relationships/slideLayout" Target="../slideLayouts/slideLayout9.xml"/><Relationship Id="rId4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154552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2F09399B-141B-4FDF-950C-C47746FA058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7477" y="6561137"/>
            <a:ext cx="457200" cy="2206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2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6" y="6553201"/>
            <a:ext cx="707325" cy="2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50" b="1" dirty="0">
                <a:solidFill>
                  <a:srgbClr val="5B6770"/>
                </a:solidFill>
              </a:rPr>
              <a:t>PUBLIC</a:t>
            </a:r>
          </a:p>
        </p:txBody>
      </p:sp>
      <p:sp>
        <p:nvSpPr>
          <p:cNvPr id="11" name="Slide Number Placeholder 8"/>
          <p:cNvSpPr txBox="1">
            <a:spLocks/>
          </p:cNvSpPr>
          <p:nvPr userDrawn="1"/>
        </p:nvSpPr>
        <p:spPr>
          <a:xfrm>
            <a:off x="8664677" y="6561137"/>
            <a:ext cx="387883" cy="2127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E7085C4-D6A8-46D9-A1BA-F87C2DEFFCDB}" type="slidenum">
              <a:rPr lang="en-US" sz="900" smtClean="0">
                <a:solidFill>
                  <a:schemeClr val="bg1">
                    <a:lumMod val="75000"/>
                  </a:schemeClr>
                </a:solidFill>
              </a:rPr>
              <a:pPr/>
              <a:t>‹#›</a:t>
            </a:fld>
            <a:endParaRPr lang="en-US" sz="900" dirty="0">
              <a:solidFill>
                <a:schemeClr val="bg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53556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</p:sldLayoutIdLst>
  <p:hf hdr="0" ftr="0" dt="0"/>
  <p:txStyles>
    <p:titleStyle>
      <a:lvl1pPr algn="ctr" defTabSz="685800" rtl="0" eaLnBrk="1" latinLnBrk="0" hangingPunct="1"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75" indent="-257175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defTabSz="6858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rcot.com/mp/data-products/data-product-details?id=NP3-915-EX" TargetMode="External"/><Relationship Id="rId2" Type="http://schemas.openxmlformats.org/officeDocument/2006/relationships/hyperlink" Target="https://www.ercot.com/mp/data-products/data-product-details?id=NP3-911-ER" TargetMode="Externa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6.png"/><Relationship Id="rId4" Type="http://schemas.openxmlformats.org/officeDocument/2006/relationships/hyperlink" Target="https://www.ercot.com/mp/data-products/data-product-details?id=NP4-179-CD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412906" y="1600200"/>
            <a:ext cx="5646034" cy="27699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ECRS Update</a:t>
            </a:r>
          </a:p>
          <a:p>
            <a:endParaRPr lang="en-US" sz="2400" b="1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Alfredo Moreno</a:t>
            </a:r>
          </a:p>
          <a:p>
            <a:r>
              <a:rPr lang="en-US" dirty="0"/>
              <a:t>Manager, Forward Markets</a:t>
            </a:r>
          </a:p>
          <a:p>
            <a:endParaRPr lang="en-US" dirty="0"/>
          </a:p>
          <a:p>
            <a:r>
              <a:rPr lang="en-US" dirty="0"/>
              <a:t>July 12, 2023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1A514B-D5DA-4710-95C1-F7E4043E08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46918"/>
          </a:xfrm>
        </p:spPr>
        <p:txBody>
          <a:bodyPr/>
          <a:lstStyle/>
          <a:p>
            <a:r>
              <a:rPr lang="en-US" sz="2400" dirty="0"/>
              <a:t>Wrap-Up and Question</a:t>
            </a:r>
            <a:endParaRPr lang="en-US" sz="2400" dirty="0">
              <a:solidFill>
                <a:srgbClr val="C0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E70743-6D22-40AD-9E30-9E96898DCF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914400"/>
            <a:ext cx="8534400" cy="3825875"/>
          </a:xfrm>
        </p:spPr>
        <p:txBody>
          <a:bodyPr/>
          <a:lstStyle/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en-US" dirty="0">
                <a:solidFill>
                  <a:schemeClr val="tx2"/>
                </a:solidFill>
              </a:rPr>
              <a:t>ERCOT is prepared to help support future discussion and analysis of ECRS during the early weeks/months of the new AS.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-"/>
            </a:pPr>
            <a:endParaRPr lang="en-US" dirty="0">
              <a:solidFill>
                <a:schemeClr val="tx2"/>
              </a:solidFill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en-US" dirty="0"/>
              <a:t>ERCOT can support </a:t>
            </a:r>
            <a:r>
              <a:rPr lang="en-US" dirty="0">
                <a:solidFill>
                  <a:schemeClr val="tx2"/>
                </a:solidFill>
              </a:rPr>
              <a:t>questions at WMS or a designated WMS working group, while also recognizing </a:t>
            </a:r>
            <a:r>
              <a:rPr lang="en-US">
                <a:solidFill>
                  <a:schemeClr val="tx2"/>
                </a:solidFill>
              </a:rPr>
              <a:t>certain </a:t>
            </a:r>
            <a:r>
              <a:rPr lang="en-US"/>
              <a:t>analysis </a:t>
            </a:r>
            <a:r>
              <a:rPr lang="en-US" dirty="0"/>
              <a:t>needs to be at ROS/PDCWG.</a:t>
            </a:r>
            <a:endParaRPr lang="en-US" dirty="0">
              <a:solidFill>
                <a:schemeClr val="tx2"/>
              </a:solidFill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-"/>
            </a:pPr>
            <a:endParaRPr lang="en-US" dirty="0"/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en-US" dirty="0">
                <a:solidFill>
                  <a:schemeClr val="tx2"/>
                </a:solidFill>
              </a:rPr>
              <a:t>Questions? 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-"/>
            </a:pPr>
            <a:endParaRPr lang="en-US" dirty="0"/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-"/>
            </a:pPr>
            <a:endParaRPr lang="en-US" sz="16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13636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82864A-E167-B595-0136-03FB0B7008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2900" y="3169841"/>
            <a:ext cx="8458200" cy="518318"/>
          </a:xfrm>
        </p:spPr>
        <p:txBody>
          <a:bodyPr/>
          <a:lstStyle/>
          <a:p>
            <a:r>
              <a:rPr lang="en-US" dirty="0"/>
              <a:t>Appendix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5E23AC3-315C-9E47-68E4-0CD1D3236E7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488332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E3F4BD-D542-3731-2EAA-7C08BDD4AB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Average NSPIN Awards Resource Mix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6CE0023-CE5C-F1E3-98D2-F86D0B63433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12</a:t>
            </a:fld>
            <a:endParaRPr lang="en-US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6FF38AA8-13F6-8FC2-DBDF-6D27BE621E8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447800"/>
            <a:ext cx="9144000" cy="3962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04605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F6ED77-88C1-F6DC-24EE-C3FBFFA591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0DAD4D-F97B-2B65-8D5E-952A687901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914400"/>
            <a:ext cx="7924800" cy="4319832"/>
          </a:xfrm>
        </p:spPr>
        <p:txBody>
          <a:bodyPr/>
          <a:lstStyle/>
          <a:p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Summary of what was shared at TAC</a:t>
            </a:r>
          </a:p>
          <a:p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Follow-up from TAC</a:t>
            </a:r>
          </a:p>
          <a:p>
            <a:pPr lvl="1"/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Can ERCOT provide more data?</a:t>
            </a:r>
          </a:p>
          <a:p>
            <a:pPr lvl="1"/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Was there a change in Non-Spin resource mix awards?</a:t>
            </a:r>
          </a:p>
          <a:p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Questions</a:t>
            </a:r>
          </a:p>
          <a:p>
            <a:r>
              <a:rPr lang="en-US" sz="2000" dirty="0"/>
              <a:t>Appendix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F81BA91-749F-BB8B-4908-05304C43D49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95113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C73DF3-5CD3-0F96-7B9C-423BC114A1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ACC8"/>
                </a:solidFill>
                <a:effectLst/>
                <a:uLnTx/>
                <a:uFillTx/>
                <a:latin typeface="Arial" panose="020B0604020202020204"/>
                <a:ea typeface="+mj-ea"/>
                <a:cs typeface="+mj-cs"/>
              </a:rPr>
              <a:t>Day-Ahead Market ECRS June 10-27, 2023 (from TAC)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5CCE33-FB44-BF15-4102-E7F64665F1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ECRS daily procurement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2,073 average procured MW/hour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AE4AC5F-6526-63B9-47A9-E085D7EA093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D93BD3E-1E9A-4970-A6F7-E7AC52762E0C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C6F7A5D-CFC0-D15F-C6F0-9D76527D9F3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3816" y="2362200"/>
            <a:ext cx="3914930" cy="2826009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D9569428-CD1E-DA3B-BD3D-7B10BC81F25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44597" y="2029213"/>
            <a:ext cx="4851638" cy="31589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93550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8E36F19-D6E1-254B-CFD9-0ED3A735A1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26573"/>
            <a:ext cx="8534400" cy="5064627"/>
          </a:xfrm>
        </p:spPr>
        <p:txBody>
          <a:bodyPr/>
          <a:lstStyle/>
          <a:p>
            <a:r>
              <a:rPr lang="en-US" sz="1400" dirty="0"/>
              <a:t>For the period of Jun 10-18, 2023, Quick Start Resources (~50%), Thermal Resources (~33%) and Energy Storage Resources (~12%) provided majority of the ECRS in Real Time. There were 3 events that resulted in deployment of SCED dispatchable ECRS.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EDB547D-022A-70D6-A0F6-E16C044D62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200" dirty="0"/>
              <a:t>ECRS Deployments (from TAC)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01F854B-D3D9-FD7A-92D1-AF7EEC6560B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D93BD3E-1E9A-4970-A6F7-E7AC52762E0C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107438D-2D74-6808-3714-F4A997B48408}"/>
              </a:ext>
            </a:extLst>
          </p:cNvPr>
          <p:cNvSpPr txBox="1"/>
          <p:nvPr/>
        </p:nvSpPr>
        <p:spPr>
          <a:xfrm>
            <a:off x="457200" y="5599627"/>
            <a:ext cx="8305800" cy="64633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8575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Key Takeaway: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ECRS performed well in all deployments and helped recover from the events that triggered deployment. 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9A8E3F2-10FF-90B7-85F0-9394049D64C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8979" y="1591250"/>
            <a:ext cx="7146041" cy="2675950"/>
          </a:xfrm>
          <a:prstGeom prst="rect">
            <a:avLst/>
          </a:prstGeom>
        </p:spPr>
      </p:pic>
      <p:graphicFrame>
        <p:nvGraphicFramePr>
          <p:cNvPr id="9" name="Table 5">
            <a:extLst>
              <a:ext uri="{FF2B5EF4-FFF2-40B4-BE49-F238E27FC236}">
                <a16:creationId xmlns:a16="http://schemas.microsoft.com/office/drawing/2014/main" id="{E7085C47-7AE3-0943-F1C9-2CE8348B4A04}"/>
              </a:ext>
            </a:extLst>
          </p:cNvPr>
          <p:cNvGraphicFramePr>
            <a:graphicFrameLocks/>
          </p:cNvGraphicFramePr>
          <p:nvPr/>
        </p:nvGraphicFramePr>
        <p:xfrm>
          <a:off x="970938" y="4173083"/>
          <a:ext cx="7477430" cy="140124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86232">
                  <a:extLst>
                    <a:ext uri="{9D8B030D-6E8A-4147-A177-3AD203B41FA5}">
                      <a16:colId xmlns:a16="http://schemas.microsoft.com/office/drawing/2014/main" val="806950528"/>
                    </a:ext>
                  </a:extLst>
                </a:gridCol>
                <a:gridCol w="1304740">
                  <a:extLst>
                    <a:ext uri="{9D8B030D-6E8A-4147-A177-3AD203B41FA5}">
                      <a16:colId xmlns:a16="http://schemas.microsoft.com/office/drawing/2014/main" val="886167033"/>
                    </a:ext>
                  </a:extLst>
                </a:gridCol>
                <a:gridCol w="1495486">
                  <a:extLst>
                    <a:ext uri="{9D8B030D-6E8A-4147-A177-3AD203B41FA5}">
                      <a16:colId xmlns:a16="http://schemas.microsoft.com/office/drawing/2014/main" val="2075107334"/>
                    </a:ext>
                  </a:extLst>
                </a:gridCol>
                <a:gridCol w="1314574">
                  <a:extLst>
                    <a:ext uri="{9D8B030D-6E8A-4147-A177-3AD203B41FA5}">
                      <a16:colId xmlns:a16="http://schemas.microsoft.com/office/drawing/2014/main" val="3768289248"/>
                    </a:ext>
                  </a:extLst>
                </a:gridCol>
                <a:gridCol w="1676398">
                  <a:extLst>
                    <a:ext uri="{9D8B030D-6E8A-4147-A177-3AD203B41FA5}">
                      <a16:colId xmlns:a16="http://schemas.microsoft.com/office/drawing/2014/main" val="203121523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Date and Time Released to SCED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Date and Time Recalled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Duration of Event</a:t>
                      </a:r>
                    </a:p>
                    <a:p>
                      <a:pPr algn="ctr"/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Maximum MWs Released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Reason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77329067"/>
                  </a:ext>
                </a:extLst>
              </a:tr>
              <a:tr h="31468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6/14/2023 19:20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6/14/2023 19:33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12:28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600</a:t>
                      </a: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Insufficient capability for forecasted 10min Ahead Net Load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154224340"/>
                  </a:ext>
                </a:extLst>
              </a:tr>
              <a:tr h="31468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6/18/2023 19:20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6/18/2023 19:46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25:25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200</a:t>
                      </a: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10min out Net Load Forecast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726845709"/>
                  </a:ext>
                </a:extLst>
              </a:tr>
              <a:tr h="31468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6/16/2023 18:31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6/16/2023 18:36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04:40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Frequency below 59.91Hz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9825060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810162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A6F3AC-0833-999D-B692-E545921244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Deployments (from TAC)</a:t>
            </a:r>
            <a:br>
              <a:rPr lang="en-US" sz="2400" dirty="0"/>
            </a:br>
            <a:endParaRPr lang="en-US" sz="2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475927-4104-67EE-7D00-772E221796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855406"/>
            <a:ext cx="8534400" cy="5088194"/>
          </a:xfrm>
        </p:spPr>
        <p:txBody>
          <a:bodyPr/>
          <a:lstStyle/>
          <a:p>
            <a:pPr marL="0" indent="0">
              <a:buNone/>
            </a:pPr>
            <a:r>
              <a:rPr lang="en-US" sz="1400" b="1" dirty="0"/>
              <a:t>6/14/2023 at 19:20 (manual)</a:t>
            </a:r>
          </a:p>
          <a:p>
            <a:r>
              <a:rPr lang="en-US" sz="1400" dirty="0"/>
              <a:t>SCED Dispatchable MW Released: 600 MW</a:t>
            </a:r>
          </a:p>
          <a:p>
            <a:r>
              <a:rPr lang="en-US" sz="1400" dirty="0"/>
              <a:t>Deployment Duration: 12 minutes and 28 seconds</a:t>
            </a:r>
          </a:p>
          <a:p>
            <a:r>
              <a:rPr lang="en-US" sz="1400" dirty="0"/>
              <a:t>Min HDL – GEN: 1467.2</a:t>
            </a:r>
          </a:p>
          <a:p>
            <a:r>
              <a:rPr lang="en-US" sz="1400" dirty="0"/>
              <a:t>Max System Lambda: 136.9</a:t>
            </a:r>
          </a:p>
          <a:p>
            <a:r>
              <a:rPr lang="en-US" sz="1400" dirty="0"/>
              <a:t>Reason: Insufficient capability for forecasted 10min Ahead Net Load.</a:t>
            </a:r>
          </a:p>
          <a:p>
            <a:pPr marL="0" indent="0">
              <a:buNone/>
            </a:pPr>
            <a:r>
              <a:rPr lang="en-US" sz="1400" b="1" dirty="0"/>
              <a:t>6/16/2023 at 18:31 (frequency trigger)</a:t>
            </a:r>
          </a:p>
          <a:p>
            <a:r>
              <a:rPr lang="en-US" sz="1400" dirty="0"/>
              <a:t>SCED Dispatchable MW Released: 430 MW</a:t>
            </a:r>
          </a:p>
          <a:p>
            <a:r>
              <a:rPr lang="en-US" sz="1400" dirty="0"/>
              <a:t>Duration: 4 minutes and 40 seconds</a:t>
            </a:r>
          </a:p>
          <a:p>
            <a:r>
              <a:rPr lang="en-US" sz="1400" dirty="0"/>
              <a:t>Reason: Frequency below 59.91Hz due to unit trip (~632 MW instantaneous, 1235 MW total) </a:t>
            </a:r>
          </a:p>
          <a:p>
            <a:pPr marL="0" indent="0">
              <a:buNone/>
            </a:pPr>
            <a:r>
              <a:rPr lang="en-US" sz="1400" b="1" dirty="0"/>
              <a:t>6/18/23 at 19:20 (manual)</a:t>
            </a:r>
          </a:p>
          <a:p>
            <a:r>
              <a:rPr lang="en-US" sz="1400" dirty="0"/>
              <a:t>SCED Dispatchable MW Released: 200 MW</a:t>
            </a:r>
          </a:p>
          <a:p>
            <a:r>
              <a:rPr lang="en-US" sz="1400" dirty="0"/>
              <a:t>Duration: 25 minutes and 25 seconds</a:t>
            </a:r>
          </a:p>
          <a:p>
            <a:r>
              <a:rPr lang="en-US" sz="1400" dirty="0"/>
              <a:t>Min HDL – GEN: 1515.7</a:t>
            </a:r>
          </a:p>
          <a:p>
            <a:r>
              <a:rPr lang="en-US" sz="1400" dirty="0"/>
              <a:t>Max System Lambda: 873.8</a:t>
            </a:r>
          </a:p>
          <a:p>
            <a:r>
              <a:rPr lang="en-US" sz="1400" dirty="0"/>
              <a:t>Reason: Insufficient capability for forecasted 10min Ahead Net Load.</a:t>
            </a:r>
          </a:p>
          <a:p>
            <a:pPr marL="0" indent="0">
              <a:buNone/>
            </a:pPr>
            <a:r>
              <a:rPr lang="en-US" sz="1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6/20/23 at 16:21 (manual)</a:t>
            </a:r>
          </a:p>
          <a:p>
            <a:r>
              <a:rPr lang="en-US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ERCOT deployed up to 1900 MW of ECRS in steps as dispatchable headroom reduced during the period of 16:21 and 21:01 (4 hours and 40 minutes)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593819E-EB8D-25F0-8980-B80A91A37BB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D93BD3E-1E9A-4970-A6F7-E7AC52762E0C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028477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F6ED77-88C1-F6DC-24EE-C3FBFFA591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Follow-up from TAC to WMS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0DAD4D-F97B-2B65-8D5E-952A687901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914400"/>
            <a:ext cx="7924800" cy="4319832"/>
          </a:xfrm>
        </p:spPr>
        <p:txBody>
          <a:bodyPr/>
          <a:lstStyle/>
          <a:p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Can ERCOT provide more data?</a:t>
            </a:r>
          </a:p>
          <a:p>
            <a:pPr lvl="1"/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ERCOT offers the following links for MPs to consider for data</a:t>
            </a:r>
          </a:p>
          <a:p>
            <a:pPr lvl="2"/>
            <a:r>
              <a:rPr lang="en-US" sz="1800" dirty="0">
                <a:solidFill>
                  <a:schemeClr val="tx1">
                    <a:lumMod val="65000"/>
                    <a:lumOff val="35000"/>
                  </a:schemeClr>
                </a:solidFill>
                <a:hlinkClick r:id="rId2"/>
              </a:rPr>
              <a:t>Aggregate AS offer curves/Cleared AS/Self-Arranged AS</a:t>
            </a:r>
            <a:r>
              <a:rPr lang="en-US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(2-Day)</a:t>
            </a:r>
          </a:p>
          <a:p>
            <a:pPr lvl="3"/>
            <a:r>
              <a:rPr lang="en-US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Ability to see MW amounts for each AS type at each offered price point</a:t>
            </a:r>
          </a:p>
          <a:p>
            <a:pPr lvl="3"/>
            <a:r>
              <a:rPr lang="en-US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Ability to see cleared and self-arranged MW amounts </a:t>
            </a:r>
          </a:p>
          <a:p>
            <a:pPr lvl="2"/>
            <a:r>
              <a:rPr lang="en-US" sz="1800" dirty="0">
                <a:solidFill>
                  <a:schemeClr val="tx1">
                    <a:lumMod val="65000"/>
                    <a:lumOff val="35000"/>
                  </a:schemeClr>
                </a:solidFill>
                <a:hlinkClick r:id="rId3"/>
              </a:rPr>
              <a:t>Highest price offer selected</a:t>
            </a:r>
            <a:r>
              <a:rPr lang="en-US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(3-Day)</a:t>
            </a:r>
          </a:p>
          <a:p>
            <a:pPr lvl="3"/>
            <a:r>
              <a:rPr lang="en-US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Ability to see highest offer price selected, although published MCPC price may be higher due to co-optimization opportunity costs</a:t>
            </a:r>
          </a:p>
          <a:p>
            <a:pPr lvl="2"/>
            <a:r>
              <a:rPr lang="en-US" sz="1800" dirty="0">
                <a:solidFill>
                  <a:schemeClr val="tx1">
                    <a:lumMod val="65000"/>
                    <a:lumOff val="35000"/>
                  </a:schemeClr>
                </a:solidFill>
                <a:hlinkClick r:id="rId4"/>
              </a:rPr>
              <a:t>Total AS offers</a:t>
            </a:r>
            <a:r>
              <a:rPr lang="en-US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(Daily)</a:t>
            </a:r>
          </a:p>
          <a:p>
            <a:pPr lvl="3"/>
            <a:r>
              <a:rPr lang="en-US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Ability to see daily total MW AS offers for each hour </a:t>
            </a:r>
          </a:p>
          <a:p>
            <a:pPr lvl="3"/>
            <a:endParaRPr lang="en-US" sz="1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en-US" sz="20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F81BA91-749F-BB8B-4908-05304C43D49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EFEC7EA-1B39-18E2-FB43-73CBEC9CA68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274637" y="4876800"/>
            <a:ext cx="2564563" cy="14083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84771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F6ED77-88C1-F6DC-24EE-C3FBFFA591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Follow-up from TAC to WMS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0DAD4D-F97B-2B65-8D5E-952A687901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914400"/>
            <a:ext cx="8305800" cy="2209800"/>
          </a:xfrm>
        </p:spPr>
        <p:txBody>
          <a:bodyPr/>
          <a:lstStyle/>
          <a:p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Was there a change in Non-Spin resource mix after ECRS go-live?</a:t>
            </a:r>
          </a:p>
          <a:p>
            <a:pPr lvl="1"/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Below ERCOT provides a before/after ECRS go-live to show change (if any) in resource mix for non-spin awards. Graphic below is compressed but intended to reflect:</a:t>
            </a:r>
          </a:p>
          <a:p>
            <a:pPr lvl="2"/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Average Non-Spin amount procured per Operating Hour week before ECRS (first and brightest bar graphic) and week after ECRS (second and lighter)</a:t>
            </a:r>
          </a:p>
          <a:p>
            <a:pPr marL="685800" lvl="2" indent="0">
              <a:buNone/>
            </a:pPr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685800" lvl="2" indent="0">
              <a:buNone/>
            </a:pPr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685800" lvl="2" indent="0">
              <a:buNone/>
            </a:pPr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685800" lvl="2" indent="0">
              <a:buNone/>
            </a:pPr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685800" lvl="2" indent="0">
              <a:buNone/>
            </a:pPr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685800" lvl="2" indent="0">
              <a:buNone/>
            </a:pPr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685800" lvl="2" indent="0">
              <a:buNone/>
            </a:pPr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685800" lvl="2" indent="0">
              <a:buNone/>
            </a:pPr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685800" lvl="2" indent="0">
              <a:buNone/>
            </a:pPr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lvl="2"/>
            <a:r>
              <a:rPr lang="en-US" sz="1400" u="sng" dirty="0">
                <a:solidFill>
                  <a:schemeClr val="tx1">
                    <a:lumMod val="65000"/>
                    <a:lumOff val="35000"/>
                  </a:schemeClr>
                </a:solidFill>
              </a:rPr>
              <a:t>Observations: </a:t>
            </a:r>
          </a:p>
          <a:p>
            <a:pPr lvl="3"/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NSPIN requirement was decreased after ECRS go-live</a:t>
            </a:r>
          </a:p>
          <a:p>
            <a:pPr lvl="3"/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Proportionally less NSPIN from ESR, CLR, NCLR and more NSPIN from CC and other thermal</a:t>
            </a:r>
          </a:p>
          <a:p>
            <a:pPr lvl="3"/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QSGR (proportionally increased during peak hours, decreased in off-peak)</a:t>
            </a:r>
          </a:p>
          <a:p>
            <a:pPr marL="685800" lvl="2" indent="0">
              <a:buNone/>
            </a:pPr>
            <a:endParaRPr lang="en-US" sz="12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1028700" lvl="3" indent="0">
              <a:buNone/>
            </a:pPr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lvl="1"/>
            <a:endParaRPr lang="en-US" sz="20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F81BA91-749F-BB8B-4908-05304C43D49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B3615B08-BA98-164D-C472-5D73DAB0ACD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769343"/>
            <a:ext cx="9144000" cy="2518943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322046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ECRS deployment SCED released MW vs Utilized MW</a:t>
            </a:r>
            <a:br>
              <a:rPr lang="en-US" sz="2400" dirty="0"/>
            </a:b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C5A8150-60C1-3BB0-9100-C397BFCE7D2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0077" y="917346"/>
            <a:ext cx="8240045" cy="50233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61810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ECRS deployment SCED released MW by Resource Type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9</a:t>
            </a:fld>
            <a:endParaRPr lang="en-US"/>
          </a:p>
        </p:txBody>
      </p:sp>
      <p:pic>
        <p:nvPicPr>
          <p:cNvPr id="23" name="Content Placeholder 22" descr="Graphical user interface, chart, surface chart&#10;&#10;Description automatically generated">
            <a:extLst>
              <a:ext uri="{FF2B5EF4-FFF2-40B4-BE49-F238E27FC236}">
                <a16:creationId xmlns:a16="http://schemas.microsoft.com/office/drawing/2014/main" id="{7DBB3696-CB9C-34E5-A2EA-8D25D3F19A4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008" y="1103084"/>
            <a:ext cx="8322158" cy="5145316"/>
          </a:xfrm>
        </p:spPr>
      </p:pic>
    </p:spTree>
    <p:extLst>
      <p:ext uri="{BB962C8B-B14F-4D97-AF65-F5344CB8AC3E}">
        <p14:creationId xmlns:p14="http://schemas.microsoft.com/office/powerpoint/2010/main" val="3130799415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1_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248F63C-08AC-4CDD-B36F-0851B11853CB}">
  <ds:schemaRefs>
    <ds:schemaRef ds:uri="http://purl.org/dc/dcmitype/"/>
    <ds:schemaRef ds:uri="http://www.w3.org/XML/1998/namespace"/>
    <ds:schemaRef ds:uri="http://schemas.microsoft.com/office/2006/documentManagement/types"/>
    <ds:schemaRef ds:uri="http://schemas.openxmlformats.org/package/2006/metadata/core-properties"/>
    <ds:schemaRef ds:uri="http://purl.org/dc/terms/"/>
    <ds:schemaRef ds:uri="c34af464-7aa1-4edd-9be4-83dffc1cb926"/>
    <ds:schemaRef ds:uri="http://purl.org/dc/elements/1.1/"/>
    <ds:schemaRef ds:uri="http://schemas.microsoft.com/office/infopath/2007/PartnerControls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686AC9E6-93EC-408A-81EA-765D121FF0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286252</TotalTime>
  <Words>649</Words>
  <Application>Microsoft Office PowerPoint</Application>
  <PresentationFormat>On-screen Show (4:3)</PresentationFormat>
  <Paragraphs>112</Paragraphs>
  <Slides>12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12</vt:i4>
      </vt:variant>
    </vt:vector>
  </HeadingPairs>
  <TitlesOfParts>
    <vt:vector size="21" baseType="lpstr">
      <vt:lpstr>Arial</vt:lpstr>
      <vt:lpstr>Calibri</vt:lpstr>
      <vt:lpstr>Courier New</vt:lpstr>
      <vt:lpstr>Symbol</vt:lpstr>
      <vt:lpstr>Wingdings</vt:lpstr>
      <vt:lpstr>1_Custom Design</vt:lpstr>
      <vt:lpstr>Office Theme</vt:lpstr>
      <vt:lpstr>Custom Design</vt:lpstr>
      <vt:lpstr>1_Office Theme</vt:lpstr>
      <vt:lpstr>PowerPoint Presentation</vt:lpstr>
      <vt:lpstr>Agenda</vt:lpstr>
      <vt:lpstr>Day-Ahead Market ECRS June 10-27, 2023 (from TAC)</vt:lpstr>
      <vt:lpstr>ECRS Deployments (from TAC) </vt:lpstr>
      <vt:lpstr>Deployments (from TAC) </vt:lpstr>
      <vt:lpstr>Follow-up from TAC to WMS</vt:lpstr>
      <vt:lpstr>Follow-up from TAC to WMS</vt:lpstr>
      <vt:lpstr>ECRS deployment SCED released MW vs Utilized MW </vt:lpstr>
      <vt:lpstr>ECRS deployment SCED released MW by Resource Type</vt:lpstr>
      <vt:lpstr>Wrap-Up and Question</vt:lpstr>
      <vt:lpstr>Appendix</vt:lpstr>
      <vt:lpstr>Average NSPIN Awards Resource Mix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Moreno, Alfredo</cp:lastModifiedBy>
  <cp:revision>2925</cp:revision>
  <cp:lastPrinted>2020-02-05T17:47:59Z</cp:lastPrinted>
  <dcterms:created xsi:type="dcterms:W3CDTF">2016-01-21T15:20:31Z</dcterms:created>
  <dcterms:modified xsi:type="dcterms:W3CDTF">2023-07-12T16:46:06Z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