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3"/>
  </p:notesMasterIdLst>
  <p:handoutMasterIdLst>
    <p:handoutMasterId r:id="rId24"/>
  </p:handoutMasterIdLst>
  <p:sldIdLst>
    <p:sldId id="260" r:id="rId7"/>
    <p:sldId id="642" r:id="rId8"/>
    <p:sldId id="638" r:id="rId9"/>
    <p:sldId id="652" r:id="rId10"/>
    <p:sldId id="648" r:id="rId11"/>
    <p:sldId id="650" r:id="rId12"/>
    <p:sldId id="651" r:id="rId13"/>
    <p:sldId id="649" r:id="rId14"/>
    <p:sldId id="655" r:id="rId15"/>
    <p:sldId id="653" r:id="rId16"/>
    <p:sldId id="654" r:id="rId17"/>
    <p:sldId id="646" r:id="rId18"/>
    <p:sldId id="647" r:id="rId19"/>
    <p:sldId id="632" r:id="rId20"/>
    <p:sldId id="617" r:id="rId21"/>
    <p:sldId id="633"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6721" autoAdjust="0"/>
  </p:normalViewPr>
  <p:slideViewPr>
    <p:cSldViewPr showGuides="1">
      <p:cViewPr varScale="1">
        <p:scale>
          <a:sx n="72" d="100"/>
          <a:sy n="72" d="100"/>
        </p:scale>
        <p:origin x="62" y="50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7/10/2023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7/10/2023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497197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ercot.com/calendar/04032023-ECRS-Market-Readiness-and" TargetMode="External"/><Relationship Id="rId2" Type="http://schemas.openxmlformats.org/officeDocument/2006/relationships/hyperlink" Target="https://www.ercot.com/calendar/09292022-TWG-Meeting-by-Webe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www.ercot.com/services/programs/load/laar"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2862322"/>
          </a:xfrm>
          <a:prstGeom prst="rect">
            <a:avLst/>
          </a:prstGeom>
          <a:noFill/>
        </p:spPr>
        <p:txBody>
          <a:bodyPr wrap="square" rtlCol="0">
            <a:spAutoFit/>
          </a:bodyPr>
          <a:lstStyle/>
          <a:p>
            <a:endParaRPr lang="en-US" sz="2400" b="1" dirty="0"/>
          </a:p>
          <a:p>
            <a:r>
              <a:rPr lang="en-US" sz="2400" b="1" dirty="0"/>
              <a:t>DSWG Meeting</a:t>
            </a:r>
          </a:p>
          <a:p>
            <a:r>
              <a:rPr lang="en-US" sz="2400" b="1" dirty="0"/>
              <a:t>July 14, 2023</a:t>
            </a:r>
          </a:p>
          <a:p>
            <a:endParaRPr lang="en-US" dirty="0"/>
          </a:p>
          <a:p>
            <a:r>
              <a:rPr lang="en-US" dirty="0"/>
              <a:t>ERCOT staff</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91862-AF0D-A879-FF02-74CE611789B2}"/>
              </a:ext>
            </a:extLst>
          </p:cNvPr>
          <p:cNvSpPr>
            <a:spLocks noGrp="1"/>
          </p:cNvSpPr>
          <p:nvPr>
            <p:ph type="title"/>
          </p:nvPr>
        </p:nvSpPr>
        <p:spPr>
          <a:xfrm>
            <a:off x="381000" y="243682"/>
            <a:ext cx="8458200" cy="715414"/>
          </a:xfrm>
        </p:spPr>
        <p:txBody>
          <a:bodyPr/>
          <a:lstStyle/>
          <a:p>
            <a:r>
              <a:rPr lang="en-US" sz="2400" dirty="0"/>
              <a:t>Reinstating ERS Suspensions (high level overview)</a:t>
            </a:r>
          </a:p>
        </p:txBody>
      </p:sp>
      <p:sp>
        <p:nvSpPr>
          <p:cNvPr id="4" name="Slide Number Placeholder 3">
            <a:extLst>
              <a:ext uri="{FF2B5EF4-FFF2-40B4-BE49-F238E27FC236}">
                <a16:creationId xmlns:a16="http://schemas.microsoft.com/office/drawing/2014/main" id="{33B30E8D-8D5E-2023-F684-551223715463}"/>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6" name="Content Placeholder 5">
            <a:extLst>
              <a:ext uri="{FF2B5EF4-FFF2-40B4-BE49-F238E27FC236}">
                <a16:creationId xmlns:a16="http://schemas.microsoft.com/office/drawing/2014/main" id="{7706D83D-D0B3-9913-D98D-8D514FD85C6C}"/>
              </a:ext>
            </a:extLst>
          </p:cNvPr>
          <p:cNvSpPr>
            <a:spLocks noGrp="1"/>
          </p:cNvSpPr>
          <p:nvPr>
            <p:ph idx="1"/>
          </p:nvPr>
        </p:nvSpPr>
        <p:spPr>
          <a:xfrm>
            <a:off x="342900" y="914400"/>
            <a:ext cx="8343900" cy="5257800"/>
          </a:xfrm>
        </p:spPr>
        <p:txBody>
          <a:bodyPr/>
          <a:lstStyle/>
          <a:p>
            <a:r>
              <a:rPr lang="en-US" sz="1800" u="sng" dirty="0"/>
              <a:t>Availability Failures</a:t>
            </a:r>
          </a:p>
          <a:p>
            <a:pPr lvl="1">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If a QSE fails to meet its portfolio-level availability requirements, ERCOT </a:t>
            </a:r>
            <a:r>
              <a:rPr lang="en-US" sz="1400" i="1" dirty="0">
                <a:effectLst/>
                <a:latin typeface="Arial" panose="020B0604020202020204" pitchFamily="34" charset="0"/>
                <a:ea typeface="Calibri" panose="020F0502020204030204" pitchFamily="34" charset="0"/>
                <a:cs typeface="Arial" panose="020B0604020202020204" pitchFamily="34" charset="0"/>
              </a:rPr>
              <a:t>may</a:t>
            </a:r>
            <a:r>
              <a:rPr lang="en-US" sz="1400" dirty="0">
                <a:effectLst/>
                <a:latin typeface="Arial" panose="020B0604020202020204" pitchFamily="34" charset="0"/>
                <a:ea typeface="Calibri" panose="020F0502020204030204" pitchFamily="34" charset="0"/>
                <a:cs typeface="Arial" panose="020B0604020202020204" pitchFamily="34" charset="0"/>
              </a:rPr>
              <a:t> suspend the QSE from participation in ERS.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lvl="2" algn="just">
              <a:lnSpc>
                <a:spcPct val="115000"/>
              </a:lnSpc>
              <a:spcBef>
                <a:spcPts val="600"/>
              </a:spcBef>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Arial" panose="020B0604020202020204" pitchFamily="34" charset="0"/>
              </a:rPr>
              <a:t>When considering whether to suspend a QSE, ERCOT may take into account any mitigating factors (</a:t>
            </a:r>
            <a:r>
              <a:rPr lang="en-US" sz="1400" i="1" dirty="0">
                <a:effectLst/>
                <a:latin typeface="Arial" panose="020B0604020202020204" pitchFamily="34" charset="0"/>
                <a:ea typeface="Calibri" panose="020F0502020204030204" pitchFamily="34" charset="0"/>
                <a:cs typeface="Arial" panose="020B0604020202020204" pitchFamily="34" charset="0"/>
              </a:rPr>
              <a:t>e.g.</a:t>
            </a:r>
            <a:r>
              <a:rPr lang="en-US" sz="1400" dirty="0">
                <a:effectLst/>
                <a:latin typeface="Arial" panose="020B0604020202020204" pitchFamily="34" charset="0"/>
                <a:ea typeface="Calibri" panose="020F0502020204030204" pitchFamily="34" charset="0"/>
                <a:cs typeface="Arial" panose="020B0604020202020204" pitchFamily="34" charset="0"/>
              </a:rPr>
              <a:t>, Force </a:t>
            </a:r>
            <a:r>
              <a:rPr lang="en-US" sz="1200" dirty="0">
                <a:effectLst/>
                <a:latin typeface="Arial" panose="020B0604020202020204" pitchFamily="34" charset="0"/>
                <a:ea typeface="Calibri" panose="020F0502020204030204" pitchFamily="34" charset="0"/>
                <a:cs typeface="Arial" panose="020B0604020202020204" pitchFamily="34" charset="0"/>
              </a:rPr>
              <a:t>Majeure events).</a:t>
            </a:r>
          </a:p>
          <a:p>
            <a:pPr lvl="1" indent="-342900" algn="just">
              <a:lnSpc>
                <a:spcPct val="115000"/>
              </a:lnSpc>
              <a:spcBef>
                <a:spcPts val="600"/>
              </a:spcBef>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If a QSE fails its portfolio-level availability requirement, the following apply:</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lvl="2" indent="-285750">
              <a:lnSpc>
                <a:spcPct val="115000"/>
              </a:lnSpc>
              <a:spcBef>
                <a:spcPts val="600"/>
              </a:spcBef>
            </a:pPr>
            <a:r>
              <a:rPr lang="en-US" sz="1400" dirty="0">
                <a:effectLst/>
                <a:latin typeface="Arial" panose="020B0604020202020204" pitchFamily="34" charset="0"/>
                <a:ea typeface="Calibri" panose="020F0502020204030204" pitchFamily="34" charset="0"/>
                <a:cs typeface="Arial" panose="020B0604020202020204" pitchFamily="34" charset="0"/>
              </a:rPr>
              <a:t>If an ERS Resource achieves an availability factor of ≥ 0.85, the ERS Resource is not subject to suspension.</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lvl="2" indent="-285750">
              <a:lnSpc>
                <a:spcPct val="115000"/>
              </a:lnSpc>
              <a:spcBef>
                <a:spcPts val="600"/>
              </a:spcBef>
            </a:pPr>
            <a:r>
              <a:rPr lang="en-US" sz="1400" dirty="0">
                <a:effectLst/>
                <a:latin typeface="Arial" panose="020B0604020202020204" pitchFamily="34" charset="0"/>
                <a:ea typeface="Calibri" panose="020F0502020204030204" pitchFamily="34" charset="0"/>
                <a:cs typeface="Arial" panose="020B0604020202020204" pitchFamily="34" charset="0"/>
              </a:rPr>
              <a:t>If an ERS Resource achieves an availability factor &lt; 0.85, the ERS Resource is suspended from participation in ERS; however, ERCOT may</a:t>
            </a:r>
            <a:r>
              <a:rPr lang="en-US" sz="1400" dirty="0">
                <a:effectLst/>
                <a:latin typeface="Arial" panose="020B0604020202020204" pitchFamily="34" charset="0"/>
                <a:ea typeface="Calibri" panose="020F0502020204030204" pitchFamily="34" charset="0"/>
                <a:cs typeface="Times New Roman" panose="02020603050405020304" pitchFamily="18" charset="0"/>
              </a:rPr>
              <a:t> c</a:t>
            </a:r>
            <a:r>
              <a:rPr lang="en-US" sz="1400" dirty="0">
                <a:effectLst/>
                <a:latin typeface="Arial" panose="020B0604020202020204" pitchFamily="34" charset="0"/>
                <a:ea typeface="Calibri" panose="020F0502020204030204" pitchFamily="34" charset="0"/>
                <a:cs typeface="Arial" panose="020B0604020202020204" pitchFamily="34" charset="0"/>
              </a:rPr>
              <a:t>onsider not suspending an ERS Resource if the reduced availability or event performance factor was the QSE's fault or the result of at least one mitigating factor (such as equipment failures or Force Majeure events). </a:t>
            </a:r>
          </a:p>
          <a:p>
            <a:pPr lvl="1">
              <a:lnSpc>
                <a:spcPct val="115000"/>
              </a:lnSpc>
              <a:spcBef>
                <a:spcPts val="600"/>
              </a:spcBef>
              <a:buFont typeface="Courier New" panose="02070309020205020404" pitchFamily="49" charset="0"/>
              <a:buChar char="o"/>
            </a:pPr>
            <a:r>
              <a:rPr lang="en-US" sz="1400" dirty="0">
                <a:latin typeface="Arial" panose="020B0604020202020204" pitchFamily="34" charset="0"/>
                <a:ea typeface="Calibri" panose="020F0502020204030204" pitchFamily="34" charset="0"/>
                <a:cs typeface="Arial" panose="020B0604020202020204" pitchFamily="34" charset="0"/>
              </a:rPr>
              <a:t>Suspensions will last one SCT</a:t>
            </a:r>
          </a:p>
          <a:p>
            <a:pPr lvl="1">
              <a:lnSpc>
                <a:spcPct val="115000"/>
              </a:lnSpc>
              <a:spcBef>
                <a:spcPts val="600"/>
              </a:spcBef>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ERCOT will reject offers that include </a:t>
            </a:r>
            <a:r>
              <a:rPr lang="en-US" sz="1400" dirty="0">
                <a:effectLst/>
                <a:latin typeface="Arial" panose="020B0604020202020204" pitchFamily="34" charset="0"/>
                <a:ea typeface="Calibri" panose="020F0502020204030204" pitchFamily="34" charset="0"/>
              </a:rPr>
              <a:t>≥ one </a:t>
            </a:r>
            <a:r>
              <a:rPr lang="en-US" sz="1400" dirty="0">
                <a:effectLst/>
                <a:latin typeface="Arial" panose="020B0604020202020204" pitchFamily="34" charset="0"/>
                <a:ea typeface="Calibri" panose="020F0502020204030204" pitchFamily="34" charset="0"/>
                <a:cs typeface="Arial" panose="020B0604020202020204" pitchFamily="34" charset="0"/>
              </a:rPr>
              <a:t>suspended ERS Resources </a:t>
            </a:r>
          </a:p>
          <a:p>
            <a:pPr lvl="1">
              <a:lnSpc>
                <a:spcPct val="115000"/>
              </a:lnSpc>
              <a:spcBef>
                <a:spcPts val="600"/>
              </a:spcBef>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Suspensions begin the day following the expiration of the current or most recent ERS obligation.</a:t>
            </a:r>
          </a:p>
          <a:p>
            <a:pPr lvl="1" algn="just">
              <a:lnSpc>
                <a:spcPct val="115000"/>
              </a:lnSpc>
              <a:spcBef>
                <a:spcPts val="600"/>
              </a:spcBef>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lvl="1"/>
            <a:endParaRPr lang="en-US" sz="1400" dirty="0"/>
          </a:p>
        </p:txBody>
      </p:sp>
    </p:spTree>
    <p:extLst>
      <p:ext uri="{BB962C8B-B14F-4D97-AF65-F5344CB8AC3E}">
        <p14:creationId xmlns:p14="http://schemas.microsoft.com/office/powerpoint/2010/main" val="2078398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91862-AF0D-A879-FF02-74CE611789B2}"/>
              </a:ext>
            </a:extLst>
          </p:cNvPr>
          <p:cNvSpPr>
            <a:spLocks noGrp="1"/>
          </p:cNvSpPr>
          <p:nvPr>
            <p:ph type="title"/>
          </p:nvPr>
        </p:nvSpPr>
        <p:spPr>
          <a:xfrm>
            <a:off x="381000" y="243682"/>
            <a:ext cx="8458200" cy="715414"/>
          </a:xfrm>
        </p:spPr>
        <p:txBody>
          <a:bodyPr/>
          <a:lstStyle/>
          <a:p>
            <a:r>
              <a:rPr lang="en-US" sz="2400" dirty="0"/>
              <a:t>Reinstating ERS Suspensions (high level overview)</a:t>
            </a:r>
          </a:p>
        </p:txBody>
      </p:sp>
      <p:sp>
        <p:nvSpPr>
          <p:cNvPr id="4" name="Slide Number Placeholder 3">
            <a:extLst>
              <a:ext uri="{FF2B5EF4-FFF2-40B4-BE49-F238E27FC236}">
                <a16:creationId xmlns:a16="http://schemas.microsoft.com/office/drawing/2014/main" id="{33B30E8D-8D5E-2023-F684-551223715463}"/>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6" name="Content Placeholder 5">
            <a:extLst>
              <a:ext uri="{FF2B5EF4-FFF2-40B4-BE49-F238E27FC236}">
                <a16:creationId xmlns:a16="http://schemas.microsoft.com/office/drawing/2014/main" id="{7706D83D-D0B3-9913-D98D-8D514FD85C6C}"/>
              </a:ext>
            </a:extLst>
          </p:cNvPr>
          <p:cNvSpPr>
            <a:spLocks noGrp="1"/>
          </p:cNvSpPr>
          <p:nvPr>
            <p:ph idx="1"/>
          </p:nvPr>
        </p:nvSpPr>
        <p:spPr>
          <a:xfrm>
            <a:off x="380700" y="838200"/>
            <a:ext cx="8229900" cy="5334000"/>
          </a:xfrm>
        </p:spPr>
        <p:txBody>
          <a:bodyPr/>
          <a:lstStyle/>
          <a:p>
            <a:r>
              <a:rPr lang="en-US" sz="1800" u="sng" dirty="0"/>
              <a:t>Event Performance Failures</a:t>
            </a:r>
          </a:p>
          <a:p>
            <a:pPr lvl="1">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rPr>
              <a:t>If a QSE fails to meet its portfolio-level event performance requirements ERCOT </a:t>
            </a:r>
            <a:r>
              <a:rPr lang="en-US" sz="1400" i="1" dirty="0">
                <a:effectLst/>
                <a:latin typeface="Arial" panose="020B0604020202020204" pitchFamily="34" charset="0"/>
                <a:ea typeface="Calibri" panose="020F0502020204030204" pitchFamily="34" charset="0"/>
              </a:rPr>
              <a:t>may</a:t>
            </a:r>
            <a:r>
              <a:rPr lang="en-US" sz="1400" dirty="0">
                <a:effectLst/>
                <a:latin typeface="Arial" panose="020B0604020202020204" pitchFamily="34" charset="0"/>
                <a:ea typeface="Calibri" panose="020F0502020204030204" pitchFamily="34" charset="0"/>
              </a:rPr>
              <a:t> suspend the QSE from ERS participation; however, ERCOT may consider mitigating factors (</a:t>
            </a:r>
            <a:r>
              <a:rPr lang="en-US" sz="1400" i="1" dirty="0">
                <a:effectLst/>
                <a:latin typeface="Arial" panose="020B0604020202020204" pitchFamily="34" charset="0"/>
                <a:ea typeface="Calibri" panose="020F0502020204030204" pitchFamily="34" charset="0"/>
              </a:rPr>
              <a:t>e.g.</a:t>
            </a:r>
            <a:r>
              <a:rPr lang="en-US" sz="1400" dirty="0">
                <a:effectLst/>
                <a:latin typeface="Arial" panose="020B0604020202020204" pitchFamily="34" charset="0"/>
                <a:ea typeface="Calibri" panose="020F0502020204030204" pitchFamily="34" charset="0"/>
              </a:rPr>
              <a:t>, equipment failures or Force Majeure events) in determining whether to suspend the QSE.</a:t>
            </a:r>
          </a:p>
          <a:p>
            <a:pPr lvl="1" algn="just">
              <a:lnSpc>
                <a:spcPct val="115000"/>
              </a:lnSpc>
              <a:spcBef>
                <a:spcPts val="600"/>
              </a:spcBef>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Arial" panose="020B0604020202020204" pitchFamily="34" charset="0"/>
              </a:rPr>
              <a:t>If a QSE fails its portfolio-level event performance requirements, the following apply: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lvl="2" indent="-342900">
              <a:lnSpc>
                <a:spcPct val="115000"/>
              </a:lnSpc>
              <a:spcBef>
                <a:spcPts val="600"/>
              </a:spcBef>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Arial" panose="020B0604020202020204" pitchFamily="34" charset="0"/>
              </a:rPr>
              <a:t>If an ERS Resource in the QSE’s portfolio met its event performance requirements, ERCOT will not suspend the ERS Resource.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lvl="2" indent="-342900">
              <a:lnSpc>
                <a:spcPct val="115000"/>
              </a:lnSpc>
              <a:spcBef>
                <a:spcPts val="600"/>
              </a:spcBef>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If an ERS Resource in the QSE’s portfolio has its event performance factor reduced, </a:t>
            </a:r>
            <a:r>
              <a:rPr lang="en-US" sz="1400" dirty="0">
                <a:effectLst/>
                <a:latin typeface="Arial" panose="020B0604020202020204" pitchFamily="34" charset="0"/>
                <a:ea typeface="Calibri" panose="020F0502020204030204" pitchFamily="34" charset="0"/>
              </a:rPr>
              <a:t>ERCOT may </a:t>
            </a:r>
            <a:r>
              <a:rPr lang="en-US" sz="1400" dirty="0">
                <a:effectLst/>
                <a:latin typeface="Arial" panose="020B0604020202020204" pitchFamily="34" charset="0"/>
                <a:ea typeface="Calibri" panose="020F0502020204030204" pitchFamily="34" charset="0"/>
                <a:cs typeface="Times New Roman" panose="02020603050405020304" pitchFamily="18" charset="0"/>
              </a:rPr>
              <a:t>suspend the ERS Resource from ERS; however, </a:t>
            </a:r>
            <a:r>
              <a:rPr lang="en-US" sz="1400" dirty="0">
                <a:effectLst/>
                <a:latin typeface="Arial" panose="020B0604020202020204" pitchFamily="34" charset="0"/>
                <a:ea typeface="Calibri" panose="020F0502020204030204" pitchFamily="34" charset="0"/>
              </a:rPr>
              <a:t>ERCOT</a:t>
            </a:r>
            <a:r>
              <a:rPr lang="en-US" sz="1400" dirty="0">
                <a:effectLst/>
                <a:latin typeface="Arial" panose="020B0604020202020204" pitchFamily="34" charset="0"/>
                <a:ea typeface="Calibri" panose="020F0502020204030204" pitchFamily="34" charset="0"/>
                <a:cs typeface="Times New Roman" panose="02020603050405020304" pitchFamily="18" charset="0"/>
              </a:rPr>
              <a:t> may choose to not suspend an ERS Resource if the reduced event performance factor was the QSE’s fault or due to one or more mitigating factors (such as equipment failures or Force Majeure events). </a:t>
            </a:r>
          </a:p>
          <a:p>
            <a:pPr lvl="2" indent="-342900">
              <a:lnSpc>
                <a:spcPct val="115000"/>
              </a:lnSpc>
              <a:spcBef>
                <a:spcPts val="600"/>
              </a:spcBef>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ERS Resource suspensions apply to individual ERS Resources and to all sites in </a:t>
            </a:r>
            <a:r>
              <a:rPr lang="en-US" sz="1400" dirty="0">
                <a:latin typeface="Arial" panose="020B0604020202020204" pitchFamily="34" charset="0"/>
                <a:ea typeface="Calibri" panose="020F0502020204030204" pitchFamily="34" charset="0"/>
                <a:cs typeface="Times New Roman" panose="02020603050405020304" pitchFamily="18" charset="0"/>
              </a:rPr>
              <a:t>an </a:t>
            </a:r>
            <a:r>
              <a:rPr lang="en-US" sz="1400" dirty="0">
                <a:effectLst/>
                <a:latin typeface="Arial" panose="020B0604020202020204" pitchFamily="34" charset="0"/>
                <a:ea typeface="Calibri" panose="020F0502020204030204" pitchFamily="34" charset="0"/>
                <a:cs typeface="Times New Roman" panose="02020603050405020304" pitchFamily="18" charset="0"/>
              </a:rPr>
              <a:t>aggregated ERS Resource. </a:t>
            </a:r>
          </a:p>
          <a:p>
            <a:pPr marL="1085850" lvl="2" indent="-285750">
              <a:spcBef>
                <a:spcPts val="0"/>
              </a:spcBef>
              <a:buFont typeface="Courier New" panose="02070309020205020404" pitchFamily="49" charset="0"/>
              <a:buChar char="o"/>
            </a:pP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685800" lvl="1">
              <a:spcBef>
                <a:spcPts val="0"/>
              </a:spcBef>
              <a:buFont typeface="Courier New" panose="02070309020205020404" pitchFamily="49" charset="0"/>
              <a:buChar char="o"/>
            </a:pPr>
            <a:r>
              <a:rPr lang="en-US" sz="1600" dirty="0">
                <a:effectLst/>
                <a:latin typeface="Arial" panose="020B0604020202020204" pitchFamily="34" charset="0"/>
                <a:ea typeface="Calibri" panose="020F0502020204030204" pitchFamily="34" charset="0"/>
                <a:cs typeface="Times New Roman" panose="02020603050405020304" pitchFamily="18" charset="0"/>
              </a:rPr>
              <a:t>Suspensions of a QSE providing ERS shall last for one SCT and begin the day following the expiration of the current or most recent ERS obligation.</a:t>
            </a:r>
          </a:p>
          <a:p>
            <a:pPr marL="1085850" lvl="2" indent="-285750">
              <a:spcBef>
                <a:spcPts val="600"/>
              </a:spcBef>
              <a:buFont typeface="Wingdings" panose="05000000000000000000" pitchFamily="2" charset="2"/>
              <a:buChar char="§"/>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If a QSE is suspended then so are all failing resources in the portfolio.</a:t>
            </a:r>
          </a:p>
          <a:p>
            <a:pPr lvl="1">
              <a:buFont typeface="Courier New" panose="02070309020205020404" pitchFamily="49" charset="0"/>
              <a:buChar char="o"/>
            </a:pPr>
            <a:endParaRPr lang="en-US" sz="1400" dirty="0"/>
          </a:p>
          <a:p>
            <a:pPr lvl="1"/>
            <a:endParaRPr lang="en-US" sz="1400" dirty="0"/>
          </a:p>
        </p:txBody>
      </p:sp>
    </p:spTree>
    <p:extLst>
      <p:ext uri="{BB962C8B-B14F-4D97-AF65-F5344CB8AC3E}">
        <p14:creationId xmlns:p14="http://schemas.microsoft.com/office/powerpoint/2010/main" val="71694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91D83-D6C4-F348-3D29-E01EB14FAC81}"/>
              </a:ext>
            </a:extLst>
          </p:cNvPr>
          <p:cNvSpPr>
            <a:spLocks noGrp="1"/>
          </p:cNvSpPr>
          <p:nvPr>
            <p:ph type="title"/>
          </p:nvPr>
        </p:nvSpPr>
        <p:spPr>
          <a:xfrm>
            <a:off x="381000" y="243682"/>
            <a:ext cx="8458200" cy="823118"/>
          </a:xfrm>
        </p:spPr>
        <p:txBody>
          <a:bodyPr/>
          <a:lstStyle/>
          <a:p>
            <a:r>
              <a:rPr lang="en-US" sz="2400" dirty="0"/>
              <a:t>OBDRR 047, Revision to ERS Procurement Methodology regarding Unused Funds from Previous Terms</a:t>
            </a:r>
          </a:p>
        </p:txBody>
      </p:sp>
      <p:sp>
        <p:nvSpPr>
          <p:cNvPr id="4" name="Slide Number Placeholder 3">
            <a:extLst>
              <a:ext uri="{FF2B5EF4-FFF2-40B4-BE49-F238E27FC236}">
                <a16:creationId xmlns:a16="http://schemas.microsoft.com/office/drawing/2014/main" id="{E0453F45-B874-2E55-6A99-946BF505AFEF}"/>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Rectangle 1">
            <a:extLst>
              <a:ext uri="{FF2B5EF4-FFF2-40B4-BE49-F238E27FC236}">
                <a16:creationId xmlns:a16="http://schemas.microsoft.com/office/drawing/2014/main" id="{AE1873AD-578B-ABDE-ECCD-793CC31165AD}"/>
              </a:ext>
            </a:extLst>
          </p:cNvPr>
          <p:cNvSpPr>
            <a:spLocks noGrp="1" noChangeArrowheads="1"/>
          </p:cNvSpPr>
          <p:nvPr>
            <p:ph idx="1"/>
          </p:nvPr>
        </p:nvSpPr>
        <p:spPr bwMode="auto">
          <a:xfrm>
            <a:off x="506399" y="2056181"/>
            <a:ext cx="7973307"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Prior to issuing an RFP for an upcoming ERS Standard Contract Term, ERCOT will update the ERS Time Period Expenditure Limits for each remaining ERS Time Period in the ERS program year to reflect updated forecasts and </a:t>
            </a:r>
            <a:r>
              <a:rPr kumimoji="0" lang="en-US" altLang="en-US" sz="1400" b="0" i="0" u="none" strike="sngStrike" cap="none" normalizeH="0" dirty="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any expected remaining funds from </a:t>
            </a:r>
            <a:r>
              <a:rPr kumimoji="0" lang="en-US" altLang="en-US" sz="1400" b="0" i="0" u="sng" strike="noStrike" cap="none" normalizeH="0" baseline="0" dirty="0">
                <a:ln>
                  <a:noFill/>
                </a:ln>
                <a:solidFill>
                  <a:srgbClr val="008080"/>
                </a:solidFill>
                <a:effectLst/>
                <a:latin typeface="Arial" panose="020B0604020202020204" pitchFamily="34" charset="0"/>
                <a:ea typeface="Times New Roman" panose="02020603050405020304" pitchFamily="18" charset="0"/>
                <a:cs typeface="Arial" panose="020B0604020202020204" pitchFamily="34" charset="0"/>
              </a:rPr>
              <a:t>ERS Expenditure Limits for the remaining </a:t>
            </a:r>
            <a:r>
              <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ERS Standard Contract Terms within the same ERS program year.  </a:t>
            </a:r>
            <a:r>
              <a:rPr kumimoji="0" lang="en-US" altLang="en-US" sz="1400" b="0" i="0" u="sng" strike="noStrike" cap="none" normalizeH="0" baseline="0" dirty="0">
                <a:ln>
                  <a:noFill/>
                </a:ln>
                <a:solidFill>
                  <a:srgbClr val="008080"/>
                </a:solidFill>
                <a:effectLst/>
                <a:latin typeface="Arial" panose="020B0604020202020204" pitchFamily="34" charset="0"/>
                <a:ea typeface="Times New Roman" panose="02020603050405020304" pitchFamily="18" charset="0"/>
                <a:cs typeface="Arial" panose="020B0604020202020204" pitchFamily="34" charset="0"/>
              </a:rPr>
              <a:t>Any unused funds from previous ERS Standard Contract Terms in the ERS program year may be reallocated among ERS Contract Periods, including ERS contract renewals, during the same program year at ERCOT’s sole discretion.  </a:t>
            </a:r>
            <a:r>
              <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Unless the offer submission deadline for the upcoming ERS Standard Contract Term has passed, ERCOT may update the ERS Time Period Expenditure Limits and issue a revised RFP if funds originally allocated to the upcoming ERS Standard Contract Term must be reallocated to fund an ERS renewal Contract Period in the current ERS Standard Contract Term.  ERCOT may revise and reissue the RFP for other reasons if the offer submission date has not yet passed.  Any funds remaining at the end of an ERS program year will not be carried forward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into a new ERS program year.</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C3A3A7CB-B226-0E63-D470-3DC28D5719A5}"/>
              </a:ext>
            </a:extLst>
          </p:cNvPr>
          <p:cNvSpPr txBox="1"/>
          <p:nvPr/>
        </p:nvSpPr>
        <p:spPr>
          <a:xfrm>
            <a:off x="457199" y="1232334"/>
            <a:ext cx="7973308" cy="646331"/>
          </a:xfrm>
          <a:prstGeom prst="rect">
            <a:avLst/>
          </a:prstGeom>
          <a:noFill/>
        </p:spPr>
        <p:txBody>
          <a:bodyPr wrap="square" rtlCol="0">
            <a:spAutoFit/>
          </a:bodyPr>
          <a:lstStyle/>
          <a:p>
            <a:r>
              <a:rPr lang="en-US" i="1" dirty="0"/>
              <a:t>Proposed changes to the Emergency Response Service Procurement Methodology OBD</a:t>
            </a:r>
          </a:p>
        </p:txBody>
      </p:sp>
      <p:sp>
        <p:nvSpPr>
          <p:cNvPr id="8" name="Rectangle 3">
            <a:extLst>
              <a:ext uri="{FF2B5EF4-FFF2-40B4-BE49-F238E27FC236}">
                <a16:creationId xmlns:a16="http://schemas.microsoft.com/office/drawing/2014/main" id="{7F579394-BA75-A9F7-FA7A-E517F16A18AB}"/>
              </a:ext>
            </a:extLst>
          </p:cNvPr>
          <p:cNvSpPr>
            <a:spLocks noChangeArrowheads="1"/>
          </p:cNvSpPr>
          <p:nvPr/>
        </p:nvSpPr>
        <p:spPr bwMode="auto">
          <a:xfrm>
            <a:off x="448800" y="5148612"/>
            <a:ext cx="794570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For each ERS Time Period, the expenditure limit is calculated as follows: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1" u="none" strike="noStrike" cap="none" normalizeH="0" baseline="0" dirty="0">
                <a:ln>
                  <a:noFill/>
                </a:ln>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a:t>Expenditure LimitTP=</a:t>
            </a:r>
            <a:r>
              <a:rPr kumimoji="0" lang="en-US" altLang="en-US" sz="1400" b="0" i="1" u="none" strike="sngStrike" cap="none" normalizeH="0" dirty="0">
                <a:ln>
                  <a:noFill/>
                </a:ln>
                <a:solidFill>
                  <a:srgbClr val="FF0000"/>
                </a:solidFill>
                <a:effectLst/>
                <a:latin typeface="Cambria Math" panose="02040503050406030204" pitchFamily="18" charset="0"/>
                <a:ea typeface="Times New Roman" panose="02020603050405020304" pitchFamily="18" charset="0"/>
                <a:cs typeface="Arial" panose="020B0604020202020204" pitchFamily="34" charset="0"/>
              </a:rPr>
              <a:t>Annual Expenditure Limit Remaining</a:t>
            </a:r>
            <a:r>
              <a:rPr kumimoji="0" lang="en-US" altLang="en-US" sz="1400" b="0" i="1" u="none" strike="noStrike" cap="none" normalizeH="0" baseline="0" dirty="0">
                <a:ln>
                  <a:noFill/>
                </a:ln>
                <a:solidFill>
                  <a:srgbClr val="FF0000"/>
                </a:solidFill>
                <a:effectLst/>
                <a:latin typeface="Cambria Math" panose="02040503050406030204" pitchFamily="18" charset="0"/>
                <a:ea typeface="Times New Roman" panose="02020603050405020304" pitchFamily="18" charset="0"/>
                <a:cs typeface="Arial" panose="020B0604020202020204" pitchFamily="34" charset="0"/>
              </a:rPr>
              <a:t> </a:t>
            </a:r>
            <a:r>
              <a:rPr kumimoji="0" lang="en-US" altLang="en-US" sz="1400" b="0" i="1" u="sng" strike="noStrike" cap="none" normalizeH="0" baseline="0" dirty="0">
                <a:ln>
                  <a:noFill/>
                </a:ln>
                <a:solidFill>
                  <a:srgbClr val="008080"/>
                </a:solidFill>
                <a:effectLst/>
                <a:latin typeface="Cambria Math" panose="02040503050406030204" pitchFamily="18" charset="0"/>
                <a:ea typeface="Times New Roman" panose="02020603050405020304" pitchFamily="18" charset="0"/>
                <a:cs typeface="Arial" panose="020B0604020202020204" pitchFamily="34" charset="0"/>
              </a:rPr>
              <a:t>ERS Funds Determined for Allocation</a:t>
            </a:r>
            <a:r>
              <a:rPr kumimoji="0" lang="en-US" altLang="en-US" sz="1400" b="0" i="1" u="none" strike="noStrike" cap="none" normalizeH="0" baseline="0" dirty="0">
                <a:ln>
                  <a:noFill/>
                </a:ln>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a:t>Program Year×Expenditure Limit Allocation FactorTP</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18441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74AB-C5CC-324C-CA03-3DFF48087B7F}"/>
              </a:ext>
            </a:extLst>
          </p:cNvPr>
          <p:cNvSpPr>
            <a:spLocks noGrp="1"/>
          </p:cNvSpPr>
          <p:nvPr>
            <p:ph type="title"/>
          </p:nvPr>
        </p:nvSpPr>
        <p:spPr>
          <a:xfrm>
            <a:off x="381000" y="243682"/>
            <a:ext cx="8458200" cy="694285"/>
          </a:xfrm>
        </p:spPr>
        <p:txBody>
          <a:bodyPr/>
          <a:lstStyle/>
          <a:p>
            <a:r>
              <a:rPr lang="en-US" dirty="0"/>
              <a:t>Historical Proration of RRS</a:t>
            </a:r>
          </a:p>
        </p:txBody>
      </p:sp>
      <p:sp>
        <p:nvSpPr>
          <p:cNvPr id="4" name="Slide Number Placeholder 3">
            <a:extLst>
              <a:ext uri="{FF2B5EF4-FFF2-40B4-BE49-F238E27FC236}">
                <a16:creationId xmlns:a16="http://schemas.microsoft.com/office/drawing/2014/main" id="{AA5AC412-B583-276F-577F-1D33327A9139}"/>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TextBox 6">
            <a:extLst>
              <a:ext uri="{FF2B5EF4-FFF2-40B4-BE49-F238E27FC236}">
                <a16:creationId xmlns:a16="http://schemas.microsoft.com/office/drawing/2014/main" id="{F8487D36-1093-2062-DA8D-9239CF9C6402}"/>
              </a:ext>
            </a:extLst>
          </p:cNvPr>
          <p:cNvSpPr txBox="1">
            <a:spLocks noGrp="1"/>
          </p:cNvSpPr>
          <p:nvPr>
            <p:ph idx="1"/>
          </p:nvPr>
        </p:nvSpPr>
        <p:spPr>
          <a:xfrm>
            <a:off x="533400" y="1429991"/>
            <a:ext cx="8534400" cy="3998018"/>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Courier New" panose="02070309020205020404" pitchFamily="49" charset="0"/>
              <a:buChar char="o"/>
              <a:defRPr/>
            </a:pPr>
            <a:r>
              <a:rPr lang="en-US" altLang="en-US" sz="1600" dirty="0"/>
              <a:t>Participation in RRS continues at a similar level to 2022</a:t>
            </a:r>
          </a:p>
          <a:p>
            <a:pPr marL="285750" indent="-285750">
              <a:spcAft>
                <a:spcPts val="600"/>
              </a:spcAft>
              <a:buFont typeface="Courier New" panose="02070309020205020404" pitchFamily="49" charset="0"/>
              <a:buChar char="o"/>
              <a:defRPr/>
            </a:pPr>
            <a:r>
              <a:rPr lang="en-US" altLang="en-US" sz="1600" dirty="0"/>
              <a:t>Proration Levels remain high</a:t>
            </a:r>
          </a:p>
          <a:p>
            <a:pPr marL="742950" lvl="1" indent="-285750">
              <a:spcAft>
                <a:spcPts val="600"/>
              </a:spcAft>
              <a:buFont typeface="Arial" panose="020B0604020202020204" pitchFamily="34" charset="0"/>
              <a:buChar char="•"/>
              <a:defRPr/>
            </a:pPr>
            <a:r>
              <a:rPr lang="en-US" altLang="en-US" sz="1600" dirty="0"/>
              <a:t>Jan 23 – 60.9% of RRS offers were awarded</a:t>
            </a:r>
          </a:p>
          <a:p>
            <a:pPr marL="742950" lvl="1" indent="-285750">
              <a:spcAft>
                <a:spcPts val="600"/>
              </a:spcAft>
              <a:buFont typeface="Arial" panose="020B0604020202020204" pitchFamily="34" charset="0"/>
              <a:buChar char="•"/>
              <a:defRPr/>
            </a:pPr>
            <a:r>
              <a:rPr lang="en-US" altLang="en-US" sz="1600" dirty="0"/>
              <a:t>Jun 23 – 60.2% of RRS offers were awarded</a:t>
            </a:r>
          </a:p>
          <a:p>
            <a:pPr marL="285750" indent="-285750">
              <a:spcBef>
                <a:spcPts val="600"/>
              </a:spcBef>
              <a:spcAft>
                <a:spcPts val="600"/>
              </a:spcAft>
              <a:buFont typeface="Courier New" panose="02070309020205020404" pitchFamily="49" charset="0"/>
              <a:buChar char="o"/>
              <a:defRPr/>
            </a:pPr>
            <a:r>
              <a:rPr lang="en-US" altLang="en-US" sz="1600" dirty="0"/>
              <a:t>No deployment of RRS thru 6/30</a:t>
            </a:r>
          </a:p>
          <a:p>
            <a:pPr marL="285750" indent="-285750">
              <a:spcBef>
                <a:spcPts val="600"/>
              </a:spcBef>
              <a:spcAft>
                <a:spcPts val="600"/>
              </a:spcAft>
              <a:buFont typeface="Courier New" panose="02070309020205020404" pitchFamily="49" charset="0"/>
              <a:buChar char="o"/>
              <a:defRPr/>
            </a:pPr>
            <a:r>
              <a:rPr lang="en-US" altLang="en-US" sz="1600" dirty="0"/>
              <a:t>Participation in NSRS has been increasing month over month (see monthly table)</a:t>
            </a:r>
          </a:p>
          <a:p>
            <a:pPr marL="742950" lvl="1" indent="-285750">
              <a:spcBef>
                <a:spcPts val="600"/>
              </a:spcBef>
              <a:buFont typeface="Arial" panose="020B0604020202020204" pitchFamily="34" charset="0"/>
              <a:buChar char="•"/>
              <a:defRPr/>
            </a:pPr>
            <a:r>
              <a:rPr lang="en-US" altLang="en-US" sz="1600" dirty="0"/>
              <a:t>No proration of Non-Spin Awards similar to RRS</a:t>
            </a:r>
          </a:p>
          <a:p>
            <a:pPr marL="742950" lvl="1" indent="-285750">
              <a:spcBef>
                <a:spcPts val="600"/>
              </a:spcBef>
              <a:buFont typeface="Arial" panose="020B0604020202020204" pitchFamily="34" charset="0"/>
              <a:buChar char="•"/>
              <a:defRPr/>
            </a:pPr>
            <a:r>
              <a:rPr lang="en-US" altLang="en-US" sz="1600" dirty="0"/>
              <a:t>Deployments have been averaging about 3 per month</a:t>
            </a:r>
          </a:p>
          <a:p>
            <a:pPr marL="742950" lvl="1" indent="-285750">
              <a:spcBef>
                <a:spcPts val="600"/>
              </a:spcBef>
              <a:buFont typeface="Arial" panose="020B0604020202020204" pitchFamily="34" charset="0"/>
              <a:buChar char="•"/>
              <a:defRPr/>
            </a:pPr>
            <a:r>
              <a:rPr lang="en-US" altLang="en-US" sz="1600" dirty="0"/>
              <a:t>See next slide on Issues with Non-Spin</a:t>
            </a:r>
          </a:p>
          <a:p>
            <a:pPr marL="285750" indent="-285750">
              <a:spcBef>
                <a:spcPts val="600"/>
              </a:spcBef>
              <a:spcAft>
                <a:spcPts val="600"/>
              </a:spcAft>
              <a:buFont typeface="Courier New" panose="02070309020205020404" pitchFamily="49" charset="0"/>
              <a:buChar char="o"/>
              <a:defRPr/>
            </a:pPr>
            <a:r>
              <a:rPr lang="en-US" altLang="en-US" sz="1600" dirty="0"/>
              <a:t>Participation in ECRS has primarily come from one QSE</a:t>
            </a:r>
          </a:p>
          <a:p>
            <a:pPr marL="742950" lvl="1" indent="-285750">
              <a:buFont typeface="Arial" panose="020B0604020202020204" pitchFamily="34" charset="0"/>
              <a:buChar char="•"/>
              <a:defRPr/>
            </a:pPr>
            <a:r>
              <a:rPr lang="en-US" altLang="en-US" sz="1600" dirty="0"/>
              <a:t>No Proration of Awards to date</a:t>
            </a:r>
          </a:p>
        </p:txBody>
      </p:sp>
    </p:spTree>
    <p:extLst>
      <p:ext uri="{BB962C8B-B14F-4D97-AF65-F5344CB8AC3E}">
        <p14:creationId xmlns:p14="http://schemas.microsoft.com/office/powerpoint/2010/main" val="2693583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36689"/>
          </a:xfrm>
        </p:spPr>
        <p:txBody>
          <a:bodyPr/>
          <a:lstStyle/>
          <a:p>
            <a:r>
              <a:rPr lang="en-US" sz="2400" dirty="0"/>
              <a:t>Update on LR participation in Non-Spin</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Footer Placeholder 2"/>
          <p:cNvSpPr>
            <a:spLocks noGrp="1"/>
          </p:cNvSpPr>
          <p:nvPr>
            <p:ph type="ftr" sz="quarter" idx="11"/>
          </p:nvPr>
        </p:nvSpPr>
        <p:spPr>
          <a:xfrm>
            <a:off x="2743200" y="6553200"/>
            <a:ext cx="4038600" cy="228600"/>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July 14, 2023 DSWG Meeting</a:t>
            </a:r>
          </a:p>
        </p:txBody>
      </p:sp>
      <p:sp>
        <p:nvSpPr>
          <p:cNvPr id="5" name="TextBox 6">
            <a:extLst>
              <a:ext uri="{FF2B5EF4-FFF2-40B4-BE49-F238E27FC236}">
                <a16:creationId xmlns:a16="http://schemas.microsoft.com/office/drawing/2014/main" id="{409316A4-1087-4F83-9012-628B01A0C0B5}"/>
              </a:ext>
            </a:extLst>
          </p:cNvPr>
          <p:cNvSpPr txBox="1"/>
          <p:nvPr/>
        </p:nvSpPr>
        <p:spPr>
          <a:xfrm>
            <a:off x="731520" y="1295400"/>
            <a:ext cx="7848600" cy="4737707"/>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spcBef>
                <a:spcPts val="600"/>
              </a:spcBef>
              <a:spcAft>
                <a:spcPts val="600"/>
              </a:spcAft>
              <a:buFont typeface="Courier New" panose="02070309020205020404" pitchFamily="49" charset="0"/>
              <a:buChar char="o"/>
              <a:defRPr/>
            </a:pPr>
            <a:r>
              <a:rPr lang="en-US" altLang="en-US" sz="1600" dirty="0"/>
              <a:t>Most significant issue to date has been understanding how deployed MW value is calculated</a:t>
            </a:r>
          </a:p>
          <a:p>
            <a:pPr marL="914400" lvl="1" indent="-457200">
              <a:lnSpc>
                <a:spcPct val="150000"/>
              </a:lnSpc>
              <a:spcBef>
                <a:spcPct val="20000"/>
              </a:spcBef>
              <a:spcAft>
                <a:spcPts val="600"/>
              </a:spcAft>
              <a:buFont typeface="Arial" panose="020B0604020202020204" pitchFamily="34" charset="0"/>
              <a:buChar char="•"/>
              <a:defRPr/>
            </a:pPr>
            <a:r>
              <a:rPr lang="en-US" altLang="en-US" sz="1600" dirty="0"/>
              <a:t>First 30 minutes calculated off of real-time telemetry</a:t>
            </a:r>
          </a:p>
          <a:p>
            <a:pPr marL="914400" lvl="1" indent="-457200">
              <a:lnSpc>
                <a:spcPct val="150000"/>
              </a:lnSpc>
              <a:spcBef>
                <a:spcPct val="20000"/>
              </a:spcBef>
              <a:spcAft>
                <a:spcPts val="600"/>
              </a:spcAft>
              <a:buFont typeface="Arial" panose="020B0604020202020204" pitchFamily="34" charset="0"/>
              <a:buChar char="•"/>
              <a:defRPr/>
            </a:pPr>
            <a:r>
              <a:rPr lang="en-US" altLang="en-US" sz="1600" dirty="0"/>
              <a:t>Second half of the hour calculated using the next hour’s COP</a:t>
            </a:r>
          </a:p>
          <a:p>
            <a:pPr marL="914400" lvl="1" indent="-457200">
              <a:lnSpc>
                <a:spcPct val="150000"/>
              </a:lnSpc>
              <a:spcBef>
                <a:spcPct val="20000"/>
              </a:spcBef>
              <a:spcAft>
                <a:spcPts val="600"/>
              </a:spcAft>
              <a:buFont typeface="Arial" panose="020B0604020202020204" pitchFamily="34" charset="0"/>
              <a:buChar char="•"/>
              <a:defRPr/>
            </a:pPr>
            <a:r>
              <a:rPr lang="en-US" altLang="en-US" sz="1600" dirty="0"/>
              <a:t>Can get deployment instruction with a ramp completion time in the next hour (even if currently showing </a:t>
            </a:r>
            <a:r>
              <a:rPr lang="en-US" altLang="en-US" sz="1600" u="sng" dirty="0"/>
              <a:t>no</a:t>
            </a:r>
            <a:r>
              <a:rPr lang="en-US" altLang="en-US" sz="1600" dirty="0"/>
              <a:t> responsibility and Net Power Consumption of </a:t>
            </a:r>
            <a:r>
              <a:rPr lang="en-US" altLang="en-US" sz="1600" u="sng" dirty="0"/>
              <a:t>0</a:t>
            </a:r>
            <a:r>
              <a:rPr lang="en-US" altLang="en-US" sz="1600" dirty="0"/>
              <a:t> MW)</a:t>
            </a:r>
          </a:p>
          <a:p>
            <a:pPr marL="914400" lvl="1" indent="-457200">
              <a:lnSpc>
                <a:spcPct val="150000"/>
              </a:lnSpc>
              <a:spcBef>
                <a:spcPct val="20000"/>
              </a:spcBef>
              <a:spcAft>
                <a:spcPts val="600"/>
              </a:spcAft>
              <a:buFont typeface="Arial" panose="020B0604020202020204" pitchFamily="34" charset="0"/>
              <a:buChar char="•"/>
              <a:defRPr/>
            </a:pPr>
            <a:r>
              <a:rPr lang="en-US" altLang="en-US" sz="1600" dirty="0"/>
              <a:t>Need to look at how we should calculate baselines</a:t>
            </a:r>
          </a:p>
          <a:p>
            <a:pPr marL="457200" indent="-457200">
              <a:lnSpc>
                <a:spcPct val="150000"/>
              </a:lnSpc>
              <a:spcBef>
                <a:spcPct val="20000"/>
              </a:spcBef>
              <a:spcAft>
                <a:spcPts val="600"/>
              </a:spcAft>
              <a:buFont typeface="Courier New" panose="02070309020205020404" pitchFamily="49" charset="0"/>
              <a:buChar char="o"/>
              <a:defRPr/>
            </a:pPr>
            <a:r>
              <a:rPr lang="en-US" altLang="en-US" sz="1600" dirty="0"/>
              <a:t>Deployed and recalled using XML only – no verbal instructions</a:t>
            </a:r>
          </a:p>
          <a:p>
            <a:pPr marL="457200" indent="-457200">
              <a:lnSpc>
                <a:spcPct val="150000"/>
              </a:lnSpc>
              <a:spcBef>
                <a:spcPct val="20000"/>
              </a:spcBef>
              <a:spcAft>
                <a:spcPts val="600"/>
              </a:spcAft>
              <a:buFont typeface="Courier New" panose="02070309020205020404" pitchFamily="49" charset="0"/>
              <a:buChar char="o"/>
              <a:defRPr/>
            </a:pPr>
            <a:r>
              <a:rPr lang="en-US" altLang="en-US" sz="1600" dirty="0"/>
              <a:t>Need to remain deployed until recalled</a:t>
            </a:r>
          </a:p>
          <a:p>
            <a:pPr marL="457200" indent="-457200">
              <a:lnSpc>
                <a:spcPct val="150000"/>
              </a:lnSpc>
              <a:spcAft>
                <a:spcPts val="600"/>
              </a:spcAft>
              <a:buFont typeface="Arial" panose="020B0604020202020204" pitchFamily="34" charset="0"/>
              <a:buChar char="•"/>
              <a:defRPr/>
            </a:pPr>
            <a:endParaRPr lang="en-US" altLang="en-US" b="1" dirty="0"/>
          </a:p>
        </p:txBody>
      </p:sp>
    </p:spTree>
    <p:extLst>
      <p:ext uri="{BB962C8B-B14F-4D97-AF65-F5344CB8AC3E}">
        <p14:creationId xmlns:p14="http://schemas.microsoft.com/office/powerpoint/2010/main" val="4096241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94518"/>
          </a:xfrm>
        </p:spPr>
        <p:txBody>
          <a:bodyPr/>
          <a:lstStyle/>
          <a:p>
            <a:r>
              <a:rPr lang="en-US" sz="2400" dirty="0"/>
              <a:t>ECRS Implementation Update (from 7/1/23)</a:t>
            </a:r>
            <a:endParaRPr lang="en-US" sz="2400" dirty="0">
              <a:solidFill>
                <a:srgbClr val="C00000"/>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Footer Placeholder 2">
            <a:extLst>
              <a:ext uri="{FF2B5EF4-FFF2-40B4-BE49-F238E27FC236}">
                <a16:creationId xmlns:a16="http://schemas.microsoft.com/office/drawing/2014/main" id="{26327A47-350B-6CB7-9CFA-1FB2305F6705}"/>
              </a:ext>
            </a:extLst>
          </p:cNvPr>
          <p:cNvSpPr txBox="1">
            <a:spLocks/>
          </p:cNvSpPr>
          <p:nvPr/>
        </p:nvSpPr>
        <p:spPr>
          <a:xfrm>
            <a:off x="2743200" y="6553200"/>
            <a:ext cx="4038600" cy="228600"/>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July 14, 2023 DSWG Meeting</a:t>
            </a:r>
          </a:p>
        </p:txBody>
      </p:sp>
      <p:sp>
        <p:nvSpPr>
          <p:cNvPr id="8" name="Content Placeholder 2">
            <a:extLst>
              <a:ext uri="{FF2B5EF4-FFF2-40B4-BE49-F238E27FC236}">
                <a16:creationId xmlns:a16="http://schemas.microsoft.com/office/drawing/2014/main" id="{7EE70743-6D22-40AD-9E30-9E96898DCF5A}"/>
              </a:ext>
            </a:extLst>
          </p:cNvPr>
          <p:cNvSpPr>
            <a:spLocks noGrp="1"/>
          </p:cNvSpPr>
          <p:nvPr>
            <p:ph idx="1"/>
          </p:nvPr>
        </p:nvSpPr>
        <p:spPr>
          <a:xfrm>
            <a:off x="609600" y="1223169"/>
            <a:ext cx="8077200" cy="4953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sz="1600" dirty="0"/>
              <a:t>ECRS Technical Specs – </a:t>
            </a:r>
            <a:r>
              <a:rPr lang="en-US" sz="1600" dirty="0">
                <a:solidFill>
                  <a:schemeClr val="tx2"/>
                </a:solidFill>
                <a:hlinkClick r:id="rId2"/>
              </a:rPr>
              <a:t>Sept 29, 2022 Technology Working Group (TWG) meeting</a:t>
            </a:r>
            <a:endParaRPr lang="en-US" sz="1600" dirty="0">
              <a:solidFill>
                <a:schemeClr val="tx2"/>
              </a:solidFill>
            </a:endParaRPr>
          </a:p>
          <a:p>
            <a:pPr>
              <a:buFont typeface="Wingdings" panose="05000000000000000000" pitchFamily="2" charset="2"/>
              <a:buChar char="ü"/>
            </a:pPr>
            <a:endParaRPr lang="en-US" sz="1600" dirty="0">
              <a:solidFill>
                <a:schemeClr val="tx2"/>
              </a:solidFill>
              <a:effectLst/>
              <a:ea typeface="Calibri" panose="020F0502020204030204" pitchFamily="34" charset="0"/>
            </a:endParaRPr>
          </a:p>
          <a:p>
            <a:pPr>
              <a:buFont typeface="Wingdings" panose="05000000000000000000" pitchFamily="2" charset="2"/>
              <a:buChar char="ü"/>
            </a:pPr>
            <a:r>
              <a:rPr lang="en-US" sz="1600" dirty="0">
                <a:effectLst/>
                <a:ea typeface="Calibri" panose="020F0502020204030204" pitchFamily="34" charset="0"/>
              </a:rPr>
              <a:t>Market Readiness and Qualification Workshop (</a:t>
            </a:r>
            <a:r>
              <a:rPr lang="en-US" sz="1600" dirty="0">
                <a:solidFill>
                  <a:schemeClr val="tx2"/>
                </a:solidFill>
                <a:effectLst/>
                <a:ea typeface="Calibri" panose="020F0502020204030204" pitchFamily="34" charset="0"/>
                <a:hlinkClick r:id="rId3"/>
              </a:rPr>
              <a:t>Monday April </a:t>
            </a:r>
            <a:r>
              <a:rPr lang="en-US" sz="1600" dirty="0">
                <a:solidFill>
                  <a:schemeClr val="tx2"/>
                </a:solidFill>
                <a:ea typeface="Calibri" panose="020F0502020204030204" pitchFamily="34" charset="0"/>
                <a:hlinkClick r:id="rId3"/>
              </a:rPr>
              <a:t>3</a:t>
            </a:r>
            <a:r>
              <a:rPr lang="en-US" sz="1600" dirty="0">
                <a:solidFill>
                  <a:schemeClr val="tx2"/>
                </a:solidFill>
                <a:effectLst/>
                <a:ea typeface="Calibri" panose="020F0502020204030204" pitchFamily="34" charset="0"/>
                <a:hlinkClick r:id="rId3"/>
              </a:rPr>
              <a:t>, 2023</a:t>
            </a:r>
            <a:r>
              <a:rPr lang="en-US" sz="1600" dirty="0">
                <a:effectLst/>
                <a:ea typeface="Calibri" panose="020F0502020204030204" pitchFamily="34" charset="0"/>
              </a:rPr>
              <a:t>)</a:t>
            </a:r>
          </a:p>
          <a:p>
            <a:pPr>
              <a:buFont typeface="Wingdings" panose="05000000000000000000" pitchFamily="2" charset="2"/>
              <a:buChar char="ü"/>
            </a:pPr>
            <a:endParaRPr lang="en-US" sz="1600" dirty="0">
              <a:solidFill>
                <a:schemeClr val="tx2"/>
              </a:solidFill>
              <a:effectLst/>
              <a:ea typeface="Calibri" panose="020F0502020204030204" pitchFamily="34" charset="0"/>
            </a:endParaRPr>
          </a:p>
          <a:p>
            <a:pPr>
              <a:buFont typeface="Wingdings" panose="05000000000000000000" pitchFamily="2" charset="2"/>
              <a:buChar char="ü"/>
            </a:pPr>
            <a:r>
              <a:rPr lang="en-US" sz="1600" dirty="0">
                <a:effectLst/>
                <a:ea typeface="Calibri" panose="020F0502020204030204" pitchFamily="34" charset="0"/>
              </a:rPr>
              <a:t>Friday April 14, 2023 – Deadline for QSE Declaration of Resources</a:t>
            </a:r>
          </a:p>
          <a:p>
            <a:pPr>
              <a:buFont typeface="Wingdings" panose="05000000000000000000" pitchFamily="2" charset="2"/>
              <a:buChar char="ü"/>
            </a:pPr>
            <a:endParaRPr lang="en-US" sz="1600" dirty="0">
              <a:effectLst/>
              <a:ea typeface="Calibri" panose="020F0502020204030204" pitchFamily="34" charset="0"/>
            </a:endParaRPr>
          </a:p>
          <a:p>
            <a:pPr>
              <a:buFont typeface="Wingdings" panose="05000000000000000000" pitchFamily="2" charset="2"/>
              <a:buChar char="ü"/>
            </a:pPr>
            <a:r>
              <a:rPr lang="en-US" sz="1600" dirty="0">
                <a:ea typeface="Calibri" panose="020F0502020204030204" pitchFamily="34" charset="0"/>
              </a:rPr>
              <a:t>Thursday, April 20, 2023 – MOTE deployed for QSEs to test</a:t>
            </a:r>
          </a:p>
          <a:p>
            <a:pPr>
              <a:buFont typeface="Wingdings" panose="05000000000000000000" pitchFamily="2" charset="2"/>
              <a:buChar char="ü"/>
            </a:pPr>
            <a:endParaRPr lang="en-US" sz="1600" dirty="0">
              <a:ea typeface="Calibri" panose="020F0502020204030204" pitchFamily="34" charset="0"/>
            </a:endParaRPr>
          </a:p>
          <a:p>
            <a:pPr>
              <a:buFont typeface="Wingdings" panose="05000000000000000000" pitchFamily="2" charset="2"/>
              <a:buChar char="ü"/>
            </a:pPr>
            <a:r>
              <a:rPr lang="en-US" sz="1600" dirty="0">
                <a:ea typeface="Calibri" panose="020F0502020204030204" pitchFamily="34" charset="0"/>
              </a:rPr>
              <a:t>Tuesday, April 23, 2023 – Begin Weekly Market Readiness WebEx meetings</a:t>
            </a:r>
            <a:endParaRPr lang="en-US" sz="2000" dirty="0">
              <a:solidFill>
                <a:srgbClr val="C00000"/>
              </a:solidFill>
              <a:effectLst/>
              <a:latin typeface="Arial" panose="020B0604020202020204" pitchFamily="34" charset="0"/>
              <a:ea typeface="Calibri" panose="020F0502020204030204" pitchFamily="34" charset="0"/>
            </a:endParaRPr>
          </a:p>
          <a:p>
            <a:pPr marL="0" indent="0">
              <a:buNone/>
            </a:pPr>
            <a:endParaRPr lang="en-US" sz="1600" dirty="0"/>
          </a:p>
          <a:p>
            <a:pPr>
              <a:buFont typeface="Wingdings" panose="05000000000000000000" pitchFamily="2" charset="2"/>
              <a:buChar char="ü"/>
            </a:pPr>
            <a:r>
              <a:rPr lang="en-US" sz="1600" dirty="0"/>
              <a:t>June 10, 2023 – Go-Live success</a:t>
            </a:r>
          </a:p>
          <a:p>
            <a:pPr>
              <a:buFont typeface="Wingdings" panose="05000000000000000000" pitchFamily="2" charset="2"/>
              <a:buChar char="ü"/>
            </a:pPr>
            <a:endParaRPr lang="en-US" sz="1600" dirty="0"/>
          </a:p>
          <a:p>
            <a:pPr>
              <a:buFont typeface="Wingdings" panose="05000000000000000000" pitchFamily="2" charset="2"/>
              <a:buChar char="ü"/>
            </a:pPr>
            <a:r>
              <a:rPr lang="en-US" sz="1600" dirty="0"/>
              <a:t>Monthly reporting nearing completion</a:t>
            </a:r>
          </a:p>
          <a:p>
            <a:pPr lvl="1">
              <a:buFont typeface="Wingdings" panose="05000000000000000000" pitchFamily="2" charset="2"/>
              <a:buChar char="ü"/>
            </a:pPr>
            <a:r>
              <a:rPr lang="en-US" sz="1400" dirty="0"/>
              <a:t>QSE Report is Secure</a:t>
            </a:r>
          </a:p>
          <a:p>
            <a:pPr lvl="1">
              <a:buFont typeface="Wingdings" panose="05000000000000000000" pitchFamily="2" charset="2"/>
              <a:buChar char="ü"/>
            </a:pPr>
            <a:r>
              <a:rPr lang="en-US" sz="1400" dirty="0"/>
              <a:t>Resource Specific Report is Certified</a:t>
            </a:r>
          </a:p>
          <a:p>
            <a:pPr lvl="1"/>
            <a:endParaRPr lang="en-US" sz="1800" dirty="0">
              <a:solidFill>
                <a:schemeClr val="tx1">
                  <a:lumMod val="65000"/>
                  <a:lumOff val="35000"/>
                </a:schemeClr>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197545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Qualification and Telemetry for ECRS</a:t>
            </a:r>
            <a:endParaRPr lang="en-US" sz="2400" dirty="0">
              <a:solidFill>
                <a:srgbClr val="C00000"/>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5" name="Footer Placeholder 2">
            <a:extLst>
              <a:ext uri="{FF2B5EF4-FFF2-40B4-BE49-F238E27FC236}">
                <a16:creationId xmlns:a16="http://schemas.microsoft.com/office/drawing/2014/main" id="{C8792416-20E8-9E25-4ABA-BB9414BF101E}"/>
              </a:ext>
            </a:extLst>
          </p:cNvPr>
          <p:cNvSpPr txBox="1">
            <a:spLocks/>
          </p:cNvSpPr>
          <p:nvPr/>
        </p:nvSpPr>
        <p:spPr>
          <a:xfrm>
            <a:off x="2743200" y="6553200"/>
            <a:ext cx="4038600" cy="228600"/>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July 14, 2023 DSWG Meeting</a:t>
            </a:r>
          </a:p>
        </p:txBody>
      </p:sp>
      <p:sp>
        <p:nvSpPr>
          <p:cNvPr id="9" name="Content Placeholder 2">
            <a:extLst>
              <a:ext uri="{FF2B5EF4-FFF2-40B4-BE49-F238E27FC236}">
                <a16:creationId xmlns:a16="http://schemas.microsoft.com/office/drawing/2014/main" id="{7EE70743-6D22-40AD-9E30-9E96898DCF5A}"/>
              </a:ext>
            </a:extLst>
          </p:cNvPr>
          <p:cNvSpPr>
            <a:spLocks noGrp="1"/>
          </p:cNvSpPr>
          <p:nvPr/>
        </p:nvSpPr>
        <p:spPr>
          <a:xfrm>
            <a:off x="685800" y="1219200"/>
            <a:ext cx="7924800" cy="4800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Courier New" panose="02070309020205020404" pitchFamily="49" charset="0"/>
              <a:buChar char="o"/>
            </a:pPr>
            <a:r>
              <a:rPr lang="en-US" sz="1600" dirty="0"/>
              <a:t>Two QSEs and about 35 NCLRs plus 2 CLRs have participated to date</a:t>
            </a:r>
          </a:p>
          <a:p>
            <a:pPr>
              <a:buFont typeface="Courier New" panose="02070309020205020404" pitchFamily="49" charset="0"/>
              <a:buChar char="o"/>
            </a:pPr>
            <a:endParaRPr lang="en-US" sz="1600" dirty="0"/>
          </a:p>
          <a:p>
            <a:pPr>
              <a:buFont typeface="Courier New" panose="02070309020205020404" pitchFamily="49" charset="0"/>
              <a:buChar char="o"/>
            </a:pPr>
            <a:r>
              <a:rPr lang="en-US" sz="1600" dirty="0"/>
              <a:t>No NCLR deployments in June; CLRs have been deployed with GRs and ESRs via automated EMS deployments</a:t>
            </a:r>
            <a:endParaRPr lang="en-US" sz="1600" strike="sngStrike" dirty="0">
              <a:solidFill>
                <a:srgbClr val="FF0000"/>
              </a:solidFill>
            </a:endParaRPr>
          </a:p>
          <a:p>
            <a:pPr>
              <a:buFont typeface="Courier New" panose="02070309020205020404" pitchFamily="49" charset="0"/>
              <a:buChar char="o"/>
            </a:pPr>
            <a:endParaRPr lang="en-US" sz="1600" dirty="0">
              <a:solidFill>
                <a:schemeClr val="tx2"/>
              </a:solidFill>
            </a:endParaRPr>
          </a:p>
          <a:p>
            <a:pPr>
              <a:buFont typeface="Courier New" panose="02070309020205020404" pitchFamily="49" charset="0"/>
              <a:buChar char="o"/>
            </a:pPr>
            <a:r>
              <a:rPr lang="en-US" sz="1600" dirty="0"/>
              <a:t>New ECRS qualification test procedure for NCLRs has been posted to the ERCOT Website: </a:t>
            </a:r>
            <a:r>
              <a:rPr lang="en-US" sz="1600" dirty="0">
                <a:solidFill>
                  <a:schemeClr val="tx2"/>
                </a:solidFill>
                <a:hlinkClick r:id="rId2"/>
              </a:rPr>
              <a:t>https://www.ercot.com/services/programs/load/laar</a:t>
            </a:r>
            <a:endParaRPr lang="en-US" sz="1600" dirty="0">
              <a:solidFill>
                <a:schemeClr val="tx2"/>
              </a:solidFill>
            </a:endParaRPr>
          </a:p>
          <a:p>
            <a:pPr>
              <a:buFont typeface="Courier New" panose="02070309020205020404" pitchFamily="49" charset="0"/>
              <a:buChar char="o"/>
            </a:pPr>
            <a:endParaRPr lang="en-US" sz="1600" dirty="0">
              <a:solidFill>
                <a:schemeClr val="tx2"/>
              </a:solidFill>
            </a:endParaRPr>
          </a:p>
          <a:p>
            <a:pPr>
              <a:buFont typeface="Courier New" panose="02070309020205020404" pitchFamily="49" charset="0"/>
              <a:buChar char="o"/>
            </a:pPr>
            <a:r>
              <a:rPr lang="en-US" sz="1600" dirty="0"/>
              <a:t>New Resources submit requests for Provisional Qualifications using forms on the same web location</a:t>
            </a:r>
          </a:p>
          <a:p>
            <a:pPr>
              <a:buFont typeface="Courier New" panose="02070309020205020404" pitchFamily="49" charset="0"/>
              <a:buChar char="o"/>
            </a:pPr>
            <a:endParaRPr lang="en-US" sz="1600" dirty="0">
              <a:solidFill>
                <a:schemeClr val="tx2"/>
              </a:solidFill>
            </a:endParaRPr>
          </a:p>
          <a:p>
            <a:pPr>
              <a:buClr>
                <a:schemeClr val="tx1"/>
              </a:buClr>
              <a:buFont typeface="Courier New" panose="02070309020205020404" pitchFamily="49" charset="0"/>
              <a:buChar char="o"/>
            </a:pPr>
            <a:r>
              <a:rPr lang="en-US" sz="1600" dirty="0"/>
              <a:t>Most ICCP telemetry is in place, but the new values for ECRS are not populated with values unless the QSE has initiated the mapping of their telemetry to ERCOT</a:t>
            </a:r>
          </a:p>
          <a:p>
            <a:pPr lvl="2">
              <a:buFont typeface="Courier New" panose="02070309020205020404" pitchFamily="49" charset="0"/>
              <a:buChar char="o"/>
            </a:pPr>
            <a:endParaRPr lang="en-US" sz="1600" dirty="0">
              <a:solidFill>
                <a:schemeClr val="tx2"/>
              </a:solidFill>
            </a:endParaRPr>
          </a:p>
          <a:p>
            <a:pPr>
              <a:buFont typeface="Courier New" panose="02070309020205020404" pitchFamily="49" charset="0"/>
              <a:buChar char="o"/>
            </a:pPr>
            <a:r>
              <a:rPr lang="en-US" sz="1600" dirty="0"/>
              <a:t>Follow normal process for requesting new ICCP Service Request</a:t>
            </a:r>
          </a:p>
        </p:txBody>
      </p:sp>
    </p:spTree>
    <p:extLst>
      <p:ext uri="{BB962C8B-B14F-4D97-AF65-F5344CB8AC3E}">
        <p14:creationId xmlns:p14="http://schemas.microsoft.com/office/powerpoint/2010/main" val="102785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CD84FA-1841-FAA1-A534-E5712C126E9E}"/>
              </a:ext>
            </a:extLst>
          </p:cNvPr>
          <p:cNvSpPr>
            <a:spLocks noGrp="1"/>
          </p:cNvSpPr>
          <p:nvPr>
            <p:ph idx="1"/>
          </p:nvPr>
        </p:nvSpPr>
        <p:spPr>
          <a:xfrm>
            <a:off x="304800" y="838200"/>
            <a:ext cx="8534400" cy="5181600"/>
          </a:xfrm>
        </p:spPr>
        <p:txBody>
          <a:bodyPr/>
          <a:lstStyle/>
          <a:p>
            <a:endParaRPr lang="en-US" sz="1800" b="0" i="0" dirty="0">
              <a:solidFill>
                <a:srgbClr val="212529"/>
              </a:solidFill>
              <a:effectLst/>
              <a:latin typeface="Roboto" panose="02000000000000000000" pitchFamily="2" charset="0"/>
            </a:endParaRPr>
          </a:p>
          <a:p>
            <a:r>
              <a:rPr lang="en-US" sz="1800" b="0" i="0" dirty="0">
                <a:solidFill>
                  <a:srgbClr val="212529"/>
                </a:solidFill>
                <a:effectLst/>
                <a:latin typeface="Roboto" panose="02000000000000000000" pitchFamily="2" charset="0"/>
              </a:rPr>
              <a:t>Review issues from the JunSep23 Procurement process</a:t>
            </a:r>
          </a:p>
          <a:p>
            <a:endParaRPr lang="en-US" sz="1800" dirty="0">
              <a:solidFill>
                <a:srgbClr val="212529"/>
              </a:solidFill>
              <a:latin typeface="Roboto" panose="02000000000000000000" pitchFamily="2" charset="0"/>
            </a:endParaRPr>
          </a:p>
          <a:p>
            <a:r>
              <a:rPr lang="en-US" sz="1800" b="0" i="0" dirty="0">
                <a:solidFill>
                  <a:srgbClr val="212529"/>
                </a:solidFill>
                <a:effectLst/>
                <a:latin typeface="Roboto" panose="02000000000000000000" pitchFamily="2" charset="0"/>
              </a:rPr>
              <a:t>ERS Procurement Summary for JunSep23</a:t>
            </a:r>
          </a:p>
          <a:p>
            <a:endParaRPr lang="en-US" sz="1800" dirty="0">
              <a:solidFill>
                <a:srgbClr val="212529"/>
              </a:solidFill>
              <a:latin typeface="Roboto" panose="02000000000000000000" pitchFamily="2" charset="0"/>
            </a:endParaRPr>
          </a:p>
          <a:p>
            <a:r>
              <a:rPr lang="en-US" sz="1800" b="0" i="0" dirty="0">
                <a:solidFill>
                  <a:srgbClr val="212529"/>
                </a:solidFill>
                <a:effectLst/>
                <a:latin typeface="Roboto" panose="02000000000000000000" pitchFamily="2" charset="0"/>
              </a:rPr>
              <a:t>ERS Historical Procurement Information</a:t>
            </a:r>
          </a:p>
          <a:p>
            <a:endParaRPr lang="en-US" sz="1800" dirty="0">
              <a:solidFill>
                <a:srgbClr val="212529"/>
              </a:solidFill>
              <a:latin typeface="Roboto" panose="02000000000000000000" pitchFamily="2" charset="0"/>
            </a:endParaRPr>
          </a:p>
          <a:p>
            <a:r>
              <a:rPr lang="en-US" sz="1800" b="0" i="0" dirty="0">
                <a:solidFill>
                  <a:srgbClr val="212529"/>
                </a:solidFill>
                <a:effectLst/>
                <a:latin typeface="Roboto" panose="02000000000000000000" pitchFamily="2" charset="0"/>
              </a:rPr>
              <a:t>Reinstating ERS suspensions</a:t>
            </a:r>
          </a:p>
          <a:p>
            <a:endParaRPr lang="en-US" sz="1800" dirty="0">
              <a:solidFill>
                <a:srgbClr val="212529"/>
              </a:solidFill>
              <a:latin typeface="Roboto" panose="02000000000000000000" pitchFamily="2" charset="0"/>
            </a:endParaRPr>
          </a:p>
          <a:p>
            <a:r>
              <a:rPr lang="en-US" sz="1800" b="0" i="0" dirty="0">
                <a:solidFill>
                  <a:srgbClr val="212529"/>
                </a:solidFill>
                <a:effectLst/>
                <a:latin typeface="Roboto" panose="02000000000000000000" pitchFamily="2" charset="0"/>
              </a:rPr>
              <a:t>Review OBDRR-Revision to ERS Procurement Methodology regarding Unused Funds from Previous SCTs</a:t>
            </a:r>
          </a:p>
          <a:p>
            <a:endParaRPr lang="en-US" sz="1800" dirty="0">
              <a:solidFill>
                <a:srgbClr val="212529"/>
              </a:solidFill>
              <a:latin typeface="Roboto" panose="02000000000000000000" pitchFamily="2" charset="0"/>
            </a:endParaRPr>
          </a:p>
          <a:p>
            <a:r>
              <a:rPr lang="en-US" sz="1800" b="0" i="0" dirty="0">
                <a:solidFill>
                  <a:srgbClr val="212529"/>
                </a:solidFill>
                <a:effectLst/>
                <a:latin typeface="Roboto" panose="02000000000000000000" pitchFamily="2" charset="0"/>
              </a:rPr>
              <a:t>Presentation on historical proration for RRS </a:t>
            </a:r>
          </a:p>
          <a:p>
            <a:endParaRPr lang="en-US" sz="1800" b="0" i="0" dirty="0">
              <a:solidFill>
                <a:srgbClr val="212529"/>
              </a:solidFill>
              <a:effectLst/>
              <a:latin typeface="Roboto" panose="02000000000000000000" pitchFamily="2" charset="0"/>
            </a:endParaRPr>
          </a:p>
          <a:p>
            <a:r>
              <a:rPr lang="en-US" sz="1800" dirty="0">
                <a:latin typeface="Roboto" panose="02000000000000000000" pitchFamily="2" charset="0"/>
              </a:rPr>
              <a:t>Update on Load Resource Participation in Non-Spin and ECRS</a:t>
            </a:r>
            <a:endParaRPr lang="en-US" sz="1800" dirty="0"/>
          </a:p>
        </p:txBody>
      </p:sp>
      <p:sp>
        <p:nvSpPr>
          <p:cNvPr id="4" name="Slide Number Placeholder 3">
            <a:extLst>
              <a:ext uri="{FF2B5EF4-FFF2-40B4-BE49-F238E27FC236}">
                <a16:creationId xmlns:a16="http://schemas.microsoft.com/office/drawing/2014/main" id="{ABE94459-FE6F-A248-0D69-BAF60159D7D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861753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94183-F026-6110-3370-1FA7399EDB28}"/>
              </a:ext>
            </a:extLst>
          </p:cNvPr>
          <p:cNvSpPr>
            <a:spLocks noGrp="1"/>
          </p:cNvSpPr>
          <p:nvPr>
            <p:ph type="title"/>
          </p:nvPr>
        </p:nvSpPr>
        <p:spPr>
          <a:xfrm>
            <a:off x="381000" y="243682"/>
            <a:ext cx="8458200" cy="715414"/>
          </a:xfrm>
        </p:spPr>
        <p:txBody>
          <a:bodyPr/>
          <a:lstStyle/>
          <a:p>
            <a:r>
              <a:rPr lang="en-US" dirty="0">
                <a:effectLst/>
                <a:latin typeface="Calibri" panose="020F0502020204030204" pitchFamily="34" charset="0"/>
                <a:ea typeface="Times New Roman" panose="02020603050405020304" pitchFamily="18" charset="0"/>
                <a:cs typeface="Times New Roman" panose="02020603050405020304" pitchFamily="18" charset="0"/>
              </a:rPr>
              <a:t>Review issues from the JunSep23 Procurement process</a:t>
            </a:r>
            <a:endParaRPr lang="en-US" dirty="0"/>
          </a:p>
        </p:txBody>
      </p:sp>
      <p:sp>
        <p:nvSpPr>
          <p:cNvPr id="3" name="Content Placeholder 2">
            <a:extLst>
              <a:ext uri="{FF2B5EF4-FFF2-40B4-BE49-F238E27FC236}">
                <a16:creationId xmlns:a16="http://schemas.microsoft.com/office/drawing/2014/main" id="{553CF12A-E1D9-CBA8-E0CA-FA6BE093C762}"/>
              </a:ext>
            </a:extLst>
          </p:cNvPr>
          <p:cNvSpPr>
            <a:spLocks noGrp="1"/>
          </p:cNvSpPr>
          <p:nvPr>
            <p:ph idx="1"/>
          </p:nvPr>
        </p:nvSpPr>
        <p:spPr>
          <a:xfrm>
            <a:off x="304800" y="914400"/>
            <a:ext cx="8305800" cy="5410200"/>
          </a:xfrm>
        </p:spPr>
        <p:txBody>
          <a:bodyPr/>
          <a:lstStyle/>
          <a:p>
            <a:r>
              <a:rPr lang="en-US" sz="1800" b="1" dirty="0"/>
              <a:t>No abnormal issues processing the Non-Weather Sensitive ERS  ERIDs during the JunSep23 Procurement.</a:t>
            </a:r>
          </a:p>
          <a:p>
            <a:r>
              <a:rPr lang="en-US" sz="1800" b="1" dirty="0"/>
              <a:t>Issues with Weather Sensitive ERS ERIDs</a:t>
            </a:r>
          </a:p>
          <a:p>
            <a:pPr lvl="1"/>
            <a:r>
              <a:rPr lang="en-US" sz="1600" dirty="0"/>
              <a:t>Large aggregation of WS (20,000+)</a:t>
            </a:r>
          </a:p>
          <a:p>
            <a:pPr lvl="2"/>
            <a:r>
              <a:rPr lang="en-US" sz="1200" dirty="0"/>
              <a:t>Problem: Data is being pulled from a database for ERS is routinely being used by other ERCOT departments and therefore system issues are not uncommon. During times of high usage of the database, there has been a slow down in acquiring and processing data for the ERID process.</a:t>
            </a:r>
          </a:p>
          <a:p>
            <a:pPr lvl="2"/>
            <a:r>
              <a:rPr lang="en-US" sz="1200" dirty="0"/>
              <a:t>Solution: Code is being enhanced to better mange large pulls of data and is currently being tested.</a:t>
            </a:r>
          </a:p>
          <a:p>
            <a:pPr lvl="2"/>
            <a:endParaRPr lang="en-US" sz="1200" dirty="0"/>
          </a:p>
          <a:p>
            <a:pPr lvl="1"/>
            <a:r>
              <a:rPr lang="en-US" sz="1600" dirty="0"/>
              <a:t>(Error) High Consumption of Zeros</a:t>
            </a:r>
          </a:p>
          <a:p>
            <a:pPr lvl="2"/>
            <a:r>
              <a:rPr lang="en-US" sz="1200" dirty="0"/>
              <a:t>Problem: Current procedures will not allow WS ERIDs to be processed if there are errors.</a:t>
            </a:r>
          </a:p>
          <a:p>
            <a:pPr lvl="2"/>
            <a:r>
              <a:rPr lang="en-US" sz="1200" dirty="0"/>
              <a:t>Solution: Going forward SAS code will convert High Consumption of Zero errors to warning which will allow the code to continue processing the ERID  rather than stopping. Code is being written and tested. Moving forward ERCOT will no longer work through iterations with the QSEs on the High Consumption of Zero errors and so the QSE will be responsible for determining if these sites should be offered into the upcoming SCT.</a:t>
            </a:r>
          </a:p>
          <a:p>
            <a:pPr lvl="2"/>
            <a:endParaRPr lang="en-US" sz="1200" dirty="0"/>
          </a:p>
          <a:p>
            <a:r>
              <a:rPr lang="en-US" sz="1800" b="1" dirty="0"/>
              <a:t>Duplicates Sites found during the offer process (All ERS Service types)</a:t>
            </a:r>
          </a:p>
          <a:p>
            <a:pPr lvl="2"/>
            <a:r>
              <a:rPr lang="en-US" sz="1200" dirty="0"/>
              <a:t>Problem: During the offer analysis process, the ERS team routinely identifies Duplicate sites in offers.</a:t>
            </a:r>
          </a:p>
          <a:p>
            <a:pPr lvl="2"/>
            <a:r>
              <a:rPr lang="en-US" sz="1200" dirty="0"/>
              <a:t>Solution: Notify both QSEs with duplicates and ask them to resolve the issues. If the QSEs cannot agree to a resolution within the specified time communicated by ERCOT then ERCOT will remove the duplicates from both offers prior to procurement.  It also should be noted that multiple technologies within a premise represented by more than one QSE are considered duplicates.</a:t>
            </a:r>
          </a:p>
        </p:txBody>
      </p:sp>
      <p:sp>
        <p:nvSpPr>
          <p:cNvPr id="4" name="Slide Number Placeholder 3">
            <a:extLst>
              <a:ext uri="{FF2B5EF4-FFF2-40B4-BE49-F238E27FC236}">
                <a16:creationId xmlns:a16="http://schemas.microsoft.com/office/drawing/2014/main" id="{48FF9336-622E-1930-DB56-AFA35D69C9F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97743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CBD20-3D42-46AB-0E84-FF5BF0D17AD1}"/>
              </a:ext>
            </a:extLst>
          </p:cNvPr>
          <p:cNvSpPr>
            <a:spLocks noGrp="1"/>
          </p:cNvSpPr>
          <p:nvPr>
            <p:ph type="title"/>
          </p:nvPr>
        </p:nvSpPr>
        <p:spPr>
          <a:xfrm>
            <a:off x="381000" y="243682"/>
            <a:ext cx="8458200" cy="518318"/>
          </a:xfrm>
        </p:spPr>
        <p:txBody>
          <a:bodyPr/>
          <a:lstStyle/>
          <a:p>
            <a:r>
              <a:rPr lang="en-US" dirty="0"/>
              <a:t>ERS Procurement Summary (JunSep2023)</a:t>
            </a:r>
          </a:p>
        </p:txBody>
      </p:sp>
      <p:sp>
        <p:nvSpPr>
          <p:cNvPr id="4" name="Slide Number Placeholder 3">
            <a:extLst>
              <a:ext uri="{FF2B5EF4-FFF2-40B4-BE49-F238E27FC236}">
                <a16:creationId xmlns:a16="http://schemas.microsoft.com/office/drawing/2014/main" id="{05B07CF0-FBAC-B988-AAE1-36DA532331FF}"/>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6" name="Picture 5">
            <a:extLst>
              <a:ext uri="{FF2B5EF4-FFF2-40B4-BE49-F238E27FC236}">
                <a16:creationId xmlns:a16="http://schemas.microsoft.com/office/drawing/2014/main" id="{8FE1D58C-C80C-7AF1-76E5-E8AE9F76BF35}"/>
              </a:ext>
            </a:extLst>
          </p:cNvPr>
          <p:cNvPicPr>
            <a:picLocks noChangeAspect="1"/>
          </p:cNvPicPr>
          <p:nvPr/>
        </p:nvPicPr>
        <p:blipFill>
          <a:blip r:embed="rId2"/>
          <a:stretch>
            <a:fillRect/>
          </a:stretch>
        </p:blipFill>
        <p:spPr>
          <a:xfrm>
            <a:off x="1524000" y="1449863"/>
            <a:ext cx="5686425" cy="1674337"/>
          </a:xfrm>
          <a:prstGeom prst="rect">
            <a:avLst/>
          </a:prstGeom>
        </p:spPr>
      </p:pic>
      <p:pic>
        <p:nvPicPr>
          <p:cNvPr id="8" name="Picture 7">
            <a:extLst>
              <a:ext uri="{FF2B5EF4-FFF2-40B4-BE49-F238E27FC236}">
                <a16:creationId xmlns:a16="http://schemas.microsoft.com/office/drawing/2014/main" id="{1D8B9C29-DDC4-071D-A2F5-14ABF645A375}"/>
              </a:ext>
            </a:extLst>
          </p:cNvPr>
          <p:cNvPicPr>
            <a:picLocks noChangeAspect="1"/>
          </p:cNvPicPr>
          <p:nvPr/>
        </p:nvPicPr>
        <p:blipFill>
          <a:blip r:embed="rId3"/>
          <a:stretch>
            <a:fillRect/>
          </a:stretch>
        </p:blipFill>
        <p:spPr>
          <a:xfrm>
            <a:off x="329745" y="3774761"/>
            <a:ext cx="3065884" cy="1937689"/>
          </a:xfrm>
          <a:prstGeom prst="rect">
            <a:avLst/>
          </a:prstGeom>
        </p:spPr>
      </p:pic>
      <p:pic>
        <p:nvPicPr>
          <p:cNvPr id="10" name="Picture 9">
            <a:extLst>
              <a:ext uri="{FF2B5EF4-FFF2-40B4-BE49-F238E27FC236}">
                <a16:creationId xmlns:a16="http://schemas.microsoft.com/office/drawing/2014/main" id="{6B0C27F4-E316-D42E-342C-ABB9F429DF87}"/>
              </a:ext>
            </a:extLst>
          </p:cNvPr>
          <p:cNvPicPr>
            <a:picLocks noChangeAspect="1"/>
          </p:cNvPicPr>
          <p:nvPr/>
        </p:nvPicPr>
        <p:blipFill>
          <a:blip r:embed="rId4"/>
          <a:stretch>
            <a:fillRect/>
          </a:stretch>
        </p:blipFill>
        <p:spPr>
          <a:xfrm>
            <a:off x="3505199" y="3733800"/>
            <a:ext cx="3090831" cy="1978650"/>
          </a:xfrm>
          <a:prstGeom prst="rect">
            <a:avLst/>
          </a:prstGeom>
        </p:spPr>
      </p:pic>
      <p:pic>
        <p:nvPicPr>
          <p:cNvPr id="12" name="Picture 11">
            <a:extLst>
              <a:ext uri="{FF2B5EF4-FFF2-40B4-BE49-F238E27FC236}">
                <a16:creationId xmlns:a16="http://schemas.microsoft.com/office/drawing/2014/main" id="{E2100AFB-1CC9-A6D5-193D-48DC47165CD2}"/>
              </a:ext>
            </a:extLst>
          </p:cNvPr>
          <p:cNvPicPr>
            <a:picLocks noChangeAspect="1"/>
          </p:cNvPicPr>
          <p:nvPr/>
        </p:nvPicPr>
        <p:blipFill>
          <a:blip r:embed="rId5"/>
          <a:stretch>
            <a:fillRect/>
          </a:stretch>
        </p:blipFill>
        <p:spPr>
          <a:xfrm>
            <a:off x="6705600" y="3774761"/>
            <a:ext cx="2220939" cy="1937689"/>
          </a:xfrm>
          <a:prstGeom prst="rect">
            <a:avLst/>
          </a:prstGeom>
        </p:spPr>
      </p:pic>
    </p:spTree>
    <p:extLst>
      <p:ext uri="{BB962C8B-B14F-4D97-AF65-F5344CB8AC3E}">
        <p14:creationId xmlns:p14="http://schemas.microsoft.com/office/powerpoint/2010/main" val="36550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0478C-73C8-9B10-5778-436A10948420}"/>
              </a:ext>
            </a:extLst>
          </p:cNvPr>
          <p:cNvSpPr>
            <a:spLocks noGrp="1"/>
          </p:cNvSpPr>
          <p:nvPr>
            <p:ph type="title"/>
          </p:nvPr>
        </p:nvSpPr>
        <p:spPr>
          <a:xfrm>
            <a:off x="403123" y="231511"/>
            <a:ext cx="8458200" cy="609600"/>
          </a:xfrm>
        </p:spPr>
        <p:txBody>
          <a:bodyPr/>
          <a:lstStyle/>
          <a:p>
            <a:r>
              <a:rPr lang="en-US" dirty="0"/>
              <a:t>ERS Historical Procurement Information</a:t>
            </a:r>
          </a:p>
        </p:txBody>
      </p:sp>
      <p:sp>
        <p:nvSpPr>
          <p:cNvPr id="4" name="Slide Number Placeholder 3">
            <a:extLst>
              <a:ext uri="{FF2B5EF4-FFF2-40B4-BE49-F238E27FC236}">
                <a16:creationId xmlns:a16="http://schemas.microsoft.com/office/drawing/2014/main" id="{1B68B7C0-75F9-69F1-BAA0-5D5DF3CED710}"/>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6" name="Picture 5">
            <a:extLst>
              <a:ext uri="{FF2B5EF4-FFF2-40B4-BE49-F238E27FC236}">
                <a16:creationId xmlns:a16="http://schemas.microsoft.com/office/drawing/2014/main" id="{153BE42C-E6AD-AA37-78BC-E8F802D9BE8D}"/>
              </a:ext>
            </a:extLst>
          </p:cNvPr>
          <p:cNvPicPr>
            <a:picLocks noChangeAspect="1"/>
          </p:cNvPicPr>
          <p:nvPr/>
        </p:nvPicPr>
        <p:blipFill>
          <a:blip r:embed="rId2"/>
          <a:stretch>
            <a:fillRect/>
          </a:stretch>
        </p:blipFill>
        <p:spPr>
          <a:xfrm>
            <a:off x="990600" y="1143000"/>
            <a:ext cx="6934200" cy="4876800"/>
          </a:xfrm>
          <a:prstGeom prst="rect">
            <a:avLst/>
          </a:prstGeom>
        </p:spPr>
      </p:pic>
    </p:spTree>
    <p:extLst>
      <p:ext uri="{BB962C8B-B14F-4D97-AF65-F5344CB8AC3E}">
        <p14:creationId xmlns:p14="http://schemas.microsoft.com/office/powerpoint/2010/main" val="2940193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0478C-73C8-9B10-5778-436A10948420}"/>
              </a:ext>
            </a:extLst>
          </p:cNvPr>
          <p:cNvSpPr>
            <a:spLocks noGrp="1"/>
          </p:cNvSpPr>
          <p:nvPr>
            <p:ph type="title"/>
          </p:nvPr>
        </p:nvSpPr>
        <p:spPr>
          <a:xfrm>
            <a:off x="403123" y="231511"/>
            <a:ext cx="8458200" cy="609600"/>
          </a:xfrm>
        </p:spPr>
        <p:txBody>
          <a:bodyPr/>
          <a:lstStyle/>
          <a:p>
            <a:r>
              <a:rPr lang="en-US" dirty="0"/>
              <a:t>ERS Historical Procurement Information</a:t>
            </a:r>
          </a:p>
        </p:txBody>
      </p:sp>
      <p:sp>
        <p:nvSpPr>
          <p:cNvPr id="4" name="Slide Number Placeholder 3">
            <a:extLst>
              <a:ext uri="{FF2B5EF4-FFF2-40B4-BE49-F238E27FC236}">
                <a16:creationId xmlns:a16="http://schemas.microsoft.com/office/drawing/2014/main" id="{1B68B7C0-75F9-69F1-BAA0-5D5DF3CED710}"/>
              </a:ext>
            </a:extLst>
          </p:cNvPr>
          <p:cNvSpPr>
            <a:spLocks noGrp="1"/>
          </p:cNvSpPr>
          <p:nvPr>
            <p:ph type="sldNum" sz="quarter" idx="4"/>
          </p:nvPr>
        </p:nvSpPr>
        <p:spPr/>
        <p:txBody>
          <a:bodyPr/>
          <a:lstStyle/>
          <a:p>
            <a:fld id="{1D93BD3E-1E9A-4970-A6F7-E7AC52762E0C}" type="slidenum">
              <a:rPr lang="en-US" smtClean="0"/>
              <a:pPr/>
              <a:t>6</a:t>
            </a:fld>
            <a:endParaRPr lang="en-US" dirty="0"/>
          </a:p>
        </p:txBody>
      </p:sp>
      <p:pic>
        <p:nvPicPr>
          <p:cNvPr id="3" name="Picture 2">
            <a:extLst>
              <a:ext uri="{FF2B5EF4-FFF2-40B4-BE49-F238E27FC236}">
                <a16:creationId xmlns:a16="http://schemas.microsoft.com/office/drawing/2014/main" id="{F562AA96-4A3F-F047-DD53-782CD4D56AFB}"/>
              </a:ext>
            </a:extLst>
          </p:cNvPr>
          <p:cNvPicPr>
            <a:picLocks noChangeAspect="1"/>
          </p:cNvPicPr>
          <p:nvPr/>
        </p:nvPicPr>
        <p:blipFill>
          <a:blip r:embed="rId2"/>
          <a:stretch>
            <a:fillRect/>
          </a:stretch>
        </p:blipFill>
        <p:spPr>
          <a:xfrm>
            <a:off x="1219200" y="892844"/>
            <a:ext cx="6553199" cy="5072312"/>
          </a:xfrm>
          <a:prstGeom prst="rect">
            <a:avLst/>
          </a:prstGeom>
        </p:spPr>
      </p:pic>
    </p:spTree>
    <p:extLst>
      <p:ext uri="{BB962C8B-B14F-4D97-AF65-F5344CB8AC3E}">
        <p14:creationId xmlns:p14="http://schemas.microsoft.com/office/powerpoint/2010/main" val="146653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0478C-73C8-9B10-5778-436A10948420}"/>
              </a:ext>
            </a:extLst>
          </p:cNvPr>
          <p:cNvSpPr>
            <a:spLocks noGrp="1"/>
          </p:cNvSpPr>
          <p:nvPr>
            <p:ph type="title"/>
          </p:nvPr>
        </p:nvSpPr>
        <p:spPr>
          <a:xfrm>
            <a:off x="403123" y="231511"/>
            <a:ext cx="8458200" cy="609600"/>
          </a:xfrm>
        </p:spPr>
        <p:txBody>
          <a:bodyPr/>
          <a:lstStyle/>
          <a:p>
            <a:r>
              <a:rPr lang="en-US" dirty="0"/>
              <a:t>ERS Historical Procurement Information</a:t>
            </a:r>
          </a:p>
        </p:txBody>
      </p:sp>
      <p:sp>
        <p:nvSpPr>
          <p:cNvPr id="4" name="Slide Number Placeholder 3">
            <a:extLst>
              <a:ext uri="{FF2B5EF4-FFF2-40B4-BE49-F238E27FC236}">
                <a16:creationId xmlns:a16="http://schemas.microsoft.com/office/drawing/2014/main" id="{1B68B7C0-75F9-69F1-BAA0-5D5DF3CED710}"/>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3" name="Picture 2">
            <a:extLst>
              <a:ext uri="{FF2B5EF4-FFF2-40B4-BE49-F238E27FC236}">
                <a16:creationId xmlns:a16="http://schemas.microsoft.com/office/drawing/2014/main" id="{1B0FE514-EBCC-8F4B-1974-C66EE041F145}"/>
              </a:ext>
            </a:extLst>
          </p:cNvPr>
          <p:cNvPicPr>
            <a:picLocks noChangeAspect="1"/>
          </p:cNvPicPr>
          <p:nvPr/>
        </p:nvPicPr>
        <p:blipFill>
          <a:blip r:embed="rId2"/>
          <a:stretch>
            <a:fillRect/>
          </a:stretch>
        </p:blipFill>
        <p:spPr>
          <a:xfrm>
            <a:off x="1295400" y="1054402"/>
            <a:ext cx="6705600" cy="4749196"/>
          </a:xfrm>
          <a:prstGeom prst="rect">
            <a:avLst/>
          </a:prstGeom>
        </p:spPr>
      </p:pic>
    </p:spTree>
    <p:extLst>
      <p:ext uri="{BB962C8B-B14F-4D97-AF65-F5344CB8AC3E}">
        <p14:creationId xmlns:p14="http://schemas.microsoft.com/office/powerpoint/2010/main" val="1696903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91862-AF0D-A879-FF02-74CE611789B2}"/>
              </a:ext>
            </a:extLst>
          </p:cNvPr>
          <p:cNvSpPr>
            <a:spLocks noGrp="1"/>
          </p:cNvSpPr>
          <p:nvPr>
            <p:ph type="title"/>
          </p:nvPr>
        </p:nvSpPr>
        <p:spPr>
          <a:xfrm>
            <a:off x="381000" y="243682"/>
            <a:ext cx="8458200" cy="715414"/>
          </a:xfrm>
        </p:spPr>
        <p:txBody>
          <a:bodyPr/>
          <a:lstStyle/>
          <a:p>
            <a:r>
              <a:rPr lang="en-US" sz="2400" dirty="0"/>
              <a:t>Reinstating ERS Suspensions (high level overview)</a:t>
            </a:r>
          </a:p>
        </p:txBody>
      </p:sp>
      <p:sp>
        <p:nvSpPr>
          <p:cNvPr id="4" name="Slide Number Placeholder 3">
            <a:extLst>
              <a:ext uri="{FF2B5EF4-FFF2-40B4-BE49-F238E27FC236}">
                <a16:creationId xmlns:a16="http://schemas.microsoft.com/office/drawing/2014/main" id="{33B30E8D-8D5E-2023-F684-551223715463}"/>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Content Placeholder 5">
            <a:extLst>
              <a:ext uri="{FF2B5EF4-FFF2-40B4-BE49-F238E27FC236}">
                <a16:creationId xmlns:a16="http://schemas.microsoft.com/office/drawing/2014/main" id="{7706D83D-D0B3-9913-D98D-8D514FD85C6C}"/>
              </a:ext>
            </a:extLst>
          </p:cNvPr>
          <p:cNvSpPr>
            <a:spLocks noGrp="1"/>
          </p:cNvSpPr>
          <p:nvPr>
            <p:ph idx="1"/>
          </p:nvPr>
        </p:nvSpPr>
        <p:spPr>
          <a:xfrm>
            <a:off x="533400" y="1143000"/>
            <a:ext cx="8077200" cy="5257800"/>
          </a:xfrm>
        </p:spPr>
        <p:txBody>
          <a:bodyPr/>
          <a:lstStyle/>
          <a:p>
            <a:pPr>
              <a:buFont typeface="Courier New" panose="02070309020205020404" pitchFamily="49" charset="0"/>
              <a:buChar char="o"/>
            </a:pPr>
            <a:r>
              <a:rPr lang="en-US" sz="1800" dirty="0">
                <a:effectLst/>
                <a:ea typeface="Calibri" panose="020F0502020204030204" pitchFamily="34" charset="0"/>
                <a:cs typeface="Times New Roman" panose="02020603050405020304" pitchFamily="18" charset="0"/>
              </a:rPr>
              <a:t>ERCOT will apply Test Failures, Availability Failures and Event Performance Failures independently (</a:t>
            </a:r>
            <a:r>
              <a:rPr lang="en-US" sz="1800" i="1" dirty="0">
                <a:effectLst/>
                <a:ea typeface="Calibri" panose="020F0502020204030204" pitchFamily="34" charset="0"/>
                <a:cs typeface="Times New Roman" panose="02020603050405020304" pitchFamily="18" charset="0"/>
              </a:rPr>
              <a:t>i.e.</a:t>
            </a:r>
            <a:r>
              <a:rPr lang="en-US" sz="1800" dirty="0">
                <a:effectLst/>
                <a:ea typeface="Calibri" panose="020F0502020204030204" pitchFamily="34" charset="0"/>
                <a:cs typeface="Times New Roman" panose="02020603050405020304" pitchFamily="18" charset="0"/>
              </a:rPr>
              <a:t>, a QSE or ERS Resource that fails a particular criterion is subject to suspension regardless of language in a separate criterion). </a:t>
            </a:r>
          </a:p>
          <a:p>
            <a:pPr lvl="1">
              <a:buFont typeface="Wingdings" panose="05000000000000000000" pitchFamily="2" charset="2"/>
              <a:buChar char="§"/>
            </a:pPr>
            <a:r>
              <a:rPr lang="en-US" sz="1600" dirty="0">
                <a:latin typeface="Arial" panose="020B0604020202020204" pitchFamily="34" charset="0"/>
                <a:cs typeface="Times New Roman" panose="02020603050405020304" pitchFamily="18" charset="0"/>
              </a:rPr>
              <a:t>Failing multiple </a:t>
            </a:r>
            <a:r>
              <a:rPr lang="en-US" sz="1600" dirty="0">
                <a:effectLst/>
                <a:ea typeface="Calibri" panose="020F0502020204030204" pitchFamily="34" charset="0"/>
                <a:cs typeface="Times New Roman" panose="02020603050405020304" pitchFamily="18" charset="0"/>
              </a:rPr>
              <a:t>criteria will not lead to compounding suspension periods.</a:t>
            </a:r>
          </a:p>
          <a:p>
            <a:pPr lvl="1"/>
            <a:endParaRPr lang="en-US" sz="1400" dirty="0">
              <a:effectLst/>
              <a:ea typeface="Calibri" panose="020F0502020204030204" pitchFamily="34" charset="0"/>
              <a:cs typeface="Times New Roman" panose="02020603050405020304" pitchFamily="18" charset="0"/>
            </a:endParaRPr>
          </a:p>
          <a:p>
            <a:pPr>
              <a:buFont typeface="Courier New" panose="02070309020205020404" pitchFamily="49" charset="0"/>
              <a:buChar char="o"/>
            </a:pPr>
            <a:r>
              <a:rPr lang="en-US" sz="1800" dirty="0"/>
              <a:t>This suspension policy will begin on December 1, 2023.</a:t>
            </a:r>
          </a:p>
          <a:p>
            <a:pPr>
              <a:buFont typeface="Courier New" panose="02070309020205020404" pitchFamily="49" charset="0"/>
              <a:buChar char="o"/>
            </a:pPr>
            <a:endParaRPr lang="en-US" sz="1800" dirty="0"/>
          </a:p>
          <a:p>
            <a:pPr>
              <a:buFont typeface="Courier New" panose="02070309020205020404" pitchFamily="49" charset="0"/>
              <a:buChar char="o"/>
            </a:pPr>
            <a:r>
              <a:rPr lang="en-US" sz="1800" dirty="0"/>
              <a:t>Detailed document titled </a:t>
            </a:r>
            <a:r>
              <a:rPr lang="en-US" sz="1800" u="sng" dirty="0"/>
              <a:t>Non-Weather-Sensitive (NWS) Emergency Response Service (ERS) Suspension Details</a:t>
            </a:r>
            <a:r>
              <a:rPr lang="en-US" sz="1800" dirty="0"/>
              <a:t> can be found on the Emergency Response Service webpage under Key Documents.</a:t>
            </a:r>
          </a:p>
          <a:p>
            <a:pPr>
              <a:buFont typeface="Courier New" panose="02070309020205020404" pitchFamily="49" charset="0"/>
              <a:buChar char="o"/>
            </a:pPr>
            <a:endParaRPr lang="en-US" sz="1800" dirty="0"/>
          </a:p>
          <a:p>
            <a:pPr>
              <a:buFont typeface="Courier New" panose="02070309020205020404" pitchFamily="49" charset="0"/>
              <a:buChar char="o"/>
            </a:pPr>
            <a:r>
              <a:rPr lang="en-US" sz="1800" dirty="0"/>
              <a:t>Reinstatement Process included in the detailed document</a:t>
            </a:r>
            <a:r>
              <a:rPr lang="en-US" sz="1400" dirty="0"/>
              <a:t>.</a:t>
            </a:r>
            <a:endParaRPr lang="en-US" sz="1800" dirty="0"/>
          </a:p>
        </p:txBody>
      </p:sp>
    </p:spTree>
    <p:extLst>
      <p:ext uri="{BB962C8B-B14F-4D97-AF65-F5344CB8AC3E}">
        <p14:creationId xmlns:p14="http://schemas.microsoft.com/office/powerpoint/2010/main" val="1301761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91862-AF0D-A879-FF02-74CE611789B2}"/>
              </a:ext>
            </a:extLst>
          </p:cNvPr>
          <p:cNvSpPr>
            <a:spLocks noGrp="1"/>
          </p:cNvSpPr>
          <p:nvPr>
            <p:ph type="title"/>
          </p:nvPr>
        </p:nvSpPr>
        <p:spPr>
          <a:xfrm>
            <a:off x="381000" y="243682"/>
            <a:ext cx="8458200" cy="715414"/>
          </a:xfrm>
        </p:spPr>
        <p:txBody>
          <a:bodyPr/>
          <a:lstStyle/>
          <a:p>
            <a:r>
              <a:rPr lang="en-US" sz="2400" dirty="0"/>
              <a:t>Reinstating ERS Suspensions (high level overview)</a:t>
            </a:r>
          </a:p>
        </p:txBody>
      </p:sp>
      <p:sp>
        <p:nvSpPr>
          <p:cNvPr id="4" name="Slide Number Placeholder 3">
            <a:extLst>
              <a:ext uri="{FF2B5EF4-FFF2-40B4-BE49-F238E27FC236}">
                <a16:creationId xmlns:a16="http://schemas.microsoft.com/office/drawing/2014/main" id="{33B30E8D-8D5E-2023-F684-551223715463}"/>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6" name="Content Placeholder 5">
            <a:extLst>
              <a:ext uri="{FF2B5EF4-FFF2-40B4-BE49-F238E27FC236}">
                <a16:creationId xmlns:a16="http://schemas.microsoft.com/office/drawing/2014/main" id="{7706D83D-D0B3-9913-D98D-8D514FD85C6C}"/>
              </a:ext>
            </a:extLst>
          </p:cNvPr>
          <p:cNvSpPr>
            <a:spLocks noGrp="1"/>
          </p:cNvSpPr>
          <p:nvPr>
            <p:ph idx="1"/>
          </p:nvPr>
        </p:nvSpPr>
        <p:spPr>
          <a:xfrm>
            <a:off x="355410" y="959096"/>
            <a:ext cx="8407590" cy="5363022"/>
          </a:xfrm>
        </p:spPr>
        <p:txBody>
          <a:bodyPr/>
          <a:lstStyle/>
          <a:p>
            <a:pPr marL="0" indent="0">
              <a:buNone/>
            </a:pPr>
            <a:r>
              <a:rPr lang="en-US" sz="1800" u="sng" dirty="0"/>
              <a:t>Test Failures</a:t>
            </a:r>
          </a:p>
          <a:p>
            <a:pPr marR="0" lvl="1" algn="just">
              <a:spcBef>
                <a:spcPts val="600"/>
              </a:spcBef>
              <a:spcAft>
                <a:spcPts val="600"/>
              </a:spcAft>
              <a:buFont typeface="Courier New" panose="02070309020205020404" pitchFamily="49" charset="0"/>
              <a:buChar char="o"/>
            </a:pPr>
            <a:r>
              <a:rPr lang="en-US" sz="1400" dirty="0">
                <a:effectLst/>
                <a:ea typeface="Calibri" panose="020F0502020204030204" pitchFamily="34" charset="0"/>
                <a:cs typeface="Times New Roman" panose="02020603050405020304" pitchFamily="18" charset="0"/>
              </a:rPr>
              <a:t>ERCOT will deem a test successful if the ERS Resource achieves a test performance factor of ≥ 0.95 and an ERS Interval Performance Factor (EIPF) for the full first interval of</a:t>
            </a:r>
            <a:r>
              <a:rPr lang="en-US" sz="1400" dirty="0">
                <a:effectLst/>
                <a:ea typeface="Calibri" panose="020F0502020204030204" pitchFamily="34" charset="0"/>
                <a:cs typeface="Arial" panose="020B0604020202020204" pitchFamily="34" charset="0"/>
              </a:rPr>
              <a:t> the test of ≥ 0.95</a:t>
            </a:r>
          </a:p>
          <a:p>
            <a:pPr marR="0" lvl="1" algn="just">
              <a:spcBef>
                <a:spcPts val="600"/>
              </a:spcBef>
              <a:spcAft>
                <a:spcPts val="600"/>
              </a:spcAft>
              <a:buFont typeface="Courier New" panose="02070309020205020404" pitchFamily="49" charset="0"/>
              <a:buChar char="o"/>
            </a:pPr>
            <a:r>
              <a:rPr lang="en-US" sz="1400" dirty="0">
                <a:effectLst/>
                <a:ea typeface="Calibri" panose="020F0502020204030204" pitchFamily="34" charset="0"/>
                <a:cs typeface="Times New Roman" panose="02020603050405020304" pitchFamily="18" charset="0"/>
              </a:rPr>
              <a:t>If an ERS Resource has four consecutive unsuccessful tests within a rolling 365-day period, ERCOT may suspend the ERS Resource from participating in ERS</a:t>
            </a:r>
            <a:endParaRPr lang="en-US" sz="1400" dirty="0"/>
          </a:p>
          <a:p>
            <a:pPr lvl="1">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Consecutive test failures prior to the start of the Dec 2023 – Mar 2024 Standard Contract Term (SCT) will apply toward counting consecutive test failures.</a:t>
            </a:r>
          </a:p>
          <a:p>
            <a:pPr lvl="1">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If an ERS Resource successfully deploys during an ERS event, ERCOT will reset the failed test count to zero even if the ERS Resource had reached four consecutive test failures earlier in the SCT.</a:t>
            </a:r>
          </a:p>
          <a:p>
            <a:pPr lvl="1">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Any suspension begins the day following the expiration of the current or most recent ERS obligation.</a:t>
            </a:r>
          </a:p>
          <a:p>
            <a:pPr lvl="1">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Test-related suspensions of ERS Resources will last for one SCT </a:t>
            </a:r>
          </a:p>
          <a:p>
            <a:pPr lvl="1">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ERCOT may reinstate an ERS Resource’s eligibility to offer into ERS once the ERS Resource satisfactorily completes the reinstatement process</a:t>
            </a:r>
            <a:r>
              <a:rPr lang="en-US" sz="1400" dirty="0">
                <a:solidFill>
                  <a:srgbClr val="FF0000"/>
                </a:solidFill>
                <a:latin typeface="Arial" panose="020B0604020202020204" pitchFamily="34" charset="0"/>
                <a:ea typeface="Calibri" panose="020F0502020204030204" pitchFamily="34" charset="0"/>
                <a:cs typeface="Times New Roman" panose="02020603050405020304" pitchFamily="18" charset="0"/>
              </a:rPr>
              <a:t>.</a:t>
            </a:r>
          </a:p>
          <a:p>
            <a:pPr lvl="2">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QSEs may begin the reinstatement process once the suspension is complete.</a:t>
            </a:r>
          </a:p>
          <a:p>
            <a:pPr lvl="1"/>
            <a:endParaRPr lang="en-US" sz="1400" dirty="0"/>
          </a:p>
        </p:txBody>
      </p:sp>
    </p:spTree>
    <p:extLst>
      <p:ext uri="{BB962C8B-B14F-4D97-AF65-F5344CB8AC3E}">
        <p14:creationId xmlns:p14="http://schemas.microsoft.com/office/powerpoint/2010/main" val="174068620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297406</TotalTime>
  <Words>1763</Words>
  <Application>Microsoft Office PowerPoint</Application>
  <PresentationFormat>On-screen Show (4:3)</PresentationFormat>
  <Paragraphs>154</Paragraphs>
  <Slides>16</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16</vt:i4>
      </vt:variant>
    </vt:vector>
  </HeadingPairs>
  <TitlesOfParts>
    <vt:vector size="25" baseType="lpstr">
      <vt:lpstr>Arial</vt:lpstr>
      <vt:lpstr>Calibri</vt:lpstr>
      <vt:lpstr>Cambria Math</vt:lpstr>
      <vt:lpstr>Courier New</vt:lpstr>
      <vt:lpstr>Roboto</vt:lpstr>
      <vt:lpstr>Wingdings</vt:lpstr>
      <vt:lpstr>1_Custom Design</vt:lpstr>
      <vt:lpstr>Office Theme</vt:lpstr>
      <vt:lpstr>Custom Design</vt:lpstr>
      <vt:lpstr>PowerPoint Presentation</vt:lpstr>
      <vt:lpstr>PowerPoint Presentation</vt:lpstr>
      <vt:lpstr>Review issues from the JunSep23 Procurement process</vt:lpstr>
      <vt:lpstr>ERS Procurement Summary (JunSep2023)</vt:lpstr>
      <vt:lpstr>ERS Historical Procurement Information</vt:lpstr>
      <vt:lpstr>ERS Historical Procurement Information</vt:lpstr>
      <vt:lpstr>ERS Historical Procurement Information</vt:lpstr>
      <vt:lpstr>Reinstating ERS Suspensions (high level overview)</vt:lpstr>
      <vt:lpstr>Reinstating ERS Suspensions (high level overview)</vt:lpstr>
      <vt:lpstr>Reinstating ERS Suspensions (high level overview)</vt:lpstr>
      <vt:lpstr>Reinstating ERS Suspensions (high level overview)</vt:lpstr>
      <vt:lpstr>OBDRR 047, Revision to ERS Procurement Methodology regarding Unused Funds from Previous Terms</vt:lpstr>
      <vt:lpstr>Historical Proration of RRS</vt:lpstr>
      <vt:lpstr>Update on LR participation in Non-Spin </vt:lpstr>
      <vt:lpstr>ECRS Implementation Update (from 7/1/23)</vt:lpstr>
      <vt:lpstr>Qualification and Telemetry for ECRS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Garza, Thelma</cp:lastModifiedBy>
  <cp:revision>2886</cp:revision>
  <cp:lastPrinted>2020-02-05T17:47:59Z</cp:lastPrinted>
  <dcterms:created xsi:type="dcterms:W3CDTF">2016-01-21T15:20:31Z</dcterms:created>
  <dcterms:modified xsi:type="dcterms:W3CDTF">2023-07-10T14:09:55Z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