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339" r:id="rId2"/>
    <p:sldMasterId id="2147484342" r:id="rId3"/>
  </p:sldMasterIdLst>
  <p:notesMasterIdLst>
    <p:notesMasterId r:id="rId5"/>
  </p:notesMasterIdLst>
  <p:handoutMasterIdLst>
    <p:handoutMasterId r:id="rId6"/>
  </p:handoutMasterIdLst>
  <p:sldIdLst>
    <p:sldId id="256" r:id="rId4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54" autoAdjust="0"/>
    <p:restoredTop sz="86855" autoAdjust="0"/>
  </p:normalViewPr>
  <p:slideViewPr>
    <p:cSldViewPr>
      <p:cViewPr varScale="1">
        <p:scale>
          <a:sx n="74" d="100"/>
          <a:sy n="74" d="100"/>
        </p:scale>
        <p:origin x="1512" y="10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3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3048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66" tIns="46582" rIns="93166" bIns="4658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66" tIns="46582" rIns="93166" bIns="46582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7/10/2023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8"/>
            <a:ext cx="3037840" cy="464820"/>
          </a:xfrm>
          <a:prstGeom prst="rect">
            <a:avLst/>
          </a:prstGeom>
        </p:spPr>
        <p:txBody>
          <a:bodyPr vert="horz" lIns="93166" tIns="46582" rIns="93166" bIns="4658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8"/>
            <a:ext cx="3037840" cy="464820"/>
          </a:xfrm>
          <a:prstGeom prst="rect">
            <a:avLst/>
          </a:prstGeom>
        </p:spPr>
        <p:txBody>
          <a:bodyPr vert="horz" lIns="93166" tIns="46582" rIns="93166" bIns="46582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66" tIns="46582" rIns="93166" bIns="4658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66" tIns="46582" rIns="93166" bIns="46582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7/10/2023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6" tIns="46582" rIns="93166" bIns="4658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3166" tIns="46582" rIns="93166" bIns="4658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8"/>
            <a:ext cx="3037840" cy="464820"/>
          </a:xfrm>
          <a:prstGeom prst="rect">
            <a:avLst/>
          </a:prstGeom>
        </p:spPr>
        <p:txBody>
          <a:bodyPr vert="horz" lIns="93166" tIns="46582" rIns="93166" bIns="4658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8"/>
            <a:ext cx="3037840" cy="464820"/>
          </a:xfrm>
          <a:prstGeom prst="rect">
            <a:avLst/>
          </a:prstGeom>
        </p:spPr>
        <p:txBody>
          <a:bodyPr vert="horz" lIns="93166" tIns="46582" rIns="93166" bIns="46582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881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1EDB76-CD43-480E-8EA0-CC06EF22C0A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508220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815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675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340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881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85C669-FB09-4A92-913B-0BA846DAB37C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121756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5764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08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4284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860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508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33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003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45847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0" r:id="rId1"/>
    <p:sldLayoutId id="2147484341" r:id="rId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1/9/2018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3548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3" r:id="rId1"/>
    <p:sldLayoutId id="2147484344" r:id="rId2"/>
    <p:sldLayoutId id="2147484345" r:id="rId3"/>
    <p:sldLayoutId id="2147484346" r:id="rId4"/>
    <p:sldLayoutId id="2147484347" r:id="rId5"/>
    <p:sldLayoutId id="2147484348" r:id="rId6"/>
    <p:sldLayoutId id="2147484349" r:id="rId7"/>
    <p:sldLayoutId id="2147484350" r:id="rId8"/>
    <p:sldLayoutId id="2147484351" r:id="rId9"/>
    <p:sldLayoutId id="2147484352" r:id="rId10"/>
    <p:sldLayoutId id="214748435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8305800" cy="5715000"/>
          </a:xfrm>
        </p:spPr>
        <p:txBody>
          <a:bodyPr>
            <a:normAutofit/>
          </a:bodyPr>
          <a:lstStyle/>
          <a:p>
            <a:r>
              <a:rPr lang="en-US" sz="2800" b="1" dirty="0"/>
              <a:t>Primary Guidelines for Meeting Administration</a:t>
            </a:r>
            <a:br>
              <a:rPr lang="en-US" sz="2800" b="1" dirty="0"/>
            </a:br>
            <a:r>
              <a:rPr lang="en-US" sz="2800" b="1" dirty="0"/>
              <a:t>Leadership:</a:t>
            </a:r>
            <a:br>
              <a:rPr lang="en-US" sz="2800" b="1" dirty="0"/>
            </a:br>
            <a:br>
              <a:rPr lang="en-US" sz="2800" b="1" dirty="0"/>
            </a:br>
            <a:r>
              <a:rPr lang="en-US" sz="2800" b="1" dirty="0"/>
              <a:t>	Make best attempt possible to request posting of  	Agenda and meeting materials 7 days in advance</a:t>
            </a:r>
            <a:br>
              <a:rPr lang="en-US" sz="2800" b="1" dirty="0"/>
            </a:br>
            <a:r>
              <a:rPr lang="en-US" sz="2800" b="1" dirty="0"/>
              <a:t>	</a:t>
            </a:r>
            <a:br>
              <a:rPr lang="en-US" sz="2800" b="1" dirty="0"/>
            </a:br>
            <a:r>
              <a:rPr lang="en-US" sz="2800" b="1" dirty="0"/>
              <a:t>	Items that are not available for posting 7 days 		in advance,  please send to Market Support Services 	and also to the list serve that supports your Working 	Group or Task Force.</a:t>
            </a:r>
            <a:br>
              <a:rPr lang="en-US" sz="2800" b="1" dirty="0"/>
            </a:br>
            <a:br>
              <a:rPr lang="en-US" sz="2800" b="1" dirty="0"/>
            </a:br>
            <a:r>
              <a:rPr lang="en-US" sz="2800" b="1" dirty="0"/>
              <a:t>	If you are changing a meeting date, cancelling or 	changing from in person to	WebEx, or vice versa,  	please notify ERCOT Stakeholder Services and your 	list serve ASAP.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A65E73-279F-4C9D-A870-3464D53DFDB9}"/>
              </a:ext>
            </a:extLst>
          </p:cNvPr>
          <p:cNvSpPr txBox="1"/>
          <p:nvPr/>
        </p:nvSpPr>
        <p:spPr>
          <a:xfrm>
            <a:off x="838200" y="17526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userSelected">
  <element uid="c5f8eb12-5b27-439d-aaa6-3402af626fa3" value=""/>
</sisl>
</file>

<file path=customXml/itemProps1.xml><?xml version="1.0" encoding="utf-8"?>
<ds:datastoreItem xmlns:ds="http://schemas.openxmlformats.org/officeDocument/2006/customXml" ds:itemID="{B01B838B-465A-43C8-AC2A-78A03061D80F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109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Custom Design</vt:lpstr>
      <vt:lpstr>Retrospect</vt:lpstr>
      <vt:lpstr>Primary Guidelines for Meeting Administration Leadership:   Make best attempt possible to request posting of   Agenda and meeting materials 7 days in advance    Items that are not available for posting 7 days   in advance,  please send to Market Support Services  and also to the list serve that supports your Working  Group or Task Force.   If you are changing a meeting date, cancelling or  changing from in person to WebEx, or vice versa,   please notify ERCOT Stakeholder Services and your  list serve ASAP.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2020-03-06T14:03:31Z</dcterms:created>
  <dcterms:modified xsi:type="dcterms:W3CDTF">2023-07-10T16:42:30Z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91c5e66e-451b-407e-96e6-6a377931453e</vt:lpwstr>
  </property>
  <property fmtid="{D5CDD505-2E9C-101B-9397-08002B2CF9AE}" pid="3" name="bjSaver">
    <vt:lpwstr>hVeZjyyepu7wfUb3kwBo4T82bAn9HrXq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policy="e9c0b8d7-bdb4-4fd3-b62a-f50327aaefce" origin="userSelected" xmlns="http://www.boldonj</vt:lpwstr>
  </property>
  <property fmtid="{D5CDD505-2E9C-101B-9397-08002B2CF9AE}" pid="5" name="bjDocumentLabelXML-0">
    <vt:lpwstr>ames.com/2008/01/sie/internal/label"&gt;&lt;element uid="c5f8eb12-5b27-439d-aaa6-3402af626fa3" value="" /&gt;&lt;/sisl&gt;</vt:lpwstr>
  </property>
  <property fmtid="{D5CDD505-2E9C-101B-9397-08002B2CF9AE}" pid="6" name="bjDocumentSecurityLabel">
    <vt:lpwstr>AEP Public</vt:lpwstr>
  </property>
</Properties>
</file>