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4"/>
  </p:notesMasterIdLst>
  <p:handoutMasterIdLst>
    <p:handoutMasterId r:id="rId15"/>
  </p:handoutMasterIdLst>
  <p:sldIdLst>
    <p:sldId id="546" r:id="rId7"/>
    <p:sldId id="2141411554" r:id="rId8"/>
    <p:sldId id="2141411566" r:id="rId9"/>
    <p:sldId id="2141411565" r:id="rId10"/>
    <p:sldId id="2141411567" r:id="rId11"/>
    <p:sldId id="2141411568" r:id="rId12"/>
    <p:sldId id="2141411444" r:id="rId13"/>
  </p:sldIdLst>
  <p:sldSz cx="12192000" cy="6858000"/>
  <p:notesSz cx="6670675" cy="9777413"/>
  <p:custDataLst>
    <p:tags r:id="rId16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FBD03-DFE2-44C4-9F2E-FA84731774F9}" v="1" dt="2023-07-09T15:35:21.96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62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6E4FBD03-DFE2-44C4-9F2E-FA84731774F9}"/>
    <pc:docChg chg="modSld">
      <pc:chgData name="Kevin Hanson" userId="e60c6aad-8614-4884-8dc2-e8f78e5022b5" providerId="ADAL" clId="{6E4FBD03-DFE2-44C4-9F2E-FA84731774F9}" dt="2023-07-09T15:36:32.246" v="6" actId="6549"/>
      <pc:docMkLst>
        <pc:docMk/>
      </pc:docMkLst>
      <pc:sldChg chg="modSp mod">
        <pc:chgData name="Kevin Hanson" userId="e60c6aad-8614-4884-8dc2-e8f78e5022b5" providerId="ADAL" clId="{6E4FBD03-DFE2-44C4-9F2E-FA84731774F9}" dt="2023-07-09T15:36:32.246" v="6" actId="6549"/>
        <pc:sldMkLst>
          <pc:docMk/>
          <pc:sldMk cId="3984087293" sldId="2141411565"/>
        </pc:sldMkLst>
        <pc:spChg chg="mod">
          <ac:chgData name="Kevin Hanson" userId="e60c6aad-8614-4884-8dc2-e8f78e5022b5" providerId="ADAL" clId="{6E4FBD03-DFE2-44C4-9F2E-FA84731774F9}" dt="2023-07-09T15:36:32.246" v="6" actId="6549"/>
          <ac:spMkLst>
            <pc:docMk/>
            <pc:sldMk cId="3984087293" sldId="2141411565"/>
            <ac:spMk id="3" creationId="{9EA6F890-192F-4495-95FE-E7EA7DADA00B}"/>
          </ac:spMkLst>
        </pc:spChg>
      </pc:sldChg>
      <pc:sldChg chg="modSp mod">
        <pc:chgData name="Kevin Hanson" userId="e60c6aad-8614-4884-8dc2-e8f78e5022b5" providerId="ADAL" clId="{6E4FBD03-DFE2-44C4-9F2E-FA84731774F9}" dt="2023-07-09T15:35:21.955" v="1" actId="1076"/>
        <pc:sldMkLst>
          <pc:docMk/>
          <pc:sldMk cId="3709164271" sldId="2141411566"/>
        </pc:sldMkLst>
        <pc:spChg chg="mod">
          <ac:chgData name="Kevin Hanson" userId="e60c6aad-8614-4884-8dc2-e8f78e5022b5" providerId="ADAL" clId="{6E4FBD03-DFE2-44C4-9F2E-FA84731774F9}" dt="2023-07-09T15:35:21.955" v="1" actId="1076"/>
          <ac:spMkLst>
            <pc:docMk/>
            <pc:sldMk cId="3709164271" sldId="2141411566"/>
            <ac:spMk id="3" creationId="{9EA6F890-192F-4495-95FE-E7EA7DADA00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09/07/2023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09/07/2023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July 2023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July 12, 2023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Pete Warnken (ERCOT) Co-Vice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3406061"/>
          </a:xfrm>
        </p:spPr>
        <p:txBody>
          <a:bodyPr/>
          <a:lstStyle/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Preliminary Reliability Standard Study Results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Pete Warnken presented the slide deck which was previously presented to PUC and ERCOT BOD</a:t>
            </a:r>
            <a:endParaRPr lang="en-US" sz="16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endParaRPr lang="en-US" sz="16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CDR NPRR and Monthly Outlook for Resource Adequacy (MORA) Status (Pete Warnken)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The NPRRs are coming!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New MORA tabs with mockups included</a:t>
            </a:r>
          </a:p>
          <a:p>
            <a:r>
              <a:rPr lang="en-US" sz="16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SAWG Vice Chair</a:t>
            </a:r>
          </a:p>
          <a:p>
            <a:r>
              <a:rPr lang="en-US" sz="1600" b="0" dirty="0">
                <a:solidFill>
                  <a:srgbClr val="212529"/>
                </a:solidFill>
                <a:latin typeface="Roboto" panose="02000000000000000000" pitchFamily="2" charset="0"/>
              </a:rPr>
              <a:t>	</a:t>
            </a:r>
            <a:r>
              <a:rPr lang="en-US" sz="1600" b="0" dirty="0">
                <a:solidFill>
                  <a:srgbClr val="FF0000"/>
                </a:solidFill>
                <a:latin typeface="Roboto" panose="02000000000000000000" pitchFamily="2" charset="0"/>
              </a:rPr>
              <a:t>Nobody stepped up for the Vice Chair position</a:t>
            </a:r>
            <a:endParaRPr lang="en-US" sz="1600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03824" y="5416745"/>
            <a:ext cx="9811954" cy="307777"/>
          </a:xfrm>
        </p:spPr>
        <p:txBody>
          <a:bodyPr/>
          <a:lstStyle/>
          <a:p>
            <a:r>
              <a:rPr lang="en-US" sz="2000" dirty="0"/>
              <a:t>Slide 19 from the presentation presented a good example of an event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Preliminary Reliability Standard Study 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3CD490-7289-47BE-A1DF-8DBB33E76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65899"/>
            <a:ext cx="5357648" cy="39257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38D2F8-BCFB-448F-8CD0-3AC068A3F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73" y="931280"/>
            <a:ext cx="5379428" cy="39604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0FB6A3-43C5-42F8-AD08-F356341FE6F5}"/>
              </a:ext>
            </a:extLst>
          </p:cNvPr>
          <p:cNvCxnSpPr/>
          <p:nvPr/>
        </p:nvCxnSpPr>
        <p:spPr bwMode="auto">
          <a:xfrm>
            <a:off x="3184634" y="2774731"/>
            <a:ext cx="2625167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91642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88908" y="2055139"/>
            <a:ext cx="3857848" cy="3590727"/>
          </a:xfrm>
        </p:spPr>
        <p:txBody>
          <a:bodyPr/>
          <a:lstStyle/>
          <a:p>
            <a:r>
              <a:rPr lang="en-US" sz="2000" dirty="0"/>
              <a:t>Risk is higher in winter events compared to summer events</a:t>
            </a:r>
          </a:p>
          <a:p>
            <a:r>
              <a:rPr lang="en-US" sz="2000" dirty="0"/>
              <a:t>For winter event modeling, a probabilistic relationship between declining temperature and historical weather/fuel-related thermal outages is used</a:t>
            </a:r>
            <a:r>
              <a:rPr lang="en-US" sz="2000"/>
              <a:t>; excludes </a:t>
            </a:r>
            <a:r>
              <a:rPr lang="en-US" sz="2000" dirty="0"/>
              <a:t>Winter Storm Uri thermal outages since those don’t reflect the impact of recent weatherization initiatives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Preliminary Reliability Standard Study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FCCB35-87C4-4626-8D29-3700F61D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756" y="931281"/>
            <a:ext cx="7385531" cy="543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872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765738"/>
            <a:ext cx="3873613" cy="3795911"/>
          </a:xfrm>
        </p:spPr>
        <p:txBody>
          <a:bodyPr/>
          <a:lstStyle/>
          <a:p>
            <a:r>
              <a:rPr lang="en-US" sz="2000" dirty="0"/>
              <a:t>First NPRR (July 2023 </a:t>
            </a:r>
            <a:r>
              <a:rPr lang="en-US" sz="2000" dirty="0" err="1"/>
              <a:t>subsmission</a:t>
            </a:r>
            <a:r>
              <a:rPr lang="en-US" sz="2000" dirty="0"/>
              <a:t>): ELCC calculation revision</a:t>
            </a:r>
          </a:p>
          <a:p>
            <a:r>
              <a:rPr lang="en-US" sz="2000" dirty="0"/>
              <a:t>Second NPRR (fall 2023 submission): addresses seasonal release schedule</a:t>
            </a:r>
          </a:p>
          <a:p>
            <a:r>
              <a:rPr lang="en-US" sz="2000" dirty="0"/>
              <a:t>Third NPRR (TBD submission): Addresses Large Loads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CDR NPRR and Monthly Outlook for Resource Adequacy (MORA) Status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BD4610-A5F3-4ED2-8053-BF7D2424A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317" y="1229710"/>
            <a:ext cx="6669196" cy="502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17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F890-192F-4495-95FE-E7EA7DADA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765738"/>
            <a:ext cx="2733237" cy="923330"/>
          </a:xfrm>
        </p:spPr>
        <p:txBody>
          <a:bodyPr/>
          <a:lstStyle/>
          <a:p>
            <a:r>
              <a:rPr lang="en-US" sz="2000" dirty="0"/>
              <a:t>Multiple mocked up Summary tabs were presented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CDR NPRR and Monthly Outlook for Resource Adequacy (MORA) Status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ABDCD-4AB0-43AD-AEDC-C40444F24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034" y="1110361"/>
            <a:ext cx="6532083" cy="48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512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1904</TotalTime>
  <Words>224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July 2023 Update to WMS  </vt:lpstr>
      <vt:lpstr>Overview</vt:lpstr>
      <vt:lpstr>Preliminary Reliability Standard Study Results</vt:lpstr>
      <vt:lpstr>Preliminary Reliability Standard Study Results</vt:lpstr>
      <vt:lpstr>CDR NPRR and Monthly Outlook for Resource Adequacy (MORA) Status </vt:lpstr>
      <vt:lpstr>CDR NPRR and Monthly Outlook for Resource Adequacy (MORA) Status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9</cp:revision>
  <cp:lastPrinted>2018-08-10T07:16:05Z</cp:lastPrinted>
  <dcterms:created xsi:type="dcterms:W3CDTF">2021-05-20T11:21:33Z</dcterms:created>
  <dcterms:modified xsi:type="dcterms:W3CDTF">2023-07-09T15:36:32Z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</Properties>
</file>