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73" r:id="rId6"/>
    <p:sldId id="276" r:id="rId7"/>
    <p:sldId id="275" r:id="rId8"/>
    <p:sldId id="259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57C091B-B466-4690-95A5-2A87666A9FDA}" name="Schatz, John" initials="SJ" userId="S::john.schatz@txu.com::8fe7d816-28ba-4a29-b055-6e5e4525d48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357" autoAdjust="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E7F456E-01A6-4013-ACA5-F5492591A2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983A3-9B9B-4D61-97C9-B9E239A3159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F32FC-4BD9-442A-A8C6-51598C909FE3}" type="datetimeFigureOut">
              <a:rPr lang="en-US" smtClean="0"/>
              <a:t>7/10/2023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EABE74-7A97-4D17-8390-42ADD25C33C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2C1DBD-1052-425E-BF3C-983304BED57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EFA9E-C190-4F5C-8394-BD5F1CD55C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8019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6371FA-A98D-41E8-93F4-09945841298A}" type="datetimeFigureOut">
              <a:rPr lang="en-US" smtClean="0"/>
              <a:t>7/10/2023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89C57-55D7-40A4-A101-E74FAC7A09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902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16040" y="4434840"/>
            <a:ext cx="4941771" cy="1122202"/>
          </a:xfrm>
        </p:spPr>
        <p:txBody>
          <a:bodyPr anchor="b">
            <a:noAutofit/>
          </a:bodyPr>
          <a:lstStyle>
            <a:lvl1pPr algn="l">
              <a:defRPr sz="3600" spc="15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57758-A125-4CEA-A3D5-CBD010417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16041" y="5586890"/>
            <a:ext cx="4941770" cy="396660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A04F1E16-9A84-4D0E-9706-79C396AF6A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58" t="23650" b="-1"/>
          <a:stretch/>
        </p:blipFill>
        <p:spPr>
          <a:xfrm>
            <a:off x="0" y="0"/>
            <a:ext cx="9488312" cy="5054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826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E786F69D-D4FA-4075-A7EC-8D31A184F6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590800" cy="1027906"/>
            <a:chOff x="0" y="0"/>
            <a:chExt cx="2590800" cy="1027906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6988B2D-0240-4256-8268-4B9FF1E72363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0" y="0"/>
              <a:ext cx="2590800" cy="762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8EEAAE1-3D04-41C3-B2D2-B3BEF34C3B2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704850" cy="10279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SmartArt Placeholder 6">
            <a:extLst>
              <a:ext uri="{FF2B5EF4-FFF2-40B4-BE49-F238E27FC236}">
                <a16:creationId xmlns:a16="http://schemas.microsoft.com/office/drawing/2014/main" id="{156CA116-0F6E-4EE9-B34F-03BA07161A7A}"/>
              </a:ext>
            </a:extLst>
          </p:cNvPr>
          <p:cNvSpPr>
            <a:spLocks noGrp="1"/>
          </p:cNvSpPr>
          <p:nvPr>
            <p:ph type="dgm" sz="quarter" idx="15"/>
          </p:nvPr>
        </p:nvSpPr>
        <p:spPr>
          <a:xfrm>
            <a:off x="838200" y="2111375"/>
            <a:ext cx="10515600" cy="3744913"/>
          </a:xfrm>
        </p:spPr>
        <p:txBody>
          <a:bodyPr/>
          <a:lstStyle/>
          <a:p>
            <a:r>
              <a:rPr lang="en-US"/>
              <a:t>Click icon to add SmartArt graphic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85D26-FA83-4414-959E-98936A77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52E93-DE4C-4341-8D83-F0230E38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467230-4A0F-4B18-8BA9-C3B2FDD5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15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raphic 10">
            <a:extLst>
              <a:ext uri="{FF2B5EF4-FFF2-40B4-BE49-F238E27FC236}">
                <a16:creationId xmlns:a16="http://schemas.microsoft.com/office/drawing/2014/main" id="{9D2AF524-D4B4-4A3A-9CE4-EDAFE1D5A3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13884" y="0"/>
            <a:ext cx="10078116" cy="6858000"/>
          </a:xfrm>
          <a:custGeom>
            <a:avLst/>
            <a:gdLst>
              <a:gd name="connsiteX0" fmla="*/ 3793236 w 10078116"/>
              <a:gd name="connsiteY0" fmla="*/ 6858000 h 6858000"/>
              <a:gd name="connsiteX1" fmla="*/ 0 w 10078116"/>
              <a:gd name="connsiteY1" fmla="*/ 0 h 6858000"/>
              <a:gd name="connsiteX2" fmla="*/ 10078116 w 10078116"/>
              <a:gd name="connsiteY2" fmla="*/ 0 h 6858000"/>
              <a:gd name="connsiteX3" fmla="*/ 10078116 w 1007811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78116" h="6858000">
                <a:moveTo>
                  <a:pt x="3793236" y="6858000"/>
                </a:moveTo>
                <a:lnTo>
                  <a:pt x="0" y="0"/>
                </a:lnTo>
                <a:lnTo>
                  <a:pt x="10078116" y="0"/>
                </a:lnTo>
                <a:lnTo>
                  <a:pt x="10078116" y="6858000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3987A5-99A6-4B33-BAAF-5315963538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5509419"/>
            <a:ext cx="4082142" cy="585788"/>
          </a:xfrm>
        </p:spPr>
        <p:txBody>
          <a:bodyPr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BABF6CA-407C-4BF0-8234-1321A676E7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6074" y="1507772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76D8129B-5B68-421C-968C-3663C86EFC7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2131" y="2584097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6C741DCA-8EBD-44F5-9D38-E938A628ADC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338556" y="3660422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5">
            <a:extLst>
              <a:ext uri="{FF2B5EF4-FFF2-40B4-BE49-F238E27FC236}">
                <a16:creationId xmlns:a16="http://schemas.microsoft.com/office/drawing/2014/main" id="{5C43C6B1-A1BD-4A90-8B4B-F361C1BEDD2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922756" y="4736748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15">
            <a:extLst>
              <a:ext uri="{FF2B5EF4-FFF2-40B4-BE49-F238E27FC236}">
                <a16:creationId xmlns:a16="http://schemas.microsoft.com/office/drawing/2014/main" id="{0C66E1BD-33F0-4B94-BF94-CD4698F85C3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01536" y="1613528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 dirty="0"/>
              <a:t>Click to edit master text style</a:t>
            </a:r>
          </a:p>
        </p:txBody>
      </p:sp>
      <p:sp>
        <p:nvSpPr>
          <p:cNvPr id="35" name="Text Placeholder 15">
            <a:extLst>
              <a:ext uri="{FF2B5EF4-FFF2-40B4-BE49-F238E27FC236}">
                <a16:creationId xmlns:a16="http://schemas.microsoft.com/office/drawing/2014/main" id="{2D4661B1-6559-407A-9AEC-A46A0570AE8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86029" y="2682564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/>
              <a:t>Click to edit master text style</a:t>
            </a:r>
          </a:p>
        </p:txBody>
      </p:sp>
      <p:sp>
        <p:nvSpPr>
          <p:cNvPr id="36" name="Text Placeholder 15">
            <a:extLst>
              <a:ext uri="{FF2B5EF4-FFF2-40B4-BE49-F238E27FC236}">
                <a16:creationId xmlns:a16="http://schemas.microsoft.com/office/drawing/2014/main" id="{DCC983F7-6A25-42C0-811C-EA32138C5B8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576938" y="3755394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/>
              <a:t>Click to edit master text style</a:t>
            </a:r>
          </a:p>
        </p:txBody>
      </p:sp>
      <p:sp>
        <p:nvSpPr>
          <p:cNvPr id="37" name="Text Placeholder 15">
            <a:extLst>
              <a:ext uri="{FF2B5EF4-FFF2-40B4-BE49-F238E27FC236}">
                <a16:creationId xmlns:a16="http://schemas.microsoft.com/office/drawing/2014/main" id="{E83DA0EB-27DD-416A-8DA5-4AFDC8587E5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75280" y="4824430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/>
              <a:t>Click to edit master text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4DC36F-5D3E-439D-80B5-32633FC34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710A8A-CEC9-4787-A745-C28DD965F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9143" y="6356350"/>
            <a:ext cx="3775981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62BD04-8F01-472A-9456-4702A2218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0874" y="6356350"/>
            <a:ext cx="542925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3795F91-C721-4363-956D-756673AE79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353515" y="5023933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AC14461-E27D-413D-B31A-47B74646AF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759917" y="3948451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D6AEA4C-7710-4829-BA87-8DD77F1593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173453" y="2872686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9BD473E-6203-491C-87AC-54AC0AB233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586263" y="1796083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5259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wo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33700" y="892177"/>
            <a:ext cx="8421688" cy="1325563"/>
          </a:xfrm>
        </p:spPr>
        <p:txBody>
          <a:bodyPr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933700" y="2776936"/>
            <a:ext cx="3924300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B20CF-6B91-4562-B799-0ABDAEBC0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33700" y="3834606"/>
            <a:ext cx="3924300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74FC39-67F6-42EA-BCD1-F69AE2F0F22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7410173" y="2776936"/>
            <a:ext cx="3943627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6EE64B-44BF-4634-97BC-5ED74C6DF2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410173" y="3834606"/>
            <a:ext cx="3943627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EE24E1DB-1F20-4C28-8069-D9219D1F8B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9434" t="20278" b="22673"/>
          <a:stretch/>
        </p:blipFill>
        <p:spPr>
          <a:xfrm>
            <a:off x="25785" y="0"/>
            <a:ext cx="4368030" cy="3912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451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85156" y="892177"/>
            <a:ext cx="8421688" cy="1325563"/>
          </a:xfrm>
        </p:spPr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243104" y="2776936"/>
            <a:ext cx="2882475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B20CF-6B91-4562-B799-0ABDAEBC0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43104" y="3834606"/>
            <a:ext cx="2882475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74FC39-67F6-42EA-BCD1-F69AE2F0F22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647665" y="2776936"/>
            <a:ext cx="2896671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6EE64B-44BF-4634-97BC-5ED74C6DF2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7665" y="3834606"/>
            <a:ext cx="2896671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1F60A771-8BBC-4565-AB09-402DA7CB278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066421" y="2776936"/>
            <a:ext cx="2882475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</a:t>
            </a:r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C464A9BD-B815-4632-8F54-6EB70E48BAF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066421" y="3834606"/>
            <a:ext cx="2882475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2368EF4-1233-48C7-8DB5-75844BFCD5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238376" cy="3105150"/>
            <a:chOff x="0" y="0"/>
            <a:chExt cx="2238376" cy="3105150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63D7850-C2A6-43CE-BBE4-8E81A0A593BF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1238250" cy="310515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BAD3E03-2E3B-440C-9105-6F9D33006D66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2238376" cy="24765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188967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3821F-4537-4AE7-8829-C2E3AE60F6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6875" y="1671639"/>
            <a:ext cx="5111750" cy="1204912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FD4279-EA62-4397-878A-73F4948DB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76875" y="3660774"/>
            <a:ext cx="5111750" cy="15255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74AA03A-263D-4B5F-B05B-7D6923A9A4D3}"/>
              </a:ext>
            </a:extLst>
          </p:cNvPr>
          <p:cNvGrpSpPr/>
          <p:nvPr userDrawn="1"/>
        </p:nvGrpSpPr>
        <p:grpSpPr>
          <a:xfrm>
            <a:off x="0" y="0"/>
            <a:ext cx="4762501" cy="5186363"/>
            <a:chOff x="0" y="0"/>
            <a:chExt cx="4762501" cy="5186363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87F08D6-2CA7-4A5A-BE34-07113DCA535D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0" y="876300"/>
              <a:ext cx="4762500" cy="16287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768C87F-B9C3-4DFF-8454-F3F52CE4346B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2638425" y="0"/>
              <a:ext cx="2124076" cy="51863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Date Placeholder 6">
            <a:extLst>
              <a:ext uri="{FF2B5EF4-FFF2-40B4-BE49-F238E27FC236}">
                <a16:creationId xmlns:a16="http://schemas.microsoft.com/office/drawing/2014/main" id="{71F34533-9677-48AF-9374-976825F4BB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22" name="Footer Placeholder 7">
            <a:extLst>
              <a:ext uri="{FF2B5EF4-FFF2-40B4-BE49-F238E27FC236}">
                <a16:creationId xmlns:a16="http://schemas.microsoft.com/office/drawing/2014/main" id="{4FAB8A26-B99E-4F96-8327-A932A14F2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4" name="Slide Number Placeholder 8">
            <a:extLst>
              <a:ext uri="{FF2B5EF4-FFF2-40B4-BE49-F238E27FC236}">
                <a16:creationId xmlns:a16="http://schemas.microsoft.com/office/drawing/2014/main" id="{EB0962D2-BCC3-48AB-A769-2A7327D2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780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00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losi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67200" y="1615736"/>
            <a:ext cx="4179570" cy="1524735"/>
          </a:xfrm>
        </p:spPr>
        <p:txBody>
          <a:bodyPr anchor="b">
            <a:noAutofit/>
          </a:bodyPr>
          <a:lstStyle>
            <a:lvl1pPr algn="l">
              <a:defRPr sz="3600" spc="1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57758-A125-4CEA-A3D5-CBD010417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67200" y="3238103"/>
            <a:ext cx="4179570" cy="1371997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1400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D3361C9-310A-4255-A94E-B77588962D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3176938" cy="6858000"/>
          </a:xfrm>
          <a:prstGeom prst="rect">
            <a:avLst/>
          </a:prstGeom>
        </p:spPr>
      </p:pic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BF358517-D7B7-40D0-A9D0-B650C80898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67200" y="6356350"/>
            <a:ext cx="1774371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6026D44C-0B39-4DE1-A0FC-5615DDAAE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79721" y="6356350"/>
            <a:ext cx="2661557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0F8222B4-B618-42C4-8BDB-D2E4DF2F2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79428" y="6356350"/>
            <a:ext cx="1774371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14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D514C6BF-376E-43E8-881D-2E76742699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8301" r="28341" b="23071"/>
          <a:stretch/>
        </p:blipFill>
        <p:spPr>
          <a:xfrm>
            <a:off x="5488815" y="0"/>
            <a:ext cx="6703185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F0A9B92-C2D0-466A-A680-A35832C452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33500" y="1020445"/>
            <a:ext cx="2895600" cy="1325563"/>
          </a:xfrm>
        </p:spPr>
        <p:txBody>
          <a:bodyPr anchor="b">
            <a:normAutofit/>
          </a:bodyPr>
          <a:lstStyle>
            <a:lvl1pPr>
              <a:defRPr sz="280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41CE6-5A88-4C5C-B2A4-6A5D2153B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0" y="2924175"/>
            <a:ext cx="2895600" cy="2519363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F5093-3C53-4152-B8FE-0522E07952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33500" y="6356350"/>
            <a:ext cx="985157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7F11D-8AF8-44D6-A48B-D8C7779B8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9886" y="6356349"/>
            <a:ext cx="2482842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C0879-6B0F-4AF6-A997-EC61DA896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536305" y="6356350"/>
            <a:ext cx="987552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124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3821F-4537-4AE7-8829-C2E3AE60F6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62075" y="1671639"/>
            <a:ext cx="5111750" cy="1204912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FD4279-EA62-4397-878A-73F4948DB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2075" y="3660774"/>
            <a:ext cx="5111750" cy="15255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11EBF9-6826-475B-8079-C11128991B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2192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726A3-DF54-47D2-8C3A-34FD43A19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63800" y="6356350"/>
            <a:ext cx="34798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D125A-4493-4967-9146-841D0EF3B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7A1CF8B-3479-49A3-A30E-2F2ECE962075}"/>
              </a:ext>
            </a:extLst>
          </p:cNvPr>
          <p:cNvGrpSpPr/>
          <p:nvPr userDrawn="1"/>
        </p:nvGrpSpPr>
        <p:grpSpPr>
          <a:xfrm>
            <a:off x="6953250" y="-25401"/>
            <a:ext cx="5238750" cy="6902451"/>
            <a:chOff x="6953250" y="-25401"/>
            <a:chExt cx="5238750" cy="6902451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9FBD260-5143-4B12-B9F8-33E48D548909}"/>
                </a:ext>
              </a:extLst>
            </p:cNvPr>
            <p:cNvCxnSpPr/>
            <p:nvPr userDrawn="1"/>
          </p:nvCxnSpPr>
          <p:spPr>
            <a:xfrm>
              <a:off x="9096375" y="1497012"/>
              <a:ext cx="309562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87F08D6-2CA7-4A5A-BE34-07113DCA535D}"/>
                </a:ext>
              </a:extLst>
            </p:cNvPr>
            <p:cNvCxnSpPr/>
            <p:nvPr userDrawn="1"/>
          </p:nvCxnSpPr>
          <p:spPr>
            <a:xfrm flipH="1">
              <a:off x="6953250" y="-25401"/>
              <a:ext cx="3790950" cy="69024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49735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Brea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91350" y="2148840"/>
            <a:ext cx="4179570" cy="1715531"/>
          </a:xfrm>
        </p:spPr>
        <p:txBody>
          <a:bodyPr anchor="b">
            <a:noAutofit/>
          </a:bodyPr>
          <a:lstStyle>
            <a:lvl1pPr algn="l">
              <a:defRPr sz="360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57758-A125-4CEA-A3D5-CBD010417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91350" y="3962003"/>
            <a:ext cx="4179570" cy="365125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F05D2CCB-CCFC-4A8A-ADA9-C1E4D13B96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828675"/>
            <a:ext cx="5876925" cy="520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512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85D26-FA83-4414-959E-98936A77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52E93-DE4C-4341-8D83-F0230E38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467230-4A0F-4B18-8BA9-C3B2FDD5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08AF2DB4-A973-4307-B59C-6058A138835C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838200" y="2111608"/>
            <a:ext cx="10515600" cy="3744912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277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C3975522-461E-4D79-B5B9-BF9471B54688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838200" y="2111381"/>
            <a:ext cx="10515600" cy="3744913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85D26-FA83-4414-959E-98936A77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52E93-DE4C-4341-8D83-F0230E38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467230-4A0F-4B18-8BA9-C3B2FDD5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6800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AEE644D4-F9A4-4237-BD5C-4B97ABA933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558165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FF67A8-55FA-435D-A18C-96D63D22B5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7724" y="2809875"/>
            <a:ext cx="6696075" cy="1909763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104828DA-5EC5-4A00-9A7B-CD9668EF24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7725" y="5028803"/>
            <a:ext cx="6696074" cy="365125"/>
          </a:xfrm>
        </p:spPr>
        <p:txBody>
          <a:bodyPr anchor="b">
            <a:normAutofit/>
          </a:bodyPr>
          <a:lstStyle>
            <a:lvl1pPr marL="0" indent="0" algn="l">
              <a:buNone/>
              <a:defRPr sz="16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303E9A-96BC-4283-A6E1-5948AEB119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76774" y="6356350"/>
            <a:ext cx="169545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A19C49-052B-4D3E-B227-1D787463C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3699" y="6356350"/>
            <a:ext cx="2543175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5E724A-95F0-41B6-A77E-EDD067272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8350" y="6356350"/>
            <a:ext cx="1695450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DAC7E4E-FE06-4E90-8107-6B543E551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 flipV="1">
            <a:off x="2209800" y="0"/>
            <a:ext cx="243840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3065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 4 Peop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85156" y="892177"/>
            <a:ext cx="8421688" cy="1325563"/>
          </a:xfrm>
        </p:spPr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0BDE76A-30A6-4268-9656-28A484C3DCC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487181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228568" y="5084524"/>
            <a:ext cx="2317707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A02C0876-23F7-41FA-9AC9-721097D1A3CD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1487181" y="5464114"/>
            <a:ext cx="1845511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4CA5C9C-91D5-44B1-A82A-A49732B4691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836914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572D0301-10F1-41B4-BEF8-C53FA4D66214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3578300" y="5084524"/>
            <a:ext cx="233081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7ADEB263-F204-4A78-A5E0-7361EFE0B921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3836913" y="5478796"/>
            <a:ext cx="1855949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8" name="Picture Placeholder 10">
            <a:extLst>
              <a:ext uri="{FF2B5EF4-FFF2-40B4-BE49-F238E27FC236}">
                <a16:creationId xmlns:a16="http://schemas.microsoft.com/office/drawing/2014/main" id="{4EBC7D6F-397D-4C5A-AA62-F683F88531A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327578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lvl="1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E767B9DE-7410-43CC-90CF-52D67EF03D48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6068964" y="5084524"/>
            <a:ext cx="2317707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103678F5-B025-46E2-BD45-E77861487165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6327577" y="5478796"/>
            <a:ext cx="1845511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92E6B581-A522-4758-A9A4-8B9C7B860CF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747458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E13DFE1F-4534-4828-990E-B052F51FC65C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8488845" y="5084524"/>
            <a:ext cx="231770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7E3F385B-4DD9-4F3C-A02B-179B9FA61292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8747458" y="5464114"/>
            <a:ext cx="184551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3C911F2-9041-416A-B83C-F23B354E06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334250" y="0"/>
            <a:ext cx="4857750" cy="1724025"/>
            <a:chOff x="7334250" y="0"/>
            <a:chExt cx="4857750" cy="1724025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E4B72DA-52CB-4D39-A342-8857B4D959B2}"/>
                </a:ext>
              </a:extLst>
            </p:cNvPr>
            <p:cNvCxnSpPr/>
            <p:nvPr userDrawn="1"/>
          </p:nvCxnSpPr>
          <p:spPr>
            <a:xfrm flipH="1" flipV="1">
              <a:off x="7334250" y="0"/>
              <a:ext cx="4857750" cy="762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1D9BCDA-DFB7-41A4-A7C7-CEE86CEDCBE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487150" y="0"/>
              <a:ext cx="704850" cy="17240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51227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 8 Peop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87AAB93-862D-455E-9E73-3D0DAEFDED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473953"/>
            <a:ext cx="12192000" cy="5621336"/>
            <a:chOff x="0" y="473953"/>
            <a:chExt cx="12192000" cy="5621336"/>
          </a:xfrm>
        </p:grpSpPr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B0DFD584-E5CF-41EF-B51E-679CE22DDF9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0" y="473953"/>
              <a:ext cx="2057400" cy="1647825"/>
            </a:xfrm>
            <a:prstGeom prst="rect">
              <a:avLst/>
            </a:prstGeom>
          </p:spPr>
        </p:pic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E5C02DDF-25A6-42C7-9525-F279CE2095C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1049000" y="5180889"/>
              <a:ext cx="1143000" cy="914400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85156" y="892177"/>
            <a:ext cx="8421688" cy="1325563"/>
          </a:xfrm>
        </p:spPr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0BDE76A-30A6-4268-9656-28A484C3DCC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877176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0168" y="3654378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A02C0876-23F7-41FA-9AC9-721097D1A3CD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1500168" y="3809747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4CA5C9C-91D5-44B1-A82A-A49732B4691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26270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572D0301-10F1-41B4-BEF8-C53FA4D66214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3849262" y="3654378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7ADEB263-F204-4A78-A5E0-7361EFE0B921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3849262" y="3809747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2" name="Picture Placeholder 10">
            <a:extLst>
              <a:ext uri="{FF2B5EF4-FFF2-40B4-BE49-F238E27FC236}">
                <a16:creationId xmlns:a16="http://schemas.microsoft.com/office/drawing/2014/main" id="{1938DB4D-239F-4E8E-8802-0470B0131189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6655584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E767B9DE-7410-43CC-90CF-52D67EF03D48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6198355" y="3654378"/>
            <a:ext cx="2105135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103678F5-B025-46E2-BD45-E77861487165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6095999" y="3809747"/>
            <a:ext cx="2299855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92E6B581-A522-4758-A9A4-8B9C7B860CF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136814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E13DFE1F-4534-4828-990E-B052F51FC65C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8759806" y="3654378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7E3F385B-4DD9-4F3C-A02B-179B9FA61292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8744480" y="3809747"/>
            <a:ext cx="184412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55" name="Picture Placeholder 10">
            <a:extLst>
              <a:ext uri="{FF2B5EF4-FFF2-40B4-BE49-F238E27FC236}">
                <a16:creationId xmlns:a16="http://schemas.microsoft.com/office/drawing/2014/main" id="{1EBAEB1D-A7F9-4F90-B642-4277D3802BA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1877176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4" name="Text Placeholder 2">
            <a:extLst>
              <a:ext uri="{FF2B5EF4-FFF2-40B4-BE49-F238E27FC236}">
                <a16:creationId xmlns:a16="http://schemas.microsoft.com/office/drawing/2014/main" id="{22930C5B-603C-494E-A467-8B394D01D406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1500168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2" name="Text Placeholder 2">
            <a:extLst>
              <a:ext uri="{FF2B5EF4-FFF2-40B4-BE49-F238E27FC236}">
                <a16:creationId xmlns:a16="http://schemas.microsoft.com/office/drawing/2014/main" id="{540C455F-A23B-493F-B95E-AB485D91DA6A}"/>
              </a:ext>
            </a:extLst>
          </p:cNvPr>
          <p:cNvSpPr>
            <a:spLocks noGrp="1"/>
          </p:cNvSpPr>
          <p:nvPr>
            <p:ph type="body" idx="33" hasCustomPrompt="1"/>
          </p:nvPr>
        </p:nvSpPr>
        <p:spPr>
          <a:xfrm>
            <a:off x="1500168" y="5668583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56" name="Picture Placeholder 10">
            <a:extLst>
              <a:ext uri="{FF2B5EF4-FFF2-40B4-BE49-F238E27FC236}">
                <a16:creationId xmlns:a16="http://schemas.microsoft.com/office/drawing/2014/main" id="{9461A69E-14C8-4325-89AF-D4257C1C05BA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4226270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9" name="Text Placeholder 2">
            <a:extLst>
              <a:ext uri="{FF2B5EF4-FFF2-40B4-BE49-F238E27FC236}">
                <a16:creationId xmlns:a16="http://schemas.microsoft.com/office/drawing/2014/main" id="{6D1C374C-DAF7-40EF-B279-4EC7A2AFE6A2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3849262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3" name="Text Placeholder 2">
            <a:extLst>
              <a:ext uri="{FF2B5EF4-FFF2-40B4-BE49-F238E27FC236}">
                <a16:creationId xmlns:a16="http://schemas.microsoft.com/office/drawing/2014/main" id="{421FF438-E4E8-4643-BCB3-4A1C12429042}"/>
              </a:ext>
            </a:extLst>
          </p:cNvPr>
          <p:cNvSpPr>
            <a:spLocks noGrp="1"/>
          </p:cNvSpPr>
          <p:nvPr>
            <p:ph type="body" idx="34" hasCustomPrompt="1"/>
          </p:nvPr>
        </p:nvSpPr>
        <p:spPr>
          <a:xfrm>
            <a:off x="3849262" y="5668583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33" name="Picture Placeholder 10">
            <a:extLst>
              <a:ext uri="{FF2B5EF4-FFF2-40B4-BE49-F238E27FC236}">
                <a16:creationId xmlns:a16="http://schemas.microsoft.com/office/drawing/2014/main" id="{E029C5CA-EDDA-4BF9-9051-8B09E98EE1E2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6655584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0" name="Text Placeholder 2">
            <a:extLst>
              <a:ext uri="{FF2B5EF4-FFF2-40B4-BE49-F238E27FC236}">
                <a16:creationId xmlns:a16="http://schemas.microsoft.com/office/drawing/2014/main" id="{D4FEDD19-A7BA-45BB-93A0-F1E896C9F26D}"/>
              </a:ext>
            </a:extLst>
          </p:cNvPr>
          <p:cNvSpPr>
            <a:spLocks noGrp="1"/>
          </p:cNvSpPr>
          <p:nvPr>
            <p:ph type="body" idx="31" hasCustomPrompt="1"/>
          </p:nvPr>
        </p:nvSpPr>
        <p:spPr>
          <a:xfrm>
            <a:off x="6339926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4" name="Text Placeholder 2">
            <a:extLst>
              <a:ext uri="{FF2B5EF4-FFF2-40B4-BE49-F238E27FC236}">
                <a16:creationId xmlns:a16="http://schemas.microsoft.com/office/drawing/2014/main" id="{A12F0175-7AEE-46B1-9590-D4A427680DC7}"/>
              </a:ext>
            </a:extLst>
          </p:cNvPr>
          <p:cNvSpPr>
            <a:spLocks noGrp="1"/>
          </p:cNvSpPr>
          <p:nvPr>
            <p:ph type="body" idx="35" hasCustomPrompt="1"/>
          </p:nvPr>
        </p:nvSpPr>
        <p:spPr>
          <a:xfrm>
            <a:off x="6339926" y="5668583"/>
            <a:ext cx="1813474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8" name="Picture Placeholder 10">
            <a:extLst>
              <a:ext uri="{FF2B5EF4-FFF2-40B4-BE49-F238E27FC236}">
                <a16:creationId xmlns:a16="http://schemas.microsoft.com/office/drawing/2014/main" id="{622ED9F4-EB9B-4588-8501-BFECB846EE73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9136814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ext Placeholder 2">
            <a:extLst>
              <a:ext uri="{FF2B5EF4-FFF2-40B4-BE49-F238E27FC236}">
                <a16:creationId xmlns:a16="http://schemas.microsoft.com/office/drawing/2014/main" id="{5026D39F-46AB-4680-9A52-F367344A3531}"/>
              </a:ext>
            </a:extLst>
          </p:cNvPr>
          <p:cNvSpPr>
            <a:spLocks noGrp="1"/>
          </p:cNvSpPr>
          <p:nvPr>
            <p:ph type="body" idx="32" hasCustomPrompt="1"/>
          </p:nvPr>
        </p:nvSpPr>
        <p:spPr>
          <a:xfrm>
            <a:off x="8759806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5" name="Text Placeholder 2">
            <a:extLst>
              <a:ext uri="{FF2B5EF4-FFF2-40B4-BE49-F238E27FC236}">
                <a16:creationId xmlns:a16="http://schemas.microsoft.com/office/drawing/2014/main" id="{04E11FE2-6320-4E8C-A5B3-8104AF329ADA}"/>
              </a:ext>
            </a:extLst>
          </p:cNvPr>
          <p:cNvSpPr>
            <a:spLocks noGrp="1"/>
          </p:cNvSpPr>
          <p:nvPr>
            <p:ph type="body" idx="36" hasCustomPrompt="1"/>
          </p:nvPr>
        </p:nvSpPr>
        <p:spPr>
          <a:xfrm>
            <a:off x="8744480" y="5668583"/>
            <a:ext cx="184412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1206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4C17E5-24ED-44BC-BA50-02EF90355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3D101-3AF0-4F06-90ED-B83615C36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E9FDE-AF95-49F8-A927-35A23C9E65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E900D-8FF9-4E80-860D-89C2D3B4E4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66A0C-1415-46A3-A1FF-BE18C70873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DFD55-3C28-40EF-9E31-A92D2E4017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06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1" r:id="rId4"/>
    <p:sldLayoutId id="2147483666" r:id="rId5"/>
    <p:sldLayoutId id="2147483667" r:id="rId6"/>
    <p:sldLayoutId id="2147483654" r:id="rId7"/>
    <p:sldLayoutId id="2147483663" r:id="rId8"/>
    <p:sldLayoutId id="2147483662" r:id="rId9"/>
    <p:sldLayoutId id="2147483668" r:id="rId10"/>
    <p:sldLayoutId id="2147483652" r:id="rId11"/>
    <p:sldLayoutId id="2147483653" r:id="rId12"/>
    <p:sldLayoutId id="2147483660" r:id="rId13"/>
    <p:sldLayoutId id="2147483664" r:id="rId14"/>
    <p:sldLayoutId id="2147483665" r:id="rId1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75451-6A4B-484B-9ED1-353CCE25B0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16040" y="3926048"/>
            <a:ext cx="4941771" cy="1630994"/>
          </a:xfrm>
        </p:spPr>
        <p:txBody>
          <a:bodyPr/>
          <a:lstStyle/>
          <a:p>
            <a:r>
              <a:rPr lang="en-US" dirty="0"/>
              <a:t>Lubbock </a:t>
            </a:r>
            <a:br>
              <a:rPr lang="en-US" dirty="0"/>
            </a:br>
            <a:r>
              <a:rPr lang="en-US" dirty="0"/>
              <a:t>Retail Integration Task Force – </a:t>
            </a:r>
            <a:r>
              <a:rPr lang="en-US" b="1" dirty="0"/>
              <a:t>LRITF</a:t>
            </a:r>
            <a:br>
              <a:rPr lang="en-US" b="1" dirty="0"/>
            </a:br>
            <a:r>
              <a:rPr lang="en-US" sz="2000" b="1" dirty="0"/>
              <a:t>July 11</a:t>
            </a:r>
            <a:r>
              <a:rPr lang="en-US" sz="2000" b="1" baseline="30000" dirty="0"/>
              <a:t>th</a:t>
            </a:r>
            <a:r>
              <a:rPr lang="en-US" sz="2000" b="1" dirty="0"/>
              <a:t>, 2023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36A1B4-B8D1-4A72-8E20-0703F54BF1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16041" y="5586890"/>
            <a:ext cx="4941770" cy="396660"/>
          </a:xfrm>
        </p:spPr>
        <p:txBody>
          <a:bodyPr>
            <a:normAutofit/>
          </a:bodyPr>
          <a:lstStyle/>
          <a:p>
            <a:r>
              <a:rPr lang="en-US" dirty="0"/>
              <a:t>Chris Rowley     Michael Winegeart     Sheri Wiegand</a:t>
            </a:r>
          </a:p>
        </p:txBody>
      </p:sp>
    </p:spTree>
    <p:extLst>
      <p:ext uri="{BB962C8B-B14F-4D97-AF65-F5344CB8AC3E}">
        <p14:creationId xmlns:p14="http://schemas.microsoft.com/office/powerpoint/2010/main" val="2586058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A2CD4-732A-43E4-BCB9-CBA2055E0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99" y="595752"/>
            <a:ext cx="6696075" cy="1909763"/>
          </a:xfrm>
        </p:spPr>
        <p:txBody>
          <a:bodyPr>
            <a:normAutofit/>
          </a:bodyPr>
          <a:lstStyle/>
          <a:p>
            <a:r>
              <a:rPr lang="en-US" dirty="0"/>
              <a:t>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FD0450-A909-4CD9-8912-96A19ACEB7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7636" y="771525"/>
            <a:ext cx="6967683" cy="5629275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The Task Force continues to discuss major implementation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items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that must be resolved prior to LP&amp;L entering competition:</a:t>
            </a:r>
          </a:p>
          <a:p>
            <a:pPr marL="342900" indent="-342900">
              <a:buAutoNum type="arabicPeriod"/>
            </a:pPr>
            <a:r>
              <a:rPr lang="en-US" sz="2400" b="1" u="sng" dirty="0"/>
              <a:t>Pro-Forma Retail Access Tariff </a:t>
            </a:r>
            <a:r>
              <a:rPr lang="en-US" sz="2400" dirty="0"/>
              <a:t>–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Project# 54212 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was approved on consent at the 3/23 PUC Open Meeting. </a:t>
            </a:r>
            <a:r>
              <a:rPr lang="en-US" sz="20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LP&amp;L currently working on Chapter 5 of tariffs and Customer Protection Rules. 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en-US" sz="2400" b="1" u="sng" dirty="0"/>
              <a:t>CSA &amp; Mass Transition Transaction Workflows </a:t>
            </a:r>
            <a:r>
              <a:rPr lang="en-US" sz="2400" dirty="0"/>
              <a:t>–</a:t>
            </a:r>
            <a:r>
              <a:rPr lang="en-US" sz="2000" dirty="0"/>
              <a:t>NPRR1159 and RMGRR171 have been approved by PUCT.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en-US" sz="2400" b="1" u="sng" dirty="0"/>
              <a:t>Customer Data Issue / Customer Choice Billing </a:t>
            </a:r>
            <a:r>
              <a:rPr lang="en-US" sz="2400" dirty="0"/>
              <a:t>– </a:t>
            </a:r>
            <a:r>
              <a:rPr lang="en-US" sz="2200" dirty="0"/>
              <a:t>HB2664/HB2663 have been signed by the Governor.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en-US" sz="2400" b="1" u="sng" dirty="0"/>
              <a:t>FERC Approval – </a:t>
            </a:r>
            <a:r>
              <a:rPr lang="en-US" sz="2200" dirty="0"/>
              <a:t>required to transition remaining load from SPS to ERCOT; FERC settlement conference 7/6 into 7/7 for Docket: 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ER23-1144-000</a:t>
            </a:r>
            <a:endParaRPr lang="en-US" sz="2200" b="1" u="sng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EDF43F-CB17-B5FE-368A-1E4FF30F2A90}"/>
              </a:ext>
            </a:extLst>
          </p:cNvPr>
          <p:cNvSpPr txBox="1"/>
          <p:nvPr/>
        </p:nvSpPr>
        <p:spPr>
          <a:xfrm>
            <a:off x="495299" y="1665840"/>
            <a:ext cx="31290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Major Implementation Items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C8E75C-5818-9A6E-589C-7C1BC433C082}"/>
              </a:ext>
            </a:extLst>
          </p:cNvPr>
          <p:cNvSpPr txBox="1"/>
          <p:nvPr/>
        </p:nvSpPr>
        <p:spPr>
          <a:xfrm rot="20473121">
            <a:off x="4324665" y="2676911"/>
            <a:ext cx="118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Approved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31C1D69-4C1A-6072-433D-1A30B7F093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989" y="3693969"/>
            <a:ext cx="1402202" cy="89619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BD775B5-D48B-A127-0D14-1A2B6E2D85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0748" y="4406093"/>
            <a:ext cx="1402202" cy="89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973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A2CD4-732A-43E4-BCB9-CBA2055E0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99" y="723900"/>
            <a:ext cx="6696075" cy="1909763"/>
          </a:xfrm>
        </p:spPr>
        <p:txBody>
          <a:bodyPr>
            <a:normAutofit/>
          </a:bodyPr>
          <a:lstStyle/>
          <a:p>
            <a:r>
              <a:rPr lang="en-US" dirty="0"/>
              <a:t>LRITF Meetings</a:t>
            </a:r>
            <a:br>
              <a:rPr lang="en-US" dirty="0"/>
            </a:br>
            <a:r>
              <a:rPr lang="en-US" dirty="0"/>
              <a:t>	6/6/23</a:t>
            </a:r>
            <a:br>
              <a:rPr lang="en-US" dirty="0"/>
            </a:br>
            <a:r>
              <a:rPr lang="en-US" dirty="0"/>
              <a:t>	6/14/23</a:t>
            </a:r>
            <a:br>
              <a:rPr lang="en-US" dirty="0"/>
            </a:br>
            <a:r>
              <a:rPr lang="en-US" dirty="0"/>
              <a:t>	6/28/23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FD0450-A909-4CD9-8912-96A19ACEB7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7636" y="771525"/>
            <a:ext cx="6967683" cy="5362575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2800" b="1" dirty="0"/>
              <a:t>The Task Force has focused on the review and comment period for: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US" sz="2800" dirty="0"/>
              <a:t> Chapter 5 (including Discretionary Service Charges)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US" sz="2800" dirty="0"/>
              <a:t>Customer Protection Rules (mirroring Sub-Chapter R w/ redlines)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US" sz="2800" dirty="0"/>
              <a:t>Customer Complaint process – finalizing (similar to existing process for TDSPs)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US" sz="2800" dirty="0"/>
          </a:p>
          <a:p>
            <a:pPr algn="ctr"/>
            <a:r>
              <a:rPr lang="en-US" sz="2800" b="1" dirty="0"/>
              <a:t>Seeking final approval:</a:t>
            </a:r>
          </a:p>
          <a:p>
            <a:pPr algn="ctr"/>
            <a:endParaRPr lang="en-US" sz="1200" dirty="0"/>
          </a:p>
          <a:p>
            <a:pPr algn="ctr"/>
            <a:r>
              <a:rPr lang="en-US" sz="2800" dirty="0"/>
              <a:t>Electric Utility Board – 7/18</a:t>
            </a:r>
          </a:p>
          <a:p>
            <a:pPr algn="ctr"/>
            <a:r>
              <a:rPr lang="en-US" sz="2800" dirty="0"/>
              <a:t>City Council – 7/25</a:t>
            </a:r>
          </a:p>
        </p:txBody>
      </p:sp>
    </p:spTree>
    <p:extLst>
      <p:ext uri="{BB962C8B-B14F-4D97-AF65-F5344CB8AC3E}">
        <p14:creationId xmlns:p14="http://schemas.microsoft.com/office/powerpoint/2010/main" val="3730415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97E51-4871-F8A0-B0E8-6110007BA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309" y="1105993"/>
            <a:ext cx="3652981" cy="3050371"/>
          </a:xfrm>
        </p:spPr>
        <p:txBody>
          <a:bodyPr/>
          <a:lstStyle/>
          <a:p>
            <a:r>
              <a:rPr lang="en-US" b="1" dirty="0"/>
              <a:t>Activities timeline </a:t>
            </a:r>
            <a:br>
              <a:rPr lang="en-US" dirty="0"/>
            </a:br>
            <a:r>
              <a:rPr lang="en-US" sz="2000" dirty="0">
                <a:latin typeface="+mn-lt"/>
              </a:rPr>
              <a:t>P</a:t>
            </a:r>
            <a:r>
              <a:rPr lang="en-US" sz="2000" dirty="0">
                <a:latin typeface="Tenorite" panose="00000500000000000000" pitchFamily="2" charset="0"/>
              </a:rPr>
              <a:t>osted to LRITF meeting page</a:t>
            </a:r>
            <a:endParaRPr lang="en-US" sz="2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D9AC6-823E-B62F-57F3-5898AEAE3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E1A475-2212-A972-2F68-898DA81AA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FD55-3C28-40EF-9E31-A92D2E4017FF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7DC1F3C-6C3F-65EA-967A-270CB20FFB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0649" y="0"/>
            <a:ext cx="65118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172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3DB88-62DD-4C41-977F-D59BEF14E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09419"/>
            <a:ext cx="4082142" cy="585788"/>
          </a:xfrm>
        </p:spPr>
        <p:txBody>
          <a:bodyPr>
            <a:normAutofit/>
          </a:bodyPr>
          <a:lstStyle/>
          <a:p>
            <a:r>
              <a:rPr lang="en-US" dirty="0"/>
              <a:t>TIMELINE of Actions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F37E83-2D8B-42EF-A2C4-5D2BBDB1F0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6074" y="1507772"/>
            <a:ext cx="2141764" cy="514350"/>
          </a:xfrm>
        </p:spPr>
        <p:txBody>
          <a:bodyPr/>
          <a:lstStyle/>
          <a:p>
            <a:r>
              <a:rPr lang="en-US" b="1" dirty="0"/>
              <a:t>Q1 2023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D77839-2CFD-4BC8-85DA-9EE69CCE1B2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2131" y="2584097"/>
            <a:ext cx="2141764" cy="514350"/>
          </a:xfrm>
        </p:spPr>
        <p:txBody>
          <a:bodyPr/>
          <a:lstStyle/>
          <a:p>
            <a:r>
              <a:rPr lang="en-US" b="1" dirty="0"/>
              <a:t>Q2 2023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E386FF-C90F-4484-A843-D4BA75FFF00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338556" y="3660422"/>
            <a:ext cx="2141764" cy="514350"/>
          </a:xfrm>
        </p:spPr>
        <p:txBody>
          <a:bodyPr/>
          <a:lstStyle/>
          <a:p>
            <a:r>
              <a:rPr lang="en-US" b="1" dirty="0"/>
              <a:t>Q3 2023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30780D1-5C1B-411C-81ED-7B9970FCBF8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922756" y="4736748"/>
            <a:ext cx="2141764" cy="514350"/>
          </a:xfrm>
        </p:spPr>
        <p:txBody>
          <a:bodyPr/>
          <a:lstStyle/>
          <a:p>
            <a:r>
              <a:rPr lang="en-US" b="1" dirty="0"/>
              <a:t>Q4 2023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ABE7D8B-D1CD-44C0-AD2D-2ABA67684E9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201510" y="1162136"/>
            <a:ext cx="7824415" cy="1390367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>
                <a:highlight>
                  <a:srgbClr val="FFFF00"/>
                </a:highlight>
              </a:rPr>
              <a:t>LP&amp;L Rates </a:t>
            </a:r>
          </a:p>
          <a:p>
            <a:pPr>
              <a:spcBef>
                <a:spcPts val="0"/>
              </a:spcBef>
            </a:pPr>
            <a:r>
              <a:rPr lang="en-US" dirty="0">
                <a:highlight>
                  <a:srgbClr val="00FFFF"/>
                </a:highlight>
              </a:rPr>
              <a:t>Customer Enrollment Process – Detailed Timeline</a:t>
            </a:r>
          </a:p>
          <a:p>
            <a:pPr>
              <a:spcBef>
                <a:spcPts val="0"/>
              </a:spcBef>
            </a:pPr>
            <a:r>
              <a:rPr lang="en-US" dirty="0">
                <a:highlight>
                  <a:srgbClr val="00FFFF"/>
                </a:highlight>
              </a:rPr>
              <a:t>PUCT Complaint Process / Application of PUCT Rules</a:t>
            </a:r>
          </a:p>
          <a:p>
            <a:pPr>
              <a:spcBef>
                <a:spcPts val="0"/>
              </a:spcBef>
            </a:pPr>
            <a:r>
              <a:rPr lang="en-US" dirty="0">
                <a:highlight>
                  <a:srgbClr val="FFFF00"/>
                </a:highlight>
              </a:rPr>
              <a:t>Transaction Timelines / TXSET Timelines </a:t>
            </a:r>
          </a:p>
          <a:p>
            <a:pPr>
              <a:spcBef>
                <a:spcPts val="0"/>
              </a:spcBef>
            </a:pPr>
            <a:r>
              <a:rPr lang="en-US" dirty="0">
                <a:highlight>
                  <a:srgbClr val="FFFF00"/>
                </a:highlight>
              </a:rPr>
              <a:t>CSA Process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C2F0B15-120C-423F-8EE5-F303B19D5CC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80012" y="2649580"/>
            <a:ext cx="5487937" cy="101084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>
                <a:highlight>
                  <a:srgbClr val="00FF00"/>
                </a:highlight>
              </a:rPr>
              <a:t>Mass Customer Lists</a:t>
            </a:r>
          </a:p>
          <a:p>
            <a:pPr>
              <a:spcBef>
                <a:spcPts val="0"/>
              </a:spcBef>
            </a:pPr>
            <a:r>
              <a:rPr lang="en-US" dirty="0">
                <a:highlight>
                  <a:srgbClr val="FFFF00"/>
                </a:highlight>
              </a:rPr>
              <a:t>Power to Choose website</a:t>
            </a:r>
          </a:p>
          <a:p>
            <a:pPr>
              <a:spcBef>
                <a:spcPts val="0"/>
              </a:spcBef>
            </a:pPr>
            <a:r>
              <a:rPr lang="en-US" dirty="0">
                <a:highlight>
                  <a:srgbClr val="00FF00"/>
                </a:highlight>
              </a:rPr>
              <a:t>Customer Forums/Town Halls</a:t>
            </a:r>
          </a:p>
          <a:p>
            <a:pPr>
              <a:spcBef>
                <a:spcPts val="0"/>
              </a:spcBef>
            </a:pPr>
            <a:r>
              <a:rPr lang="en-US" dirty="0">
                <a:highlight>
                  <a:srgbClr val="FFFF00"/>
                </a:highlight>
              </a:rPr>
              <a:t>Flight Testing / Bank Testing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300D2644-F516-41F1-A88D-93673EA209A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376913" y="3749407"/>
            <a:ext cx="6181203" cy="101084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>
                <a:highlight>
                  <a:srgbClr val="00FF00"/>
                </a:highlight>
              </a:rPr>
              <a:t>CBCI files </a:t>
            </a:r>
          </a:p>
          <a:p>
            <a:pPr>
              <a:spcBef>
                <a:spcPts val="0"/>
              </a:spcBef>
            </a:pPr>
            <a:r>
              <a:rPr lang="en-US" dirty="0">
                <a:highlight>
                  <a:srgbClr val="00FF00"/>
                </a:highlight>
              </a:rPr>
              <a:t>Default REP Selection Process</a:t>
            </a:r>
          </a:p>
          <a:p>
            <a:pPr>
              <a:spcBef>
                <a:spcPts val="0"/>
              </a:spcBef>
            </a:pPr>
            <a:r>
              <a:rPr lang="en-US" dirty="0">
                <a:highlight>
                  <a:srgbClr val="00FF00"/>
                </a:highlight>
              </a:rPr>
              <a:t>DNP Blackout Period</a:t>
            </a:r>
          </a:p>
          <a:p>
            <a:pPr>
              <a:spcBef>
                <a:spcPts val="0"/>
              </a:spcBef>
            </a:pPr>
            <a:r>
              <a:rPr lang="en-US" dirty="0">
                <a:highlight>
                  <a:srgbClr val="FFFF00"/>
                </a:highlight>
              </a:rPr>
              <a:t>Market Operations Group Established</a:t>
            </a:r>
          </a:p>
          <a:p>
            <a:endParaRPr lang="en-US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9405A1F0-98C1-4B11-8D9A-3C009ADC44D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175280" y="4824430"/>
            <a:ext cx="5102680" cy="1010842"/>
          </a:xfrm>
        </p:spPr>
        <p:txBody>
          <a:bodyPr>
            <a:normAutofit/>
          </a:bodyPr>
          <a:lstStyle/>
          <a:p>
            <a:r>
              <a:rPr lang="en-US" sz="2000" dirty="0"/>
              <a:t>GO LIVE – Transition to Competition </a:t>
            </a:r>
            <a:r>
              <a:rPr lang="en-US" sz="3200" b="1" dirty="0">
                <a:solidFill>
                  <a:srgbClr val="FF0000"/>
                </a:solidFill>
              </a:rPr>
              <a:t>???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B0CAF54-0361-DE50-1D4F-A721E8C35987}"/>
              </a:ext>
            </a:extLst>
          </p:cNvPr>
          <p:cNvSpPr txBox="1">
            <a:spLocks/>
          </p:cNvSpPr>
          <p:nvPr/>
        </p:nvSpPr>
        <p:spPr>
          <a:xfrm>
            <a:off x="-232682" y="455260"/>
            <a:ext cx="2141764" cy="5143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Q4 2022</a:t>
            </a:r>
            <a:endParaRPr lang="en-US" b="1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C3F24CF-4CB3-A110-D52F-D678A4F4DE9D}"/>
              </a:ext>
            </a:extLst>
          </p:cNvPr>
          <p:cNvCxnSpPr/>
          <p:nvPr/>
        </p:nvCxnSpPr>
        <p:spPr>
          <a:xfrm>
            <a:off x="2152650" y="712435"/>
            <a:ext cx="15144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CE608BEA-8329-6B3A-57DC-1FB35A894E82}"/>
              </a:ext>
            </a:extLst>
          </p:cNvPr>
          <p:cNvSpPr txBox="1">
            <a:spLocks/>
          </p:cNvSpPr>
          <p:nvPr/>
        </p:nvSpPr>
        <p:spPr>
          <a:xfrm>
            <a:off x="3786868" y="42483"/>
            <a:ext cx="1842407" cy="101084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dirty="0">
                <a:highlight>
                  <a:srgbClr val="FFFF00"/>
                </a:highlight>
              </a:rPr>
              <a:t>Pro Forma Tariff</a:t>
            </a:r>
          </a:p>
          <a:p>
            <a:pPr>
              <a:spcBef>
                <a:spcPts val="0"/>
              </a:spcBef>
            </a:pPr>
            <a:r>
              <a:rPr lang="en-US" dirty="0">
                <a:highlight>
                  <a:srgbClr val="FFFF00"/>
                </a:highlight>
              </a:rPr>
              <a:t>Access Agreement</a:t>
            </a:r>
          </a:p>
          <a:p>
            <a:pPr>
              <a:spcBef>
                <a:spcPts val="0"/>
              </a:spcBef>
            </a:pPr>
            <a:r>
              <a:rPr lang="en-US" dirty="0">
                <a:highlight>
                  <a:srgbClr val="FFFF00"/>
                </a:highlight>
              </a:rPr>
              <a:t>POLR Process</a:t>
            </a:r>
          </a:p>
          <a:p>
            <a:pPr>
              <a:spcBef>
                <a:spcPts val="0"/>
              </a:spcBef>
            </a:pPr>
            <a:r>
              <a:rPr lang="en-US" dirty="0">
                <a:highlight>
                  <a:srgbClr val="FFFF00"/>
                </a:highlight>
              </a:rPr>
              <a:t>Safety Net Process</a:t>
            </a:r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11" name="Text Placeholder 13">
            <a:extLst>
              <a:ext uri="{FF2B5EF4-FFF2-40B4-BE49-F238E27FC236}">
                <a16:creationId xmlns:a16="http://schemas.microsoft.com/office/drawing/2014/main" id="{2363DBBD-5350-507E-BC19-223B0F571E19}"/>
              </a:ext>
            </a:extLst>
          </p:cNvPr>
          <p:cNvSpPr txBox="1">
            <a:spLocks/>
          </p:cNvSpPr>
          <p:nvPr/>
        </p:nvSpPr>
        <p:spPr>
          <a:xfrm>
            <a:off x="8726620" y="3756241"/>
            <a:ext cx="3436435" cy="10108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dirty="0">
                <a:highlight>
                  <a:srgbClr val="FFFF00"/>
                </a:highlight>
              </a:rPr>
              <a:t>Tampering Information Process</a:t>
            </a:r>
          </a:p>
          <a:p>
            <a:pPr>
              <a:spcBef>
                <a:spcPts val="0"/>
              </a:spcBef>
            </a:pPr>
            <a:r>
              <a:rPr lang="en-US" dirty="0">
                <a:highlight>
                  <a:srgbClr val="00FF00"/>
                </a:highlight>
              </a:rPr>
              <a:t>Smart Meter Texas</a:t>
            </a:r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DA46CF1C-6D3A-2375-2B7F-70C8B5564E42}"/>
              </a:ext>
            </a:extLst>
          </p:cNvPr>
          <p:cNvSpPr txBox="1">
            <a:spLocks/>
          </p:cNvSpPr>
          <p:nvPr/>
        </p:nvSpPr>
        <p:spPr>
          <a:xfrm>
            <a:off x="7612426" y="2639262"/>
            <a:ext cx="2795896" cy="10108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dirty="0">
                <a:highlight>
                  <a:srgbClr val="FF00FF"/>
                </a:highlight>
              </a:rPr>
              <a:t>ESI IDs in TDSP Extract</a:t>
            </a:r>
          </a:p>
          <a:p>
            <a:pPr>
              <a:spcBef>
                <a:spcPts val="0"/>
              </a:spcBef>
            </a:pPr>
            <a:r>
              <a:rPr lang="en-US" dirty="0">
                <a:highlight>
                  <a:srgbClr val="00FFFF"/>
                </a:highlight>
              </a:rPr>
              <a:t>RMG Chapter 8 Revisions </a:t>
            </a:r>
          </a:p>
          <a:p>
            <a:pPr>
              <a:spcBef>
                <a:spcPts val="0"/>
              </a:spcBef>
            </a:pPr>
            <a:r>
              <a:rPr lang="en-US" dirty="0">
                <a:highlight>
                  <a:srgbClr val="FFFF00"/>
                </a:highlight>
              </a:rPr>
              <a:t>Historical Usage Requests</a:t>
            </a:r>
          </a:p>
          <a:p>
            <a:pPr>
              <a:spcBef>
                <a:spcPts val="0"/>
              </a:spcBef>
            </a:pPr>
            <a:r>
              <a:rPr lang="en-US" dirty="0">
                <a:highlight>
                  <a:srgbClr val="00FFFF"/>
                </a:highlight>
              </a:rPr>
              <a:t>TDSP AMS Data Practices</a:t>
            </a:r>
          </a:p>
        </p:txBody>
      </p:sp>
      <p:sp>
        <p:nvSpPr>
          <p:cNvPr id="20" name="Text Placeholder 12">
            <a:extLst>
              <a:ext uri="{FF2B5EF4-FFF2-40B4-BE49-F238E27FC236}">
                <a16:creationId xmlns:a16="http://schemas.microsoft.com/office/drawing/2014/main" id="{86FD8C4A-8908-0BC3-9721-B7571CC0CB43}"/>
              </a:ext>
            </a:extLst>
          </p:cNvPr>
          <p:cNvSpPr txBox="1">
            <a:spLocks/>
          </p:cNvSpPr>
          <p:nvPr/>
        </p:nvSpPr>
        <p:spPr>
          <a:xfrm>
            <a:off x="8822873" y="1162135"/>
            <a:ext cx="3369127" cy="143009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u="sng" dirty="0"/>
              <a:t>ERCOT Activities</a:t>
            </a:r>
            <a:r>
              <a:rPr lang="en-US" dirty="0"/>
              <a:t>:  </a:t>
            </a:r>
            <a:r>
              <a:rPr lang="en-US" dirty="0">
                <a:highlight>
                  <a:srgbClr val="FFFF00"/>
                </a:highlight>
              </a:rPr>
              <a:t>SAC04s</a:t>
            </a:r>
            <a:r>
              <a:rPr lang="en-US" dirty="0"/>
              <a:t>, </a:t>
            </a:r>
            <a:r>
              <a:rPr lang="en-US" dirty="0">
                <a:highlight>
                  <a:srgbClr val="FF00FF"/>
                </a:highlight>
              </a:rPr>
              <a:t>Load Profiles </a:t>
            </a:r>
          </a:p>
          <a:p>
            <a:pPr>
              <a:spcBef>
                <a:spcPts val="0"/>
              </a:spcBef>
            </a:pPr>
            <a:r>
              <a:rPr lang="en-US" u="sng" dirty="0"/>
              <a:t>TSDP Activities</a:t>
            </a:r>
            <a:r>
              <a:rPr lang="en-US" dirty="0"/>
              <a:t>:  </a:t>
            </a:r>
            <a:r>
              <a:rPr lang="en-US" dirty="0">
                <a:highlight>
                  <a:srgbClr val="FFFF00"/>
                </a:highlight>
              </a:rPr>
              <a:t>Critical Care</a:t>
            </a:r>
            <a:r>
              <a:rPr lang="en-US" dirty="0"/>
              <a:t>, </a:t>
            </a:r>
            <a:r>
              <a:rPr lang="en-US" dirty="0">
                <a:highlight>
                  <a:srgbClr val="00FFFF"/>
                </a:highlight>
              </a:rPr>
              <a:t>DLFs</a:t>
            </a:r>
            <a:r>
              <a:rPr lang="en-US" dirty="0"/>
              <a:t>, </a:t>
            </a:r>
            <a:r>
              <a:rPr lang="en-US" dirty="0">
                <a:highlight>
                  <a:srgbClr val="FFFF00"/>
                </a:highlight>
              </a:rPr>
              <a:t>Solar/DG</a:t>
            </a:r>
            <a:r>
              <a:rPr lang="en-US" dirty="0"/>
              <a:t>, </a:t>
            </a:r>
            <a:r>
              <a:rPr lang="en-US" dirty="0">
                <a:highlight>
                  <a:srgbClr val="FFFF00"/>
                </a:highlight>
              </a:rPr>
              <a:t>Switch Hold Files</a:t>
            </a:r>
            <a:r>
              <a:rPr lang="en-US" dirty="0"/>
              <a:t>, </a:t>
            </a:r>
            <a:r>
              <a:rPr lang="en-US" dirty="0">
                <a:highlight>
                  <a:srgbClr val="FFFF00"/>
                </a:highlight>
              </a:rPr>
              <a:t>BUSIDDRQ</a:t>
            </a:r>
            <a:r>
              <a:rPr lang="en-US" dirty="0"/>
              <a:t>, </a:t>
            </a:r>
            <a:r>
              <a:rPr lang="en-US" dirty="0">
                <a:highlight>
                  <a:srgbClr val="FFFF00"/>
                </a:highlight>
              </a:rPr>
              <a:t>Call Center</a:t>
            </a:r>
            <a:r>
              <a:rPr lang="en-US" dirty="0"/>
              <a:t>, </a:t>
            </a:r>
            <a:r>
              <a:rPr lang="en-US" dirty="0">
                <a:highlight>
                  <a:srgbClr val="FFFF00"/>
                </a:highlight>
              </a:rPr>
              <a:t>OGFLT</a:t>
            </a:r>
            <a:r>
              <a:rPr lang="en-US" dirty="0"/>
              <a:t>, </a:t>
            </a:r>
            <a:r>
              <a:rPr lang="en-US" dirty="0">
                <a:highlight>
                  <a:srgbClr val="00FFFF"/>
                </a:highlight>
              </a:rPr>
              <a:t>Weather Moratoriums</a:t>
            </a:r>
            <a:r>
              <a:rPr lang="en-US" dirty="0"/>
              <a:t>, </a:t>
            </a:r>
            <a:r>
              <a:rPr lang="en-US" dirty="0">
                <a:highlight>
                  <a:srgbClr val="FFFF00"/>
                </a:highlight>
              </a:rPr>
              <a:t>Proration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97A720-6C90-B62D-44DF-86994CC8CFE3}"/>
              </a:ext>
            </a:extLst>
          </p:cNvPr>
          <p:cNvSpPr txBox="1"/>
          <p:nvPr/>
        </p:nvSpPr>
        <p:spPr>
          <a:xfrm rot="20032215">
            <a:off x="5036704" y="4948510"/>
            <a:ext cx="1324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Delayed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23DCEB8-ABDB-4570-6633-646221D19029}"/>
              </a:ext>
            </a:extLst>
          </p:cNvPr>
          <p:cNvSpPr txBox="1"/>
          <p:nvPr/>
        </p:nvSpPr>
        <p:spPr>
          <a:xfrm>
            <a:off x="6175280" y="5426765"/>
            <a:ext cx="19052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Completed</a:t>
            </a:r>
          </a:p>
          <a:p>
            <a:r>
              <a:rPr lang="en-US" dirty="0">
                <a:highlight>
                  <a:srgbClr val="00FFFF"/>
                </a:highlight>
              </a:rPr>
              <a:t>Q3 2023</a:t>
            </a:r>
          </a:p>
          <a:p>
            <a:r>
              <a:rPr lang="en-US" dirty="0">
                <a:highlight>
                  <a:srgbClr val="FF00FF"/>
                </a:highlight>
              </a:rPr>
              <a:t>Q4 2023</a:t>
            </a:r>
          </a:p>
          <a:p>
            <a:r>
              <a:rPr lang="en-US" dirty="0">
                <a:highlight>
                  <a:srgbClr val="00FF00"/>
                </a:highlight>
              </a:rPr>
              <a:t>Q1 2024</a:t>
            </a:r>
          </a:p>
        </p:txBody>
      </p:sp>
    </p:spTree>
    <p:extLst>
      <p:ext uri="{BB962C8B-B14F-4D97-AF65-F5344CB8AC3E}">
        <p14:creationId xmlns:p14="http://schemas.microsoft.com/office/powerpoint/2010/main" val="332104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8FC28-E0BD-4387-B8BE-9965D1A57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1637" y="733719"/>
            <a:ext cx="5111750" cy="1204912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Lritf</a:t>
            </a:r>
            <a:r>
              <a:rPr lang="en-US" dirty="0"/>
              <a:t> meeting</a:t>
            </a:r>
            <a:br>
              <a:rPr lang="en-US" dirty="0"/>
            </a:br>
            <a:r>
              <a:rPr lang="en-US" dirty="0"/>
              <a:t>Held after RMS @ 11:00 </a:t>
            </a:r>
            <a:r>
              <a:rPr lang="en-US" dirty="0" err="1"/>
              <a:t>aM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July 11th, 2023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D19BCA-B61F-4EA6-A1FB-CCA3BD850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74984" y="2164841"/>
            <a:ext cx="4230677" cy="1833562"/>
          </a:xfrm>
        </p:spPr>
        <p:txBody>
          <a:bodyPr>
            <a:noAutofit/>
          </a:bodyPr>
          <a:lstStyle/>
          <a:p>
            <a:r>
              <a:rPr lang="en-US" sz="2000" b="1" u="sng" dirty="0"/>
              <a:t>AGENDA: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800" dirty="0"/>
              <a:t>FERC Status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800" dirty="0"/>
              <a:t>Flight Testing Update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800" dirty="0"/>
              <a:t>RMGRR 174 Update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800" dirty="0"/>
              <a:t>Chapter 5 tariffs – update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800" dirty="0"/>
              <a:t>Customer Protection Rules update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800" dirty="0"/>
              <a:t>Customer Complaint Review Process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800" dirty="0"/>
              <a:t>Transition Activities Review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800" dirty="0"/>
              <a:t>LP&amp;L REP Workshop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800" dirty="0"/>
              <a:t>Open Discussion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4B8313-9270-4128-8674-3A3E42B80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861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4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9E6DF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56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nimalist Presentation_tm67328976_Win32_LW_SL_v3" id="{B5A5B451-F186-4F05-917D-430247B33515}" vid="{C0610F80-F57F-4E6B-A096-3AEBDD5FC5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01C185768C3E408FE8B8C3F8D37975" ma:contentTypeVersion="2" ma:contentTypeDescription="Create a new document." ma:contentTypeScope="" ma:versionID="9b04f6b9d1b09819d8e0494aa04ef37b">
  <xsd:schema xmlns:xsd="http://www.w3.org/2001/XMLSchema" xmlns:xs="http://www.w3.org/2001/XMLSchema" xmlns:p="http://schemas.microsoft.com/office/2006/metadata/properties" xmlns:ns3="64d8430e-2f2f-4531-b32d-6b607c09e505" targetNamespace="http://schemas.microsoft.com/office/2006/metadata/properties" ma:root="true" ma:fieldsID="c5b8bfd76399d6aa05673803bec67fbb" ns3:_="">
    <xsd:import namespace="64d8430e-2f2f-4531-b32d-6b607c09e50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d8430e-2f2f-4531-b32d-6b607c09e5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E9368C0-2F96-4471-97C1-424663A632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d8430e-2f2f-4531-b32d-6b607c09e5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FD6FE22-81A0-4500-AFD0-342D21BB9A2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9C43685-694E-4579-B109-3C418D49DA65}">
  <ds:schemaRefs>
    <ds:schemaRef ds:uri="http://schemas.microsoft.com/office/2006/documentManagement/types"/>
    <ds:schemaRef ds:uri="64d8430e-2f2f-4531-b32d-6b607c09e505"/>
    <ds:schemaRef ds:uri="http://purl.org/dc/elements/1.1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Minimalist presentation</Template>
  <TotalTime>2623</TotalTime>
  <Words>417</Words>
  <Application>Microsoft Office PowerPoint</Application>
  <PresentationFormat>Widescreen</PresentationFormat>
  <Paragraphs>72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Courier New</vt:lpstr>
      <vt:lpstr>Tenorite</vt:lpstr>
      <vt:lpstr>Office Theme</vt:lpstr>
      <vt:lpstr>Lubbock  Retail Integration Task Force – LRITF July 11th, 2023</vt:lpstr>
      <vt:lpstr> </vt:lpstr>
      <vt:lpstr>LRITF Meetings  6/6/23  6/14/23  6/28/23 </vt:lpstr>
      <vt:lpstr>Activities timeline  Posted to LRITF meeting page</vt:lpstr>
      <vt:lpstr>TIMELINE of Actions</vt:lpstr>
      <vt:lpstr>Lritf meeting Held after RMS @ 11:00 aM    July 11th,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Lubbock  Retail Integration Task Force - LRITF</dc:title>
  <dc:creator>Wiegand, Sheri</dc:creator>
  <cp:lastModifiedBy>Wiegand, Sheri</cp:lastModifiedBy>
  <cp:revision>29</cp:revision>
  <dcterms:created xsi:type="dcterms:W3CDTF">2022-10-07T18:03:56Z</dcterms:created>
  <dcterms:modified xsi:type="dcterms:W3CDTF">2023-07-10T17:25:53Z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0x0101007301C185768C3E408FE8B8C3F8D37975</vt:lpwstr>
  </property>
</Properties>
</file>