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3" r:id="rId6"/>
    <p:sldId id="276" r:id="rId7"/>
    <p:sldId id="275" r:id="rId8"/>
    <p:sldId id="259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7C091B-B466-4690-95A5-2A87666A9FDA}" name="Schatz, John" initials="SJ" userId="S::john.schatz@txu.com::8fe7d816-28ba-4a29-b055-6e5e4525d4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926048"/>
            <a:ext cx="4941771" cy="1630994"/>
          </a:xfrm>
        </p:spPr>
        <p:txBody>
          <a:bodyPr/>
          <a:lstStyle/>
          <a:p>
            <a:r>
              <a:rPr lang="en-US" dirty="0"/>
              <a:t>Lubbock </a:t>
            </a:r>
            <a:br>
              <a:rPr lang="en-US" dirty="0"/>
            </a:br>
            <a:r>
              <a:rPr lang="en-US" dirty="0"/>
              <a:t>Retail Integration Task Force – </a:t>
            </a:r>
            <a:r>
              <a:rPr lang="en-US" b="1" dirty="0"/>
              <a:t>LRITF</a:t>
            </a:r>
            <a:br>
              <a:rPr lang="en-US" b="1" dirty="0"/>
            </a:br>
            <a:r>
              <a:rPr lang="en-US" sz="2000" b="1" dirty="0"/>
              <a:t>July 11</a:t>
            </a:r>
            <a:r>
              <a:rPr lang="en-US" sz="2000" b="1" baseline="30000" dirty="0"/>
              <a:t>th</a:t>
            </a:r>
            <a:r>
              <a:rPr lang="en-US" sz="2000" b="1" dirty="0"/>
              <a:t>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/>
          <a:p>
            <a:r>
              <a:rPr lang="en-US" dirty="0"/>
              <a:t>Chris Rowley     Michael Winegeart     Sheri Wiegand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595752"/>
            <a:ext cx="6696075" cy="1909763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7636" y="771525"/>
            <a:ext cx="6967683" cy="562927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The Task Force continues to discuss major implementation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items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that must be resolved prior to LP&amp;L entering competition:</a:t>
            </a:r>
          </a:p>
          <a:p>
            <a:pPr marL="342900" indent="-342900">
              <a:buAutoNum type="arabicPeriod"/>
            </a:pPr>
            <a:r>
              <a:rPr lang="en-US" sz="2400" b="1" u="sng" dirty="0"/>
              <a:t>Pro-Forma Retail Access Tariff </a:t>
            </a:r>
            <a:r>
              <a:rPr lang="en-US" sz="2400" dirty="0"/>
              <a:t>–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Project# 54212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approved on consent at the 3/23 PUC Open Meeting.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LP&amp;L currently working on Chapter 5 of tariffs and Customer Protection Rules.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u="sng" dirty="0"/>
              <a:t>CSA &amp; Mass Transition Transaction Workflows </a:t>
            </a:r>
            <a:r>
              <a:rPr lang="en-US" sz="2400" dirty="0"/>
              <a:t>–</a:t>
            </a:r>
            <a:r>
              <a:rPr lang="en-US" sz="2000" dirty="0"/>
              <a:t>NPRR1159 and RMGRR171 have been approved by PUCT.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2400" b="1" u="sng" dirty="0"/>
              <a:t>Customer Data Issue / Customer Choice Billing </a:t>
            </a:r>
            <a:r>
              <a:rPr lang="en-US" sz="2400" dirty="0"/>
              <a:t>– </a:t>
            </a:r>
            <a:r>
              <a:rPr lang="en-US" sz="2200" dirty="0"/>
              <a:t>HB2664/HB2663 have been signed by the Governor.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2400" b="1" u="sng" dirty="0"/>
              <a:t>FERC Approval – </a:t>
            </a:r>
            <a:r>
              <a:rPr lang="en-US" sz="2200" dirty="0"/>
              <a:t>required to transition remaining load from SPS to ERCOT; FERC settlement conference 7/6 into 7/7 for Docket: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ER23-1144-000</a:t>
            </a:r>
            <a:endParaRPr lang="en-US" sz="2200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DF43F-CB17-B5FE-368A-1E4FF30F2A90}"/>
              </a:ext>
            </a:extLst>
          </p:cNvPr>
          <p:cNvSpPr txBox="1"/>
          <p:nvPr/>
        </p:nvSpPr>
        <p:spPr>
          <a:xfrm>
            <a:off x="495299" y="1665840"/>
            <a:ext cx="31290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Major Implementation Items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C8E75C-5818-9A6E-589C-7C1BC433C082}"/>
              </a:ext>
            </a:extLst>
          </p:cNvPr>
          <p:cNvSpPr txBox="1"/>
          <p:nvPr/>
        </p:nvSpPr>
        <p:spPr>
          <a:xfrm rot="20473121">
            <a:off x="4324665" y="2676911"/>
            <a:ext cx="118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Approved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1C1D69-4C1A-6072-433D-1A30B7F09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989" y="3693969"/>
            <a:ext cx="1402202" cy="896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D775B5-D48B-A127-0D14-1A2B6E2D8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748" y="4406093"/>
            <a:ext cx="1402202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7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723900"/>
            <a:ext cx="6696075" cy="1909763"/>
          </a:xfrm>
        </p:spPr>
        <p:txBody>
          <a:bodyPr>
            <a:normAutofit/>
          </a:bodyPr>
          <a:lstStyle/>
          <a:p>
            <a:r>
              <a:rPr lang="en-US" dirty="0"/>
              <a:t>LRITF Meetings</a:t>
            </a:r>
            <a:br>
              <a:rPr lang="en-US" dirty="0"/>
            </a:br>
            <a:r>
              <a:rPr lang="en-US" dirty="0"/>
              <a:t>	6/6/23</a:t>
            </a:r>
            <a:br>
              <a:rPr lang="en-US" dirty="0"/>
            </a:br>
            <a:r>
              <a:rPr lang="en-US" dirty="0"/>
              <a:t>	6/14/23</a:t>
            </a:r>
            <a:br>
              <a:rPr lang="en-US" dirty="0"/>
            </a:br>
            <a:r>
              <a:rPr lang="en-US" dirty="0"/>
              <a:t>	6/28/23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7636" y="771525"/>
            <a:ext cx="6967683" cy="53625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/>
              <a:t>The Task Force has focused on the review and comment period for: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 Chapter 5 (including Discretionary Service Charges)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Customer Protection Rules (mirroring Sub-Chapter R w/ redlines)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/>
              <a:t>Customer Complaint process – finalizing (similar to existing process for TDSPs)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ctr"/>
            <a:r>
              <a:rPr lang="en-US" sz="2800" b="1" dirty="0"/>
              <a:t>Seeking final approval:</a:t>
            </a:r>
          </a:p>
          <a:p>
            <a:pPr algn="ctr"/>
            <a:endParaRPr lang="en-US" sz="1200" dirty="0"/>
          </a:p>
          <a:p>
            <a:pPr algn="ctr"/>
            <a:r>
              <a:rPr lang="en-US" sz="2800" dirty="0"/>
              <a:t>Electric Utility Board – 7/18</a:t>
            </a:r>
          </a:p>
          <a:p>
            <a:pPr algn="ctr"/>
            <a:r>
              <a:rPr lang="en-US" sz="2800" dirty="0"/>
              <a:t>City Council – 7/25</a:t>
            </a:r>
          </a:p>
        </p:txBody>
      </p:sp>
    </p:spTree>
    <p:extLst>
      <p:ext uri="{BB962C8B-B14F-4D97-AF65-F5344CB8AC3E}">
        <p14:creationId xmlns:p14="http://schemas.microsoft.com/office/powerpoint/2010/main" val="373041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7E51-4871-F8A0-B0E8-6110007B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309" y="1105993"/>
            <a:ext cx="3652981" cy="3050371"/>
          </a:xfrm>
        </p:spPr>
        <p:txBody>
          <a:bodyPr/>
          <a:lstStyle/>
          <a:p>
            <a:r>
              <a:rPr lang="en-US" b="1" dirty="0"/>
              <a:t>Activities timeline </a:t>
            </a:r>
            <a:br>
              <a:rPr lang="en-US" dirty="0"/>
            </a:br>
            <a:r>
              <a:rPr lang="en-US" sz="2000" dirty="0">
                <a:latin typeface="+mn-lt"/>
              </a:rPr>
              <a:t>P</a:t>
            </a:r>
            <a:r>
              <a:rPr lang="en-US" sz="2000" dirty="0">
                <a:latin typeface="Tenorite" panose="00000500000000000000" pitchFamily="2" charset="0"/>
              </a:rPr>
              <a:t>osted to LRITF meeting page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D9AC6-823E-B62F-57F3-5898AEAE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1A475-2212-A972-2F68-898DA81A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DC1F3C-6C3F-65EA-967A-270CB20FF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649" y="0"/>
            <a:ext cx="6511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7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DB88-62DD-4C41-977F-D59BEF14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/>
          <a:p>
            <a:r>
              <a:rPr lang="en-US" dirty="0"/>
              <a:t>TIMELINE of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37E83-2D8B-42EF-A2C4-5D2BBDB1F0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/>
          <a:lstStyle/>
          <a:p>
            <a:r>
              <a:rPr lang="en-US" b="1" dirty="0"/>
              <a:t>Q1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77839-2CFD-4BC8-85DA-9EE69CCE1B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/>
          <a:lstStyle/>
          <a:p>
            <a:r>
              <a:rPr lang="en-US" b="1" dirty="0"/>
              <a:t>Q2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386FF-C90F-4484-A843-D4BA75FFF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/>
          <a:lstStyle/>
          <a:p>
            <a:r>
              <a:rPr lang="en-US" b="1" dirty="0"/>
              <a:t>Q3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0780D1-5C1B-411C-81ED-7B9970FCBF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/>
          <a:lstStyle/>
          <a:p>
            <a:r>
              <a:rPr lang="en-US" b="1" dirty="0"/>
              <a:t>Q4 2023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ABE7D8B-D1CD-44C0-AD2D-2ABA67684E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01510" y="1162136"/>
            <a:ext cx="7824415" cy="13903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LP&amp;L Rates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FF"/>
                </a:highlight>
              </a:rPr>
              <a:t>Customer Enrollment Process – Detailed Timeline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FF"/>
                </a:highlight>
              </a:rPr>
              <a:t>PUCT Complaint Process / Application of PUCT Rules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Transaction Timelines / TXSET Timelines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CSA Process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F0B15-120C-423F-8EE5-F303B19D5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80012" y="2649580"/>
            <a:ext cx="5487937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highlight>
                  <a:srgbClr val="00FF00"/>
                </a:highlight>
              </a:rPr>
              <a:t>Mass Customer Lists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Power to Choose website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00"/>
                </a:highlight>
              </a:rPr>
              <a:t>Customer Forums/Town Halls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Flight Testing / Bank Testing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D2644-F516-41F1-A88D-93673EA209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76913" y="3749407"/>
            <a:ext cx="6181203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highlight>
                  <a:srgbClr val="00FF00"/>
                </a:highlight>
              </a:rPr>
              <a:t>CBCI files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00"/>
                </a:highlight>
              </a:rPr>
              <a:t>Default REP Selection Process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00"/>
                </a:highlight>
              </a:rPr>
              <a:t>DNP Blackout Period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Market Operations Group Established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405A1F0-98C1-4B11-8D9A-3C009ADC44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75280" y="4824430"/>
            <a:ext cx="5102680" cy="1010842"/>
          </a:xfrm>
        </p:spPr>
        <p:txBody>
          <a:bodyPr>
            <a:normAutofit/>
          </a:bodyPr>
          <a:lstStyle/>
          <a:p>
            <a:r>
              <a:rPr lang="en-US" sz="2000" dirty="0"/>
              <a:t>GO LIVE – Transition to Competition </a:t>
            </a:r>
            <a:r>
              <a:rPr lang="en-US" sz="3200" b="1" dirty="0"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CAF54-0361-DE50-1D4F-A721E8C35987}"/>
              </a:ext>
            </a:extLst>
          </p:cNvPr>
          <p:cNvSpPr txBox="1">
            <a:spLocks/>
          </p:cNvSpPr>
          <p:nvPr/>
        </p:nvSpPr>
        <p:spPr>
          <a:xfrm>
            <a:off x="-232682" y="455260"/>
            <a:ext cx="2141764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Q4 2022</a:t>
            </a:r>
            <a:endParaRPr lang="en-US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3F24CF-4CB3-A110-D52F-D678A4F4DE9D}"/>
              </a:ext>
            </a:extLst>
          </p:cNvPr>
          <p:cNvCxnSpPr/>
          <p:nvPr/>
        </p:nvCxnSpPr>
        <p:spPr>
          <a:xfrm>
            <a:off x="2152650" y="712435"/>
            <a:ext cx="1514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CE608BEA-8329-6B3A-57DC-1FB35A894E82}"/>
              </a:ext>
            </a:extLst>
          </p:cNvPr>
          <p:cNvSpPr txBox="1">
            <a:spLocks/>
          </p:cNvSpPr>
          <p:nvPr/>
        </p:nvSpPr>
        <p:spPr>
          <a:xfrm>
            <a:off x="3786868" y="42483"/>
            <a:ext cx="1842407" cy="1010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Pro Forma Tariff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Access Agreement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POLR Process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Safety Net Process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2363DBBD-5350-507E-BC19-223B0F571E19}"/>
              </a:ext>
            </a:extLst>
          </p:cNvPr>
          <p:cNvSpPr txBox="1">
            <a:spLocks/>
          </p:cNvSpPr>
          <p:nvPr/>
        </p:nvSpPr>
        <p:spPr>
          <a:xfrm>
            <a:off x="8726620" y="3756241"/>
            <a:ext cx="3436435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Tampering Information Process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00"/>
                </a:highlight>
              </a:rPr>
              <a:t>Smart Meter Texas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46CF1C-6D3A-2375-2B7F-70C8B5564E42}"/>
              </a:ext>
            </a:extLst>
          </p:cNvPr>
          <p:cNvSpPr txBox="1">
            <a:spLocks/>
          </p:cNvSpPr>
          <p:nvPr/>
        </p:nvSpPr>
        <p:spPr>
          <a:xfrm>
            <a:off x="7612426" y="2639262"/>
            <a:ext cx="2795896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highlight>
                  <a:srgbClr val="FF00FF"/>
                </a:highlight>
              </a:rPr>
              <a:t>ESI IDs in TDSP Extract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FF"/>
                </a:highlight>
              </a:rPr>
              <a:t>RMG Chapter 8 Revisions 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Historical Usage Requests</a:t>
            </a:r>
          </a:p>
          <a:p>
            <a:pPr>
              <a:spcBef>
                <a:spcPts val="0"/>
              </a:spcBef>
            </a:pPr>
            <a:r>
              <a:rPr lang="en-US" dirty="0">
                <a:highlight>
                  <a:srgbClr val="00FFFF"/>
                </a:highlight>
              </a:rPr>
              <a:t>TDSP AMS Data Practices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6FD8C4A-8908-0BC3-9721-B7571CC0CB43}"/>
              </a:ext>
            </a:extLst>
          </p:cNvPr>
          <p:cNvSpPr txBox="1">
            <a:spLocks/>
          </p:cNvSpPr>
          <p:nvPr/>
        </p:nvSpPr>
        <p:spPr>
          <a:xfrm>
            <a:off x="8822873" y="1162135"/>
            <a:ext cx="3369127" cy="14300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u="sng" dirty="0"/>
              <a:t>ERCOT Activities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SAC04s</a:t>
            </a:r>
            <a:r>
              <a:rPr lang="en-US" dirty="0"/>
              <a:t>, </a:t>
            </a:r>
            <a:r>
              <a:rPr lang="en-US" dirty="0">
                <a:highlight>
                  <a:srgbClr val="FF00FF"/>
                </a:highlight>
              </a:rPr>
              <a:t>Load Profiles </a:t>
            </a:r>
          </a:p>
          <a:p>
            <a:pPr>
              <a:spcBef>
                <a:spcPts val="0"/>
              </a:spcBef>
            </a:pPr>
            <a:r>
              <a:rPr lang="en-US" u="sng" dirty="0"/>
              <a:t>TSDP Activities</a:t>
            </a:r>
            <a:r>
              <a:rPr lang="en-US" dirty="0"/>
              <a:t>:  </a:t>
            </a:r>
            <a:r>
              <a:rPr lang="en-US" dirty="0">
                <a:highlight>
                  <a:srgbClr val="FFFF00"/>
                </a:highlight>
              </a:rPr>
              <a:t>Critical Care</a:t>
            </a:r>
            <a:r>
              <a:rPr lang="en-US" dirty="0"/>
              <a:t>, </a:t>
            </a:r>
            <a:r>
              <a:rPr lang="en-US" dirty="0">
                <a:highlight>
                  <a:srgbClr val="00FFFF"/>
                </a:highlight>
              </a:rPr>
              <a:t>DLFs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Solar/DG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Switch Hold Files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BUSIDDRQ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Call Center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OGFLT</a:t>
            </a:r>
            <a:r>
              <a:rPr lang="en-US" dirty="0"/>
              <a:t>, </a:t>
            </a:r>
            <a:r>
              <a:rPr lang="en-US" dirty="0">
                <a:highlight>
                  <a:srgbClr val="00FFFF"/>
                </a:highlight>
              </a:rPr>
              <a:t>Weather Moratoriums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Proration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97A720-6C90-B62D-44DF-86994CC8CFE3}"/>
              </a:ext>
            </a:extLst>
          </p:cNvPr>
          <p:cNvSpPr txBox="1"/>
          <p:nvPr/>
        </p:nvSpPr>
        <p:spPr>
          <a:xfrm rot="20032215">
            <a:off x="5036704" y="4948510"/>
            <a:ext cx="132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Delayed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DCEB8-ABDB-4570-6633-646221D19029}"/>
              </a:ext>
            </a:extLst>
          </p:cNvPr>
          <p:cNvSpPr txBox="1"/>
          <p:nvPr/>
        </p:nvSpPr>
        <p:spPr>
          <a:xfrm>
            <a:off x="6175280" y="5426765"/>
            <a:ext cx="1905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Completed</a:t>
            </a:r>
          </a:p>
          <a:p>
            <a:r>
              <a:rPr lang="en-US" dirty="0">
                <a:highlight>
                  <a:srgbClr val="00FFFF"/>
                </a:highlight>
              </a:rPr>
              <a:t>Q3 2023</a:t>
            </a:r>
          </a:p>
          <a:p>
            <a:r>
              <a:rPr lang="en-US" dirty="0">
                <a:highlight>
                  <a:srgbClr val="FF00FF"/>
                </a:highlight>
              </a:rPr>
              <a:t>Q4 2023</a:t>
            </a:r>
          </a:p>
          <a:p>
            <a:r>
              <a:rPr lang="en-US" dirty="0">
                <a:highlight>
                  <a:srgbClr val="00FF00"/>
                </a:highlight>
              </a:rPr>
              <a:t>Q1 2024</a:t>
            </a:r>
          </a:p>
        </p:txBody>
      </p:sp>
    </p:spTree>
    <p:extLst>
      <p:ext uri="{BB962C8B-B14F-4D97-AF65-F5344CB8AC3E}">
        <p14:creationId xmlns:p14="http://schemas.microsoft.com/office/powerpoint/2010/main" val="33210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1637" y="733719"/>
            <a:ext cx="5111750" cy="12049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Lritf</a:t>
            </a:r>
            <a:r>
              <a:rPr lang="en-US" dirty="0"/>
              <a:t> meeting</a:t>
            </a:r>
            <a:br>
              <a:rPr lang="en-US" dirty="0"/>
            </a:br>
            <a:r>
              <a:rPr lang="en-US" dirty="0"/>
              <a:t>Held after RMS @ 11:00 </a:t>
            </a:r>
            <a:r>
              <a:rPr lang="en-US" dirty="0" err="1"/>
              <a:t>aM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July 11th,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984" y="2164841"/>
            <a:ext cx="4230677" cy="18335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AGENDA: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FERC Status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Flight Testing Update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RMGRR 174 Update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Chapter 5 tariffs – update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Customer Protection Rules update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800" dirty="0"/>
              <a:t>Customer Complaint Review Process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Transition Activities Review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LP&amp;L REP Workshop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Open 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C185768C3E408FE8B8C3F8D37975" ma:contentTypeVersion="2" ma:contentTypeDescription="Create a new document." ma:contentTypeScope="" ma:versionID="9b04f6b9d1b09819d8e0494aa04ef37b">
  <xsd:schema xmlns:xsd="http://www.w3.org/2001/XMLSchema" xmlns:xs="http://www.w3.org/2001/XMLSchema" xmlns:p="http://schemas.microsoft.com/office/2006/metadata/properties" xmlns:ns3="64d8430e-2f2f-4531-b32d-6b607c09e505" targetNamespace="http://schemas.microsoft.com/office/2006/metadata/properties" ma:root="true" ma:fieldsID="c5b8bfd76399d6aa05673803bec67fbb" ns3:_="">
    <xsd:import namespace="64d8430e-2f2f-4531-b32d-6b607c09e5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8430e-2f2f-4531-b32d-6b607c09e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9368C0-2F96-4471-97C1-424663A63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d8430e-2f2f-4531-b32d-6b607c09e5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C43685-694E-4579-B109-3C418D49DA65}">
  <ds:schemaRefs>
    <ds:schemaRef ds:uri="http://schemas.microsoft.com/office/2006/documentManagement/types"/>
    <ds:schemaRef ds:uri="64d8430e-2f2f-4531-b32d-6b607c09e505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2623</TotalTime>
  <Words>417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Tenorite</vt:lpstr>
      <vt:lpstr>Office Theme</vt:lpstr>
      <vt:lpstr>Lubbock  Retail Integration Task Force – LRITF July 11th, 2023</vt:lpstr>
      <vt:lpstr> </vt:lpstr>
      <vt:lpstr>LRITF Meetings  6/6/23  6/14/23  6/28/23 </vt:lpstr>
      <vt:lpstr>Activities timeline  Posted to LRITF meeting page</vt:lpstr>
      <vt:lpstr>TIMELINE of Actions</vt:lpstr>
      <vt:lpstr>Lritf meeting Held after RMS @ 11:00 aM    July 11th,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 Retail Integration Task Force - LRITF</dc:title>
  <dc:creator>Wiegand, Sheri</dc:creator>
  <cp:lastModifiedBy>Wiegand, Sheri</cp:lastModifiedBy>
  <cp:revision>29</cp:revision>
  <dcterms:created xsi:type="dcterms:W3CDTF">2022-10-07T18:03:56Z</dcterms:created>
  <dcterms:modified xsi:type="dcterms:W3CDTF">2023-07-10T17:25:53Z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0x0101007301C185768C3E408FE8B8C3F8D37975</vt:lpwstr>
  </property>
</Properties>
</file>