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0.49</c:v>
                </c:pt>
                <c:pt idx="1">
                  <c:v>0.43</c:v>
                </c:pt>
                <c:pt idx="2">
                  <c:v>0.4</c:v>
                </c:pt>
                <c:pt idx="3">
                  <c:v>0.39</c:v>
                </c:pt>
                <c:pt idx="4">
                  <c:v>0.42160132607414502</c:v>
                </c:pt>
                <c:pt idx="5">
                  <c:v>0.49</c:v>
                </c:pt>
                <c:pt idx="6">
                  <c:v>0.43</c:v>
                </c:pt>
                <c:pt idx="7">
                  <c:v>0.46</c:v>
                </c:pt>
                <c:pt idx="8">
                  <c:v>0.44</c:v>
                </c:pt>
                <c:pt idx="9" formatCode="General">
                  <c:v>0.31</c:v>
                </c:pt>
                <c:pt idx="10">
                  <c:v>0.33</c:v>
                </c:pt>
                <c:pt idx="11" formatCode="General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2.98</c:v>
                </c:pt>
                <c:pt idx="1">
                  <c:v>2.65</c:v>
                </c:pt>
                <c:pt idx="2">
                  <c:v>2.87</c:v>
                </c:pt>
                <c:pt idx="3">
                  <c:v>3.07</c:v>
                </c:pt>
                <c:pt idx="4">
                  <c:v>2.88354652797263</c:v>
                </c:pt>
                <c:pt idx="5">
                  <c:v>2.98</c:v>
                </c:pt>
                <c:pt idx="6">
                  <c:v>3.35</c:v>
                </c:pt>
                <c:pt idx="7">
                  <c:v>3.61</c:v>
                </c:pt>
                <c:pt idx="8">
                  <c:v>2.76</c:v>
                </c:pt>
                <c:pt idx="9" formatCode="General">
                  <c:v>2.63</c:v>
                </c:pt>
                <c:pt idx="10">
                  <c:v>3.03</c:v>
                </c:pt>
                <c:pt idx="11" formatCode="General">
                  <c:v>2.5299999999999998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0.7</c:v>
                </c:pt>
                <c:pt idx="1">
                  <c:v>0.66</c:v>
                </c:pt>
                <c:pt idx="2">
                  <c:v>0.64</c:v>
                </c:pt>
                <c:pt idx="3">
                  <c:v>0.61</c:v>
                </c:pt>
                <c:pt idx="4">
                  <c:v>0.68016923400861795</c:v>
                </c:pt>
                <c:pt idx="5">
                  <c:v>0.7</c:v>
                </c:pt>
                <c:pt idx="6">
                  <c:v>0.61</c:v>
                </c:pt>
                <c:pt idx="7">
                  <c:v>0.68</c:v>
                </c:pt>
                <c:pt idx="8">
                  <c:v>0.55000000000000004</c:v>
                </c:pt>
                <c:pt idx="9" formatCode="General">
                  <c:v>0.78</c:v>
                </c:pt>
                <c:pt idx="10">
                  <c:v>4.8000000000000001E-2</c:v>
                </c:pt>
                <c:pt idx="11" formatCode="General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362494</c:v>
                </c:pt>
                <c:pt idx="1">
                  <c:v>288462</c:v>
                </c:pt>
                <c:pt idx="2">
                  <c:v>270067</c:v>
                </c:pt>
                <c:pt idx="3">
                  <c:v>325190</c:v>
                </c:pt>
                <c:pt idx="4">
                  <c:v>352283</c:v>
                </c:pt>
                <c:pt idx="5">
                  <c:v>320460</c:v>
                </c:pt>
                <c:pt idx="6">
                  <c:v>252632</c:v>
                </c:pt>
                <c:pt idx="7">
                  <c:v>206836</c:v>
                </c:pt>
                <c:pt idx="8">
                  <c:v>311095</c:v>
                </c:pt>
                <c:pt idx="9">
                  <c:v>239609</c:v>
                </c:pt>
                <c:pt idx="10">
                  <c:v>379601</c:v>
                </c:pt>
                <c:pt idx="11">
                  <c:v>425426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691</c:v>
                </c:pt>
                <c:pt idx="1">
                  <c:v>722</c:v>
                </c:pt>
                <c:pt idx="2">
                  <c:v>779</c:v>
                </c:pt>
                <c:pt idx="3">
                  <c:v>718</c:v>
                </c:pt>
                <c:pt idx="4">
                  <c:v>811</c:v>
                </c:pt>
                <c:pt idx="5">
                  <c:v>617</c:v>
                </c:pt>
                <c:pt idx="6">
                  <c:v>630</c:v>
                </c:pt>
                <c:pt idx="7">
                  <c:v>451</c:v>
                </c:pt>
                <c:pt idx="8">
                  <c:v>794</c:v>
                </c:pt>
                <c:pt idx="9">
                  <c:v>680</c:v>
                </c:pt>
                <c:pt idx="10">
                  <c:v>815</c:v>
                </c:pt>
                <c:pt idx="11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not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6/4 maintenance outage taken for database activities.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6/9 the Resource Integration and Ongoing Operations (RIOO) system was unavailable to release improvements and fix defects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6/13-6/14 maintenance outages due to several database </a:t>
            </a:r>
            <a:r>
              <a:rPr lang="en-US" sz="1600" kern="0" dirty="0" err="1">
                <a:solidFill>
                  <a:srgbClr val="000000"/>
                </a:solidFill>
              </a:rPr>
              <a:t>activites</a:t>
            </a:r>
            <a:r>
              <a:rPr lang="en-US" sz="1600" kern="0" dirty="0">
                <a:solidFill>
                  <a:srgbClr val="000000"/>
                </a:solidFill>
              </a:rPr>
              <a:t>. 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4538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1304643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900 Posts</a:t>
            </a:r>
          </a:p>
          <a:p>
            <a:r>
              <a:rPr lang="en-US" sz="2000" dirty="0"/>
              <a:t>425426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68 Posts</a:t>
            </a:r>
          </a:p>
          <a:p>
            <a:pPr lvl="1"/>
            <a:r>
              <a:rPr lang="en-US" sz="2000" dirty="0"/>
              <a:t>11 New Subscriptions</a:t>
            </a:r>
          </a:p>
          <a:p>
            <a:pPr lvl="1"/>
            <a:r>
              <a:rPr lang="en-US" sz="2000" dirty="0"/>
              <a:t>6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3 Posts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39161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224754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</a:t>
            </a:r>
            <a:r>
              <a:rPr lang="en-US" dirty="0" err="1"/>
              <a:t>Unsubscriptions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D0B3F98-DF9C-9626-05BB-2F8C286C7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645323"/>
              </p:ext>
            </p:extLst>
          </p:nvPr>
        </p:nvGraphicFramePr>
        <p:xfrm>
          <a:off x="381000" y="954366"/>
          <a:ext cx="8686800" cy="1638300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1667622108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780399522"/>
                    </a:ext>
                  </a:extLst>
                </a:gridCol>
              </a:tblGrid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2023-06-16 00:00:03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rhamlin@COSERV.COM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63506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00:00:04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paula.williams@GEXAENERGY.COM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647329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00:00:04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rdupont@EVOLVEENERGY.CO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65942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00:00:04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suzanne.tyrell@GEXAENERGY.COM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889622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2023-06-22 00:00:02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jlee@TEXAS-EC.ORG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405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961CB22-2ED9-0B16-888E-BC5FC979C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54286"/>
              </p:ext>
            </p:extLst>
          </p:nvPr>
        </p:nvGraphicFramePr>
        <p:xfrm>
          <a:off x="381000" y="2829157"/>
          <a:ext cx="8686800" cy="3267519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441027682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396384543"/>
                    </a:ext>
                  </a:extLst>
                </a:gridCol>
              </a:tblGrid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2023-06-28 13:38:42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Jasonhendela@GMAIL.COM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728276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2023-06-25 22:06:32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tk83.lee@SAMSUNG.COM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609041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2023-06-23 08:02:23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alex.williams@GRIFFINPOWER.NET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78652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2023-06-15 15:49:21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bessoperations@ORMAT.COM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62978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18:09:49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TXANS@AMZZ.SLMAIL.ME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20570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2023-06-13 16:04:30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aparikh@VOLTUS.CO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9181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2023-06-27 11:41:51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Julie.davis91@GMAIL.COM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65901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2023-06-26 08:31:26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kira_dube@TRANSALTA.COM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6321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2023-06-24 22:04:08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luvyourz90@ICLOUD.COM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661"/>
                  </a:ext>
                </a:extLst>
              </a:tr>
              <a:tr h="55300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2023-06-20 15:27:27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ercot-notifications-aaaaj2svrwj5mmfxsu53a4uvl4@EQUILIBRIUMENERGY.SLACK.COM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73485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2023-06-15 15:37:28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LPLDispatch@MYLUBBOCK.US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58978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18:13:53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Penguinsjb@COMCAST.NET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09275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07:48:33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benjamin.pilarski@ICLOUD.COM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171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2023-06-13 08:26:44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tydings_spcr@SIMPLELOGIN.CO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4188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30810" y="630516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526246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23604</TotalTime>
  <Words>384</Words>
  <Application>Microsoft Office PowerPoint</Application>
  <PresentationFormat>On-screen Show (4:3)</PresentationFormat>
  <Paragraphs>113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June ListServ Stats</vt:lpstr>
      <vt:lpstr>Weather Moratorium Unsubscriptions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314</cp:revision>
  <cp:lastPrinted>2019-05-06T20:09:17Z</cp:lastPrinted>
  <dcterms:created xsi:type="dcterms:W3CDTF">2016-01-21T15:20:31Z</dcterms:created>
  <dcterms:modified xsi:type="dcterms:W3CDTF">2023-07-08T02:19:36Z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