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5" r:id="rId9"/>
    <p:sldId id="266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98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2022/07</c:v>
                </c:pt>
                <c:pt idx="1">
                  <c:v>2022/08</c:v>
                </c:pt>
                <c:pt idx="2">
                  <c:v>2022/09</c:v>
                </c:pt>
                <c:pt idx="3">
                  <c:v>2022/10</c:v>
                </c:pt>
                <c:pt idx="4">
                  <c:v>2022/11</c:v>
                </c:pt>
                <c:pt idx="5">
                  <c:v>2022/12</c:v>
                </c:pt>
                <c:pt idx="6">
                  <c:v>2023/01</c:v>
                </c:pt>
                <c:pt idx="7">
                  <c:v>2023/02</c:v>
                </c:pt>
                <c:pt idx="8">
                  <c:v>2023/03</c:v>
                </c:pt>
                <c:pt idx="9">
                  <c:v>2023/04</c:v>
                </c:pt>
                <c:pt idx="10">
                  <c:v>2023/05</c:v>
                </c:pt>
                <c:pt idx="11">
                  <c:v>2023/06</c:v>
                </c:pt>
              </c:strCache>
            </c:strRef>
          </c:cat>
          <c:val>
            <c:numRef>
              <c:f>Sheet1!$B$2:$B$13</c:f>
              <c:numCache>
                <c:formatCode>0.00</c:formatCode>
                <c:ptCount val="12"/>
                <c:pt idx="0">
                  <c:v>0.49</c:v>
                </c:pt>
                <c:pt idx="1">
                  <c:v>0.43</c:v>
                </c:pt>
                <c:pt idx="2">
                  <c:v>0.4</c:v>
                </c:pt>
                <c:pt idx="3">
                  <c:v>0.39</c:v>
                </c:pt>
                <c:pt idx="4">
                  <c:v>0.42160132607414502</c:v>
                </c:pt>
                <c:pt idx="5">
                  <c:v>0.49</c:v>
                </c:pt>
                <c:pt idx="6">
                  <c:v>0.43</c:v>
                </c:pt>
                <c:pt idx="7">
                  <c:v>0.46</c:v>
                </c:pt>
                <c:pt idx="8">
                  <c:v>0.44</c:v>
                </c:pt>
                <c:pt idx="9" formatCode="General">
                  <c:v>0.31</c:v>
                </c:pt>
                <c:pt idx="10">
                  <c:v>0.33</c:v>
                </c:pt>
                <c:pt idx="11" formatCode="General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2022/07</c:v>
                </c:pt>
                <c:pt idx="1">
                  <c:v>2022/08</c:v>
                </c:pt>
                <c:pt idx="2">
                  <c:v>2022/09</c:v>
                </c:pt>
                <c:pt idx="3">
                  <c:v>2022/10</c:v>
                </c:pt>
                <c:pt idx="4">
                  <c:v>2022/11</c:v>
                </c:pt>
                <c:pt idx="5">
                  <c:v>2022/12</c:v>
                </c:pt>
                <c:pt idx="6">
                  <c:v>2023/01</c:v>
                </c:pt>
                <c:pt idx="7">
                  <c:v>2023/02</c:v>
                </c:pt>
                <c:pt idx="8">
                  <c:v>2023/03</c:v>
                </c:pt>
                <c:pt idx="9">
                  <c:v>2023/04</c:v>
                </c:pt>
                <c:pt idx="10">
                  <c:v>2023/05</c:v>
                </c:pt>
                <c:pt idx="11">
                  <c:v>2023/06</c:v>
                </c:pt>
              </c:strCache>
            </c:strRef>
          </c:cat>
          <c:val>
            <c:numRef>
              <c:f>Sheet1!$C$2:$C$13</c:f>
              <c:numCache>
                <c:formatCode>0.00</c:formatCode>
                <c:ptCount val="12"/>
                <c:pt idx="0">
                  <c:v>2.98</c:v>
                </c:pt>
                <c:pt idx="1">
                  <c:v>2.65</c:v>
                </c:pt>
                <c:pt idx="2">
                  <c:v>2.87</c:v>
                </c:pt>
                <c:pt idx="3">
                  <c:v>3.07</c:v>
                </c:pt>
                <c:pt idx="4">
                  <c:v>2.88354652797263</c:v>
                </c:pt>
                <c:pt idx="5">
                  <c:v>2.98</c:v>
                </c:pt>
                <c:pt idx="6">
                  <c:v>3.35</c:v>
                </c:pt>
                <c:pt idx="7">
                  <c:v>3.61</c:v>
                </c:pt>
                <c:pt idx="8">
                  <c:v>2.76</c:v>
                </c:pt>
                <c:pt idx="9" formatCode="General">
                  <c:v>2.63</c:v>
                </c:pt>
                <c:pt idx="10">
                  <c:v>3.03</c:v>
                </c:pt>
                <c:pt idx="11" formatCode="General">
                  <c:v>2.5299999999999998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2022/07</c:v>
                </c:pt>
                <c:pt idx="1">
                  <c:v>2022/08</c:v>
                </c:pt>
                <c:pt idx="2">
                  <c:v>2022/09</c:v>
                </c:pt>
                <c:pt idx="3">
                  <c:v>2022/10</c:v>
                </c:pt>
                <c:pt idx="4">
                  <c:v>2022/11</c:v>
                </c:pt>
                <c:pt idx="5">
                  <c:v>2022/12</c:v>
                </c:pt>
                <c:pt idx="6">
                  <c:v>2023/01</c:v>
                </c:pt>
                <c:pt idx="7">
                  <c:v>2023/02</c:v>
                </c:pt>
                <c:pt idx="8">
                  <c:v>2023/03</c:v>
                </c:pt>
                <c:pt idx="9">
                  <c:v>2023/04</c:v>
                </c:pt>
                <c:pt idx="10">
                  <c:v>2023/05</c:v>
                </c:pt>
                <c:pt idx="11">
                  <c:v>2023/06</c:v>
                </c:pt>
              </c:strCache>
            </c:strRef>
          </c:cat>
          <c:val>
            <c:numRef>
              <c:f>Sheet1!$D$2:$D$13</c:f>
              <c:numCache>
                <c:formatCode>0.00</c:formatCode>
                <c:ptCount val="12"/>
                <c:pt idx="0">
                  <c:v>0.7</c:v>
                </c:pt>
                <c:pt idx="1">
                  <c:v>0.66</c:v>
                </c:pt>
                <c:pt idx="2">
                  <c:v>0.64</c:v>
                </c:pt>
                <c:pt idx="3">
                  <c:v>0.61</c:v>
                </c:pt>
                <c:pt idx="4">
                  <c:v>0.68016923400861795</c:v>
                </c:pt>
                <c:pt idx="5">
                  <c:v>0.7</c:v>
                </c:pt>
                <c:pt idx="6">
                  <c:v>0.61</c:v>
                </c:pt>
                <c:pt idx="7">
                  <c:v>0.68</c:v>
                </c:pt>
                <c:pt idx="8">
                  <c:v>0.55000000000000004</c:v>
                </c:pt>
                <c:pt idx="9" formatCode="General">
                  <c:v>0.78</c:v>
                </c:pt>
                <c:pt idx="10">
                  <c:v>4.8000000000000001E-2</c:v>
                </c:pt>
                <c:pt idx="11" formatCode="General">
                  <c:v>0.74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2022/07</c:v>
                </c:pt>
                <c:pt idx="1">
                  <c:v>2022/08</c:v>
                </c:pt>
                <c:pt idx="2">
                  <c:v>2022/09</c:v>
                </c:pt>
                <c:pt idx="3">
                  <c:v>2022/10</c:v>
                </c:pt>
                <c:pt idx="4">
                  <c:v>2022/11</c:v>
                </c:pt>
                <c:pt idx="5">
                  <c:v>2022/12</c:v>
                </c:pt>
                <c:pt idx="6">
                  <c:v>2023/01</c:v>
                </c:pt>
                <c:pt idx="7">
                  <c:v>2023/02</c:v>
                </c:pt>
                <c:pt idx="8">
                  <c:v>2023/03</c:v>
                </c:pt>
                <c:pt idx="9">
                  <c:v>2023/04</c:v>
                </c:pt>
                <c:pt idx="10">
                  <c:v>2023/05</c:v>
                </c:pt>
                <c:pt idx="11">
                  <c:v>2023/06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362494</c:v>
                </c:pt>
                <c:pt idx="1">
                  <c:v>288462</c:v>
                </c:pt>
                <c:pt idx="2">
                  <c:v>270067</c:v>
                </c:pt>
                <c:pt idx="3">
                  <c:v>325190</c:v>
                </c:pt>
                <c:pt idx="4">
                  <c:v>352283</c:v>
                </c:pt>
                <c:pt idx="5">
                  <c:v>320460</c:v>
                </c:pt>
                <c:pt idx="6">
                  <c:v>252632</c:v>
                </c:pt>
                <c:pt idx="7">
                  <c:v>206836</c:v>
                </c:pt>
                <c:pt idx="8">
                  <c:v>311095</c:v>
                </c:pt>
                <c:pt idx="9">
                  <c:v>239609</c:v>
                </c:pt>
                <c:pt idx="10">
                  <c:v>379601</c:v>
                </c:pt>
                <c:pt idx="11">
                  <c:v>425426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2022/07</c:v>
                </c:pt>
                <c:pt idx="1">
                  <c:v>2022/08</c:v>
                </c:pt>
                <c:pt idx="2">
                  <c:v>2022/09</c:v>
                </c:pt>
                <c:pt idx="3">
                  <c:v>2022/10</c:v>
                </c:pt>
                <c:pt idx="4">
                  <c:v>2022/11</c:v>
                </c:pt>
                <c:pt idx="5">
                  <c:v>2022/12</c:v>
                </c:pt>
                <c:pt idx="6">
                  <c:v>2023/01</c:v>
                </c:pt>
                <c:pt idx="7">
                  <c:v>2023/02</c:v>
                </c:pt>
                <c:pt idx="8">
                  <c:v>2023/03</c:v>
                </c:pt>
                <c:pt idx="9">
                  <c:v>2023/04</c:v>
                </c:pt>
                <c:pt idx="10">
                  <c:v>2023/05</c:v>
                </c:pt>
                <c:pt idx="11">
                  <c:v>2023/06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691</c:v>
                </c:pt>
                <c:pt idx="1">
                  <c:v>722</c:v>
                </c:pt>
                <c:pt idx="2">
                  <c:v>779</c:v>
                </c:pt>
                <c:pt idx="3">
                  <c:v>718</c:v>
                </c:pt>
                <c:pt idx="4">
                  <c:v>811</c:v>
                </c:pt>
                <c:pt idx="5">
                  <c:v>617</c:v>
                </c:pt>
                <c:pt idx="6">
                  <c:v>630</c:v>
                </c:pt>
                <c:pt idx="7">
                  <c:v>451</c:v>
                </c:pt>
                <c:pt idx="8">
                  <c:v>794</c:v>
                </c:pt>
                <c:pt idx="9">
                  <c:v>680</c:v>
                </c:pt>
                <c:pt idx="10">
                  <c:v>815</c:v>
                </c:pt>
                <c:pt idx="11">
                  <c:v>900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June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did not meet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June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6/4 maintenance outage taken for database activities. 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–June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6/9 the Resource Integration and Ongoing Operations (RIOO) system was unavailable to release improvements and fix defects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6/13-6/14 maintenance outages due to several database </a:t>
            </a:r>
            <a:r>
              <a:rPr lang="en-US" sz="1600" kern="0" dirty="0" err="1">
                <a:solidFill>
                  <a:srgbClr val="000000"/>
                </a:solidFill>
              </a:rPr>
              <a:t>activites</a:t>
            </a:r>
            <a:r>
              <a:rPr lang="en-US" sz="1600" kern="0" dirty="0">
                <a:solidFill>
                  <a:srgbClr val="000000"/>
                </a:solidFill>
              </a:rPr>
              <a:t>. 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June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254538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2.53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99.81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1.70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1304643"/>
              </p:ext>
            </p:extLst>
          </p:nvPr>
        </p:nvGraphicFramePr>
        <p:xfrm>
          <a:off x="302690" y="2971800"/>
          <a:ext cx="868891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June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900 Posts</a:t>
            </a:r>
          </a:p>
          <a:p>
            <a:r>
              <a:rPr lang="en-US" sz="2000" dirty="0"/>
              <a:t>425426 Recipients</a:t>
            </a:r>
          </a:p>
          <a:p>
            <a:r>
              <a:rPr lang="en-US" sz="2000" dirty="0"/>
              <a:t>RMS List</a:t>
            </a:r>
          </a:p>
          <a:p>
            <a:pPr lvl="1"/>
            <a:r>
              <a:rPr lang="en-US" sz="2000" dirty="0"/>
              <a:t>68 Posts</a:t>
            </a:r>
          </a:p>
          <a:p>
            <a:pPr lvl="1"/>
            <a:r>
              <a:rPr lang="en-US" sz="2000" dirty="0"/>
              <a:t>11 New Subscriptions</a:t>
            </a:r>
          </a:p>
          <a:p>
            <a:pPr lvl="1"/>
            <a:r>
              <a:rPr lang="en-US" sz="2000" dirty="0"/>
              <a:t>6 Unsubscribe</a:t>
            </a:r>
          </a:p>
          <a:p>
            <a:r>
              <a:rPr lang="en-US" sz="2000" dirty="0"/>
              <a:t>TDTMS List</a:t>
            </a:r>
          </a:p>
          <a:p>
            <a:pPr lvl="1"/>
            <a:r>
              <a:rPr lang="en-US" sz="2000" dirty="0"/>
              <a:t>3 Posts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6391613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6224754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F2F5-E5AA-9347-DA11-24AD1FF61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Moratorium </a:t>
            </a:r>
            <a:r>
              <a:rPr lang="en-US" dirty="0" err="1"/>
              <a:t>Unsubscriptions</a:t>
            </a:r>
            <a:endParaRPr lang="en-US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4D0B3F98-DF9C-9626-05BB-2F8C286C72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4645323"/>
              </p:ext>
            </p:extLst>
          </p:nvPr>
        </p:nvGraphicFramePr>
        <p:xfrm>
          <a:off x="381000" y="954366"/>
          <a:ext cx="8686800" cy="1638300"/>
        </p:xfrm>
        <a:graphic>
          <a:graphicData uri="http://schemas.openxmlformats.org/drawingml/2006/table">
            <a:tbl>
              <a:tblPr/>
              <a:tblGrid>
                <a:gridCol w="4343400">
                  <a:extLst>
                    <a:ext uri="{9D8B030D-6E8A-4147-A177-3AD203B41FA5}">
                      <a16:colId xmlns:a16="http://schemas.microsoft.com/office/drawing/2014/main" val="1667622108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780399522"/>
                    </a:ext>
                  </a:extLst>
                </a:gridCol>
              </a:tblGrid>
              <a:tr h="30593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2023-06-16 00:00:03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rhamlin@COSERV.COM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663506"/>
                  </a:ext>
                </a:extLst>
              </a:tr>
              <a:tr h="30593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2023-06-14 00:00:04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paula.williams@GEXAENERGY.COM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647329"/>
                  </a:ext>
                </a:extLst>
              </a:tr>
              <a:tr h="30593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2023-06-14 00:00:04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rdupont@EVOLVEENERGY.CO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965942"/>
                  </a:ext>
                </a:extLst>
              </a:tr>
              <a:tr h="30593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2023-06-14 00:00:04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suzanne.tyrell@GEXAENERGY.COM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889622"/>
                  </a:ext>
                </a:extLst>
              </a:tr>
              <a:tr h="305933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2023-06-22 00:00:02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jlee@TEXAS-EC.ORG</a:t>
                      </a:r>
                    </a:p>
                  </a:txBody>
                  <a:tcPr marL="114300" marR="114300" marT="57150" marB="571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54056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CEC43E-D4D7-9557-FC25-4A0C0D564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961CB22-2ED9-0B16-888E-BC5FC979CC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054286"/>
              </p:ext>
            </p:extLst>
          </p:nvPr>
        </p:nvGraphicFramePr>
        <p:xfrm>
          <a:off x="381000" y="2829157"/>
          <a:ext cx="8686800" cy="3267519"/>
        </p:xfrm>
        <a:graphic>
          <a:graphicData uri="http://schemas.openxmlformats.org/drawingml/2006/table">
            <a:tbl>
              <a:tblPr/>
              <a:tblGrid>
                <a:gridCol w="4343400">
                  <a:extLst>
                    <a:ext uri="{9D8B030D-6E8A-4147-A177-3AD203B41FA5}">
                      <a16:colId xmlns:a16="http://schemas.microsoft.com/office/drawing/2014/main" val="2441027682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1396384543"/>
                    </a:ext>
                  </a:extLst>
                </a:gridCol>
              </a:tblGrid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2023-06-28 13:38:42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Jasonhendela@GMAIL.COM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728276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2023-06-25 22:06:32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tk83.lee@SAMSUNG.COM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609041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2023-06-23 08:02:23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alex.williams@GRIFFINPOWER.NET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078652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2023-06-15 15:49:21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bessoperations@ORMAT.COM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762978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2023-06-14 18:09:49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TXANS@AMZZ.SLMAIL.ME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420570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2023-06-13 16:04:30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aparikh@VOLTUS.CO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291813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2023-06-27 11:41:51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Julie.davis91@GMAIL.COM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865901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2023-06-26 08:31:26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kira_dube@TRANSALTA.COM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463213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2023-06-24 22:04:08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luvyourz90@ICLOUD.COM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0661"/>
                  </a:ext>
                </a:extLst>
              </a:tr>
              <a:tr h="553002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2023-06-20 15:27:27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ercot-notifications-aaaaj2svrwj5mmfxsu53a4uvl4@EQUILIBRIUMENERGY.SLACK.COM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973485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2023-06-15 15:37:28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LPLDispatch@MYLUBBOCK.US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589783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2023-06-14 18:13:53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Penguinsjb@COMCAST.NET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092753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2023-06-14 07:48:33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benjamin.pilarski@ICLOUD.COM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2B30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5171"/>
                  </a:ext>
                </a:extLst>
              </a:tr>
              <a:tr h="2088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2023-06-13 08:26:44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1050" kern="1200" dirty="0">
                          <a:solidFill>
                            <a:schemeClr val="bg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tydings_spcr@SIMPLELOGIN.CO</a:t>
                      </a:r>
                    </a:p>
                  </a:txBody>
                  <a:tcPr marL="45516" marR="45516" marT="22758" marB="2275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1D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741881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7270504-A9EC-B878-E070-1E4B1278B301}"/>
              </a:ext>
            </a:extLst>
          </p:cNvPr>
          <p:cNvSpPr txBox="1"/>
          <p:nvPr/>
        </p:nvSpPr>
        <p:spPr>
          <a:xfrm>
            <a:off x="530810" y="630516"/>
            <a:ext cx="731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AUTODETELES (10 delivery failures received from their email server)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DC9341-E26C-3532-E2FD-579397363898}"/>
              </a:ext>
            </a:extLst>
          </p:cNvPr>
          <p:cNvSpPr txBox="1"/>
          <p:nvPr/>
        </p:nvSpPr>
        <p:spPr>
          <a:xfrm>
            <a:off x="573534" y="2526246"/>
            <a:ext cx="6545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SIGNOFFS (User requested unsubscribe via site or email link)</a:t>
            </a:r>
          </a:p>
        </p:txBody>
      </p:sp>
    </p:spTree>
    <p:extLst>
      <p:ext uri="{BB962C8B-B14F-4D97-AF65-F5344CB8AC3E}">
        <p14:creationId xmlns:p14="http://schemas.microsoft.com/office/powerpoint/2010/main" val="86503276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23604</TotalTime>
  <Words>384</Words>
  <Application>Microsoft Office PowerPoint</Application>
  <PresentationFormat>On-screen Show (4:3)</PresentationFormat>
  <Paragraphs>113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June ListServ Stats</vt:lpstr>
      <vt:lpstr>Weather Moratorium Unsubscriptions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314</cp:revision>
  <cp:lastPrinted>2019-05-06T20:09:17Z</cp:lastPrinted>
  <dcterms:created xsi:type="dcterms:W3CDTF">2016-01-21T15:20:31Z</dcterms:created>
  <dcterms:modified xsi:type="dcterms:W3CDTF">2023-07-08T02:19:36Z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