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338" r:id="rId6"/>
    <p:sldId id="312" r:id="rId7"/>
    <p:sldId id="313" r:id="rId8"/>
    <p:sldId id="345" r:id="rId9"/>
    <p:sldId id="347" r:id="rId10"/>
    <p:sldId id="354" r:id="rId11"/>
    <p:sldId id="355" r:id="rId12"/>
    <p:sldId id="356" r:id="rId13"/>
    <p:sldId id="357" r:id="rId14"/>
    <p:sldId id="353"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A5BF4A-79CF-094C-5A49-8F5E49E493A8}" name="Schmall, John" initials="SJ" userId="S::John.Schmall@ercot.com::f98f7ff2-2efd-46b1-a0be-6e7428f04ce8" providerId="AD"/>
  <p188:author id="{1E6A1C6D-95E2-9F58-4E53-AFEA81F9AAB2}" name="Solis, Stephen" initials="SS" userId="S::Stephen.Solis@ercot.com::4217e5b7-af20-42de-818f-e9ca39127043" providerId="AD"/>
  <p188:author id="{CDF5FEB7-78D3-4C15-478A-589B231CF4D8}" name="Shun Hsien (Fred) Huang" initials="SH" userId="Shun Hsien (Fred) Huang"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124A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84C348-F349-4D7C-831F-5E563D36229E}" v="1" dt="2023-07-05T22:03:48.3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5" autoAdjust="0"/>
  </p:normalViewPr>
  <p:slideViewPr>
    <p:cSldViewPr showGuides="1">
      <p:cViewPr varScale="1">
        <p:scale>
          <a:sx n="154" d="100"/>
          <a:sy n="154" d="100"/>
        </p:scale>
        <p:origin x="2004" y="13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2E84C348-F349-4D7C-831F-5E563D36229E}"/>
    <pc:docChg chg="undo custSel addSld delSld modSld sldOrd">
      <pc:chgData name="Solis, Stephen" userId="4217e5b7-af20-42de-818f-e9ca39127043" providerId="ADAL" clId="{2E84C348-F349-4D7C-831F-5E563D36229E}" dt="2023-07-07T18:54:13.769" v="7131" actId="20577"/>
      <pc:docMkLst>
        <pc:docMk/>
      </pc:docMkLst>
      <pc:sldChg chg="modSp mod">
        <pc:chgData name="Solis, Stephen" userId="4217e5b7-af20-42de-818f-e9ca39127043" providerId="ADAL" clId="{2E84C348-F349-4D7C-831F-5E563D36229E}" dt="2023-07-07T00:47:26.004" v="7128" actId="20577"/>
        <pc:sldMkLst>
          <pc:docMk/>
          <pc:sldMk cId="4083415869" sldId="312"/>
        </pc:sldMkLst>
        <pc:spChg chg="mod">
          <ac:chgData name="Solis, Stephen" userId="4217e5b7-af20-42de-818f-e9ca39127043" providerId="ADAL" clId="{2E84C348-F349-4D7C-831F-5E563D36229E}" dt="2023-07-07T00:47:26.004" v="7128" actId="20577"/>
          <ac:spMkLst>
            <pc:docMk/>
            <pc:sldMk cId="4083415869" sldId="312"/>
            <ac:spMk id="2" creationId="{6B2BD268-4206-4FB7-9DCB-7C50C8A6CC04}"/>
          </ac:spMkLst>
        </pc:spChg>
        <pc:spChg chg="mod">
          <ac:chgData name="Solis, Stephen" userId="4217e5b7-af20-42de-818f-e9ca39127043" providerId="ADAL" clId="{2E84C348-F349-4D7C-831F-5E563D36229E}" dt="2023-07-07T00:33:12.685" v="5807" actId="20577"/>
          <ac:spMkLst>
            <pc:docMk/>
            <pc:sldMk cId="4083415869" sldId="312"/>
            <ac:spMk id="3" creationId="{830E89B5-69E0-4503-97F1-8E7B5F399868}"/>
          </ac:spMkLst>
        </pc:spChg>
      </pc:sldChg>
      <pc:sldChg chg="modSp mod">
        <pc:chgData name="Solis, Stephen" userId="4217e5b7-af20-42de-818f-e9ca39127043" providerId="ADAL" clId="{2E84C348-F349-4D7C-831F-5E563D36229E}" dt="2023-07-05T23:28:07.781" v="2954" actId="20577"/>
        <pc:sldMkLst>
          <pc:docMk/>
          <pc:sldMk cId="3676918888" sldId="338"/>
        </pc:sldMkLst>
        <pc:spChg chg="mod">
          <ac:chgData name="Solis, Stephen" userId="4217e5b7-af20-42de-818f-e9ca39127043" providerId="ADAL" clId="{2E84C348-F349-4D7C-831F-5E563D36229E}" dt="2023-07-05T23:28:07.781" v="2954" actId="20577"/>
          <ac:spMkLst>
            <pc:docMk/>
            <pc:sldMk cId="3676918888" sldId="338"/>
            <ac:spMk id="7" creationId="{00000000-0000-0000-0000-000000000000}"/>
          </ac:spMkLst>
        </pc:spChg>
      </pc:sldChg>
      <pc:sldChg chg="modSp mod">
        <pc:chgData name="Solis, Stephen" userId="4217e5b7-af20-42de-818f-e9ca39127043" providerId="ADAL" clId="{2E84C348-F349-4D7C-831F-5E563D36229E}" dt="2023-07-07T18:54:13.769" v="7131" actId="20577"/>
        <pc:sldMkLst>
          <pc:docMk/>
          <pc:sldMk cId="427122350" sldId="345"/>
        </pc:sldMkLst>
        <pc:spChg chg="mod">
          <ac:chgData name="Solis, Stephen" userId="4217e5b7-af20-42de-818f-e9ca39127043" providerId="ADAL" clId="{2E84C348-F349-4D7C-831F-5E563D36229E}" dt="2023-07-07T18:54:13.769" v="7131" actId="20577"/>
          <ac:spMkLst>
            <pc:docMk/>
            <pc:sldMk cId="427122350" sldId="345"/>
            <ac:spMk id="3" creationId="{830E89B5-69E0-4503-97F1-8E7B5F399868}"/>
          </ac:spMkLst>
        </pc:spChg>
      </pc:sldChg>
      <pc:sldChg chg="addSp delSp modSp add mod">
        <pc:chgData name="Solis, Stephen" userId="4217e5b7-af20-42de-818f-e9ca39127043" providerId="ADAL" clId="{2E84C348-F349-4D7C-831F-5E563D36229E}" dt="2023-07-07T00:11:00.298" v="3763" actId="404"/>
        <pc:sldMkLst>
          <pc:docMk/>
          <pc:sldMk cId="3554618828" sldId="354"/>
        </pc:sldMkLst>
        <pc:spChg chg="mod">
          <ac:chgData name="Solis, Stephen" userId="4217e5b7-af20-42de-818f-e9ca39127043" providerId="ADAL" clId="{2E84C348-F349-4D7C-831F-5E563D36229E}" dt="2023-07-05T22:02:46.759" v="121" actId="20577"/>
          <ac:spMkLst>
            <pc:docMk/>
            <pc:sldMk cId="3554618828" sldId="354"/>
            <ac:spMk id="2" creationId="{615F5ABF-59DB-4149-C143-630F94309C69}"/>
          </ac:spMkLst>
        </pc:spChg>
        <pc:spChg chg="add del mod">
          <ac:chgData name="Solis, Stephen" userId="4217e5b7-af20-42de-818f-e9ca39127043" providerId="ADAL" clId="{2E84C348-F349-4D7C-831F-5E563D36229E}" dt="2023-07-05T22:02:05.779" v="88" actId="21"/>
          <ac:spMkLst>
            <pc:docMk/>
            <pc:sldMk cId="3554618828" sldId="354"/>
            <ac:spMk id="6" creationId="{6F974F93-1F85-B068-5E36-F095A846C5BD}"/>
          </ac:spMkLst>
        </pc:spChg>
        <pc:spChg chg="add mod">
          <ac:chgData name="Solis, Stephen" userId="4217e5b7-af20-42de-818f-e9ca39127043" providerId="ADAL" clId="{2E84C348-F349-4D7C-831F-5E563D36229E}" dt="2023-07-07T00:11:00.298" v="3763" actId="404"/>
          <ac:spMkLst>
            <pc:docMk/>
            <pc:sldMk cId="3554618828" sldId="354"/>
            <ac:spMk id="7" creationId="{D1220634-BAC3-37C8-1E24-CC4339D36D79}"/>
          </ac:spMkLst>
        </pc:spChg>
        <pc:spChg chg="del mod">
          <ac:chgData name="Solis, Stephen" userId="4217e5b7-af20-42de-818f-e9ca39127043" providerId="ADAL" clId="{2E84C348-F349-4D7C-831F-5E563D36229E}" dt="2023-07-05T22:02:09.955" v="90" actId="478"/>
          <ac:spMkLst>
            <pc:docMk/>
            <pc:sldMk cId="3554618828" sldId="354"/>
            <ac:spMk id="23" creationId="{5A555D17-3EE9-3E88-1189-17DA0087282D}"/>
          </ac:spMkLst>
        </pc:spChg>
        <pc:spChg chg="del">
          <ac:chgData name="Solis, Stephen" userId="4217e5b7-af20-42de-818f-e9ca39127043" providerId="ADAL" clId="{2E84C348-F349-4D7C-831F-5E563D36229E}" dt="2023-07-05T22:02:12.974" v="91" actId="478"/>
          <ac:spMkLst>
            <pc:docMk/>
            <pc:sldMk cId="3554618828" sldId="354"/>
            <ac:spMk id="24" creationId="{15661733-B201-9C8E-4331-A812C7DE8A36}"/>
          </ac:spMkLst>
        </pc:spChg>
        <pc:spChg chg="del">
          <ac:chgData name="Solis, Stephen" userId="4217e5b7-af20-42de-818f-e9ca39127043" providerId="ADAL" clId="{2E84C348-F349-4D7C-831F-5E563D36229E}" dt="2023-07-05T22:02:17.318" v="93" actId="478"/>
          <ac:spMkLst>
            <pc:docMk/>
            <pc:sldMk cId="3554618828" sldId="354"/>
            <ac:spMk id="25" creationId="{78295E1B-C226-F4EA-AB0E-440ADE43828A}"/>
          </ac:spMkLst>
        </pc:spChg>
        <pc:spChg chg="del">
          <ac:chgData name="Solis, Stephen" userId="4217e5b7-af20-42de-818f-e9ca39127043" providerId="ADAL" clId="{2E84C348-F349-4D7C-831F-5E563D36229E}" dt="2023-07-05T22:02:15.363" v="92" actId="478"/>
          <ac:spMkLst>
            <pc:docMk/>
            <pc:sldMk cId="3554618828" sldId="354"/>
            <ac:spMk id="26" creationId="{C06A6ED1-50B5-4FEF-B657-56150D2BEA5A}"/>
          </ac:spMkLst>
        </pc:spChg>
        <pc:spChg chg="del">
          <ac:chgData name="Solis, Stephen" userId="4217e5b7-af20-42de-818f-e9ca39127043" providerId="ADAL" clId="{2E84C348-F349-4D7C-831F-5E563D36229E}" dt="2023-07-05T22:02:21.326" v="95" actId="478"/>
          <ac:spMkLst>
            <pc:docMk/>
            <pc:sldMk cId="3554618828" sldId="354"/>
            <ac:spMk id="27" creationId="{A663325F-0958-E896-5A8C-25647E0D8904}"/>
          </ac:spMkLst>
        </pc:spChg>
        <pc:picChg chg="del">
          <ac:chgData name="Solis, Stephen" userId="4217e5b7-af20-42de-818f-e9ca39127043" providerId="ADAL" clId="{2E84C348-F349-4D7C-831F-5E563D36229E}" dt="2023-07-05T22:02:19.088" v="94" actId="478"/>
          <ac:picMkLst>
            <pc:docMk/>
            <pc:sldMk cId="3554618828" sldId="354"/>
            <ac:picMk id="5" creationId="{949F270A-F86D-5F33-327E-F863126D18CB}"/>
          </ac:picMkLst>
        </pc:picChg>
        <pc:picChg chg="del">
          <ac:chgData name="Solis, Stephen" userId="4217e5b7-af20-42de-818f-e9ca39127043" providerId="ADAL" clId="{2E84C348-F349-4D7C-831F-5E563D36229E}" dt="2023-07-05T22:01:53.609" v="86" actId="478"/>
          <ac:picMkLst>
            <pc:docMk/>
            <pc:sldMk cId="3554618828" sldId="354"/>
            <ac:picMk id="20" creationId="{CB92BA46-8483-B86A-2196-9AE2312B78CB}"/>
          </ac:picMkLst>
        </pc:picChg>
      </pc:sldChg>
      <pc:sldChg chg="addSp delSp modSp add mod">
        <pc:chgData name="Solis, Stephen" userId="4217e5b7-af20-42de-818f-e9ca39127043" providerId="ADAL" clId="{2E84C348-F349-4D7C-831F-5E563D36229E}" dt="2023-07-07T00:48:16.700" v="7130" actId="20577"/>
        <pc:sldMkLst>
          <pc:docMk/>
          <pc:sldMk cId="4286994717" sldId="355"/>
        </pc:sldMkLst>
        <pc:spChg chg="mod">
          <ac:chgData name="Solis, Stephen" userId="4217e5b7-af20-42de-818f-e9ca39127043" providerId="ADAL" clId="{2E84C348-F349-4D7C-831F-5E563D36229E}" dt="2023-07-07T00:48:16.700" v="7130" actId="20577"/>
          <ac:spMkLst>
            <pc:docMk/>
            <pc:sldMk cId="4286994717" sldId="355"/>
            <ac:spMk id="2" creationId="{615F5ABF-59DB-4149-C143-630F94309C69}"/>
          </ac:spMkLst>
        </pc:spChg>
        <pc:spChg chg="add del mod">
          <ac:chgData name="Solis, Stephen" userId="4217e5b7-af20-42de-818f-e9ca39127043" providerId="ADAL" clId="{2E84C348-F349-4D7C-831F-5E563D36229E}" dt="2023-07-07T00:29:58.667" v="5731" actId="12"/>
          <ac:spMkLst>
            <pc:docMk/>
            <pc:sldMk cId="4286994717" sldId="355"/>
            <ac:spMk id="7" creationId="{D1220634-BAC3-37C8-1E24-CC4339D36D79}"/>
          </ac:spMkLst>
        </pc:spChg>
      </pc:sldChg>
      <pc:sldChg chg="modSp add del mod ord">
        <pc:chgData name="Solis, Stephen" userId="4217e5b7-af20-42de-818f-e9ca39127043" providerId="ADAL" clId="{2E84C348-F349-4D7C-831F-5E563D36229E}" dt="2023-07-05T23:25:33.320" v="2952" actId="2696"/>
        <pc:sldMkLst>
          <pc:docMk/>
          <pc:sldMk cId="1809866433" sldId="356"/>
        </pc:sldMkLst>
        <pc:spChg chg="mod">
          <ac:chgData name="Solis, Stephen" userId="4217e5b7-af20-42de-818f-e9ca39127043" providerId="ADAL" clId="{2E84C348-F349-4D7C-831F-5E563D36229E}" dt="2023-07-05T23:24:46.362" v="2951" actId="20577"/>
          <ac:spMkLst>
            <pc:docMk/>
            <pc:sldMk cId="1809866433" sldId="356"/>
            <ac:spMk id="2" creationId="{615F5ABF-59DB-4149-C143-630F94309C69}"/>
          </ac:spMkLst>
        </pc:spChg>
      </pc:sldChg>
      <pc:sldChg chg="addSp delSp modSp add del mod">
        <pc:chgData name="Solis, Stephen" userId="4217e5b7-af20-42de-818f-e9ca39127043" providerId="ADAL" clId="{2E84C348-F349-4D7C-831F-5E563D36229E}" dt="2023-07-07T00:11:50.624" v="3764" actId="2696"/>
        <pc:sldMkLst>
          <pc:docMk/>
          <pc:sldMk cId="2857148544" sldId="356"/>
        </pc:sldMkLst>
        <pc:spChg chg="mod">
          <ac:chgData name="Solis, Stephen" userId="4217e5b7-af20-42de-818f-e9ca39127043" providerId="ADAL" clId="{2E84C348-F349-4D7C-831F-5E563D36229E}" dt="2023-07-07T00:08:13.067" v="3583" actId="1076"/>
          <ac:spMkLst>
            <pc:docMk/>
            <pc:sldMk cId="2857148544" sldId="356"/>
            <ac:spMk id="7" creationId="{D1220634-BAC3-37C8-1E24-CC4339D36D79}"/>
          </ac:spMkLst>
        </pc:spChg>
        <pc:picChg chg="add del mod">
          <ac:chgData name="Solis, Stephen" userId="4217e5b7-af20-42de-818f-e9ca39127043" providerId="ADAL" clId="{2E84C348-F349-4D7C-831F-5E563D36229E}" dt="2023-07-07T00:00:54.480" v="3582" actId="478"/>
          <ac:picMkLst>
            <pc:docMk/>
            <pc:sldMk cId="2857148544" sldId="356"/>
            <ac:picMk id="5" creationId="{C37E654C-B358-CD5C-0675-9DBB408DC91A}"/>
          </ac:picMkLst>
        </pc:picChg>
      </pc:sldChg>
      <pc:sldChg chg="modSp add mod">
        <pc:chgData name="Solis, Stephen" userId="4217e5b7-af20-42de-818f-e9ca39127043" providerId="ADAL" clId="{2E84C348-F349-4D7C-831F-5E563D36229E}" dt="2023-07-07T00:46:55.861" v="7108" actId="20577"/>
        <pc:sldMkLst>
          <pc:docMk/>
          <pc:sldMk cId="3356870634" sldId="356"/>
        </pc:sldMkLst>
        <pc:spChg chg="mod">
          <ac:chgData name="Solis, Stephen" userId="4217e5b7-af20-42de-818f-e9ca39127043" providerId="ADAL" clId="{2E84C348-F349-4D7C-831F-5E563D36229E}" dt="2023-07-07T00:34:06.421" v="5907" actId="20577"/>
          <ac:spMkLst>
            <pc:docMk/>
            <pc:sldMk cId="3356870634" sldId="356"/>
            <ac:spMk id="2" creationId="{615F5ABF-59DB-4149-C143-630F94309C69}"/>
          </ac:spMkLst>
        </pc:spChg>
        <pc:spChg chg="mod">
          <ac:chgData name="Solis, Stephen" userId="4217e5b7-af20-42de-818f-e9ca39127043" providerId="ADAL" clId="{2E84C348-F349-4D7C-831F-5E563D36229E}" dt="2023-07-07T00:46:55.861" v="7108" actId="20577"/>
          <ac:spMkLst>
            <pc:docMk/>
            <pc:sldMk cId="3356870634" sldId="356"/>
            <ac:spMk id="7" creationId="{D1220634-BAC3-37C8-1E24-CC4339D36D79}"/>
          </ac:spMkLst>
        </pc:spChg>
      </pc:sldChg>
      <pc:sldChg chg="add">
        <pc:chgData name="Solis, Stephen" userId="4217e5b7-af20-42de-818f-e9ca39127043" providerId="ADAL" clId="{2E84C348-F349-4D7C-831F-5E563D36229E}" dt="2023-07-07T00:33:30.627" v="5808" actId="2890"/>
        <pc:sldMkLst>
          <pc:docMk/>
          <pc:sldMk cId="1623231594" sldId="35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7/7/2023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7/7/2023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665770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tmp"/><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985433"/>
          </a:xfrm>
          <a:prstGeom prst="rect">
            <a:avLst/>
          </a:prstGeom>
          <a:noFill/>
        </p:spPr>
        <p:txBody>
          <a:bodyPr wrap="square" rtlCol="0">
            <a:spAutoFit/>
          </a:bodyPr>
          <a:lstStyle/>
          <a:p>
            <a:r>
              <a:rPr lang="en-US" sz="2800" b="1" dirty="0">
                <a:solidFill>
                  <a:schemeClr val="tx2"/>
                </a:solidFill>
              </a:rPr>
              <a:t>NOGRR245 Update </a:t>
            </a:r>
          </a:p>
          <a:p>
            <a:endParaRPr lang="en-US" sz="2000" b="1" dirty="0">
              <a:solidFill>
                <a:schemeClr val="tx2"/>
              </a:solidFill>
            </a:endParaRPr>
          </a:p>
          <a:p>
            <a:endParaRPr lang="en-US" sz="2000" b="1" dirty="0">
              <a:solidFill>
                <a:schemeClr val="tx2"/>
              </a:solidFill>
            </a:endParaRPr>
          </a:p>
          <a:p>
            <a:r>
              <a:rPr lang="en-US" sz="2000" b="1" dirty="0">
                <a:solidFill>
                  <a:schemeClr val="tx2"/>
                </a:solidFill>
              </a:rPr>
              <a:t>Stephen Solis </a:t>
            </a:r>
          </a:p>
          <a:p>
            <a:r>
              <a:rPr lang="en-US" sz="2000" b="1" dirty="0">
                <a:solidFill>
                  <a:schemeClr val="tx2"/>
                </a:solidFill>
              </a:rPr>
              <a:t>Principal, System Operations Improvement</a:t>
            </a:r>
          </a:p>
          <a:p>
            <a:endParaRPr lang="en-US" sz="2000" b="1" dirty="0">
              <a:solidFill>
                <a:schemeClr val="tx2"/>
              </a:solidFill>
            </a:endParaRPr>
          </a:p>
          <a:p>
            <a:endParaRPr lang="en-US" sz="2000" b="1" dirty="0">
              <a:solidFill>
                <a:schemeClr val="tx2"/>
              </a:solidFill>
            </a:endParaRPr>
          </a:p>
          <a:p>
            <a:r>
              <a:rPr lang="en-US" sz="2000" b="1" dirty="0">
                <a:solidFill>
                  <a:schemeClr val="tx2"/>
                </a:solidFill>
              </a:rPr>
              <a:t>IBRTF Meeting</a:t>
            </a:r>
          </a:p>
          <a:p>
            <a:r>
              <a:rPr lang="en-US" sz="2000" b="1" dirty="0">
                <a:solidFill>
                  <a:schemeClr val="tx2"/>
                </a:solidFill>
              </a:rPr>
              <a:t>July 7, 2023</a:t>
            </a:r>
          </a:p>
        </p:txBody>
      </p:sp>
    </p:spTree>
    <p:extLst>
      <p:ext uri="{BB962C8B-B14F-4D97-AF65-F5344CB8AC3E}">
        <p14:creationId xmlns:p14="http://schemas.microsoft.com/office/powerpoint/2010/main" val="367691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grpSp>
        <p:nvGrpSpPr>
          <p:cNvPr id="10" name="Group 9">
            <a:extLst>
              <a:ext uri="{FF2B5EF4-FFF2-40B4-BE49-F238E27FC236}">
                <a16:creationId xmlns:a16="http://schemas.microsoft.com/office/drawing/2014/main" id="{A8BCA165-8537-4668-8F20-0591F421F9EB}"/>
              </a:ext>
            </a:extLst>
          </p:cNvPr>
          <p:cNvGrpSpPr/>
          <p:nvPr/>
        </p:nvGrpSpPr>
        <p:grpSpPr>
          <a:xfrm>
            <a:off x="2263903" y="1003713"/>
            <a:ext cx="4616194" cy="5315711"/>
            <a:chOff x="2263139" y="1542288"/>
            <a:chExt cx="4616194" cy="5315711"/>
          </a:xfrm>
        </p:grpSpPr>
        <p:pic>
          <p:nvPicPr>
            <p:cNvPr id="11" name="object 3">
              <a:extLst>
                <a:ext uri="{FF2B5EF4-FFF2-40B4-BE49-F238E27FC236}">
                  <a16:creationId xmlns:a16="http://schemas.microsoft.com/office/drawing/2014/main" id="{033B2242-14C8-4F81-B11B-295F51D20D1B}"/>
                </a:ext>
              </a:extLst>
            </p:cNvPr>
            <p:cNvPicPr/>
            <p:nvPr/>
          </p:nvPicPr>
          <p:blipFill>
            <a:blip r:embed="rId2" cstate="print"/>
            <a:stretch>
              <a:fillRect/>
            </a:stretch>
          </p:blipFill>
          <p:spPr>
            <a:xfrm>
              <a:off x="2263139" y="1542288"/>
              <a:ext cx="4616194" cy="5315711"/>
            </a:xfrm>
            <a:prstGeom prst="rect">
              <a:avLst/>
            </a:prstGeom>
          </p:spPr>
        </p:pic>
        <p:sp>
          <p:nvSpPr>
            <p:cNvPr id="12" name="object 4">
              <a:extLst>
                <a:ext uri="{FF2B5EF4-FFF2-40B4-BE49-F238E27FC236}">
                  <a16:creationId xmlns:a16="http://schemas.microsoft.com/office/drawing/2014/main" id="{1B63AB97-F12B-4540-9336-D6861CA8DF97}"/>
                </a:ext>
              </a:extLst>
            </p:cNvPr>
            <p:cNvSpPr txBox="1"/>
            <p:nvPr/>
          </p:nvSpPr>
          <p:spPr>
            <a:xfrm>
              <a:off x="3851846" y="2248916"/>
              <a:ext cx="1438275" cy="3074035"/>
            </a:xfrm>
            <a:prstGeom prst="rect">
              <a:avLst/>
            </a:prstGeom>
          </p:spPr>
          <p:txBody>
            <a:bodyPr vert="horz" wrap="square" lIns="0" tIns="12700" rIns="0" bIns="0" rtlCol="0">
              <a:spAutoFit/>
            </a:bodyPr>
            <a:lstStyle/>
            <a:p>
              <a:pPr marL="12700">
                <a:lnSpc>
                  <a:spcPct val="100000"/>
                </a:lnSpc>
                <a:spcBef>
                  <a:spcPts val="100"/>
                </a:spcBef>
              </a:pPr>
              <a:r>
                <a:rPr sz="20000" spc="-5" dirty="0">
                  <a:solidFill>
                    <a:srgbClr val="00AEC7"/>
                  </a:solidFill>
                  <a:latin typeface="Arial"/>
                  <a:cs typeface="Arial"/>
                </a:rPr>
                <a:t>?</a:t>
              </a:r>
              <a:endParaRPr sz="20000" dirty="0">
                <a:latin typeface="Arial"/>
                <a:cs typeface="Arial"/>
              </a:endParaRPr>
            </a:p>
          </p:txBody>
        </p:sp>
      </p:grpSp>
    </p:spTree>
    <p:extLst>
      <p:ext uri="{BB962C8B-B14F-4D97-AF65-F5344CB8AC3E}">
        <p14:creationId xmlns:p14="http://schemas.microsoft.com/office/powerpoint/2010/main" val="2981967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Updated NOGRR 245 comments</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04800" y="1143000"/>
            <a:ext cx="8534400" cy="5005633"/>
          </a:xfrm>
        </p:spPr>
        <p:txBody>
          <a:bodyPr/>
          <a:lstStyle/>
          <a:p>
            <a:r>
              <a:rPr lang="en-US" sz="1800" dirty="0"/>
              <a:t>ERCOT comments that align with the alternative framework proposal presented during the May IBRTF meeting were posted on June 22, 2023.</a:t>
            </a:r>
          </a:p>
          <a:p>
            <a:r>
              <a:rPr lang="en-US" sz="1800" dirty="0"/>
              <a:t>Responsive to stakeholder comments.</a:t>
            </a:r>
          </a:p>
          <a:p>
            <a:r>
              <a:rPr lang="en-US" sz="1800" dirty="0"/>
              <a:t>Balance ride-through failure risk against resource adequacy risk (if retroactive application drives IBR retirements).  </a:t>
            </a:r>
          </a:p>
          <a:p>
            <a:r>
              <a:rPr lang="en-US" sz="1800" dirty="0"/>
              <a:t>Additional implementation period reliability risk is offset by clear authority (and discretion) for ERCOT to immediately apply restrictions for new ride –through performance failures as well as clear requirements that entities maximize their ride-through capability when making protection system, controls, and other adjustments.</a:t>
            </a:r>
          </a:p>
          <a:p>
            <a:r>
              <a:rPr lang="en-US" sz="1800" dirty="0"/>
              <a:t>No permanent exemptions from ride-through requirements.  Acceptable ride-through performance for normal system disturbances is essential to reliability.</a:t>
            </a:r>
          </a:p>
          <a:p>
            <a:r>
              <a:rPr lang="en-US" sz="1800" dirty="0"/>
              <a:t>All existing IBR must comply with the current ride-through curves.</a:t>
            </a:r>
          </a:p>
          <a:p>
            <a:r>
              <a:rPr lang="en-US" sz="1800" dirty="0"/>
              <a:t>IBRs with SGIA (or modified IBRs with GIM initiated) on or after June 1, 2023, must meet the new ride-through curves.</a:t>
            </a:r>
          </a:p>
          <a:p>
            <a:r>
              <a:rPr lang="en-US" sz="1800" dirty="0"/>
              <a:t>DME requirements relocated into NOGRR 255.</a:t>
            </a:r>
          </a:p>
          <a:p>
            <a:pPr marL="0" indent="0">
              <a:buNone/>
            </a:pPr>
            <a:endParaRPr lang="en-US" sz="1800" dirty="0"/>
          </a:p>
          <a:p>
            <a:pPr marL="0" indent="0">
              <a:buNone/>
            </a:pPr>
            <a:endParaRPr lang="en-US" sz="18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a:xfrm>
            <a:off x="381000" y="243682"/>
            <a:ext cx="8534400" cy="518318"/>
          </a:xfrm>
        </p:spPr>
        <p:txBody>
          <a:bodyPr/>
          <a:lstStyle/>
          <a:p>
            <a:r>
              <a:rPr lang="en-US" dirty="0"/>
              <a:t>IBR - Frequency-ride through (FRT) requirements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p:txBody>
          <a:bodyPr>
            <a:normAutofit/>
          </a:bodyPr>
          <a:lstStyle/>
          <a:p>
            <a:pPr lvl="0"/>
            <a:r>
              <a:rPr lang="en-US" sz="2000" dirty="0"/>
              <a:t>All existing IBRs must meet new FRT requirements by 12/31/25.</a:t>
            </a:r>
          </a:p>
          <a:p>
            <a:pPr lvl="0"/>
            <a:r>
              <a:rPr lang="en-US" sz="2000" dirty="0"/>
              <a:t>No substantial change from initial proposal, but clarifying and structural edits throughout.</a:t>
            </a:r>
            <a:endParaRPr lang="en-US" sz="1800" dirty="0"/>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3</a:t>
            </a:fld>
            <a:endParaRPr lang="en-US"/>
          </a:p>
        </p:txBody>
      </p:sp>
      <p:pic>
        <p:nvPicPr>
          <p:cNvPr id="5" name="Picture 4">
            <a:extLst>
              <a:ext uri="{FF2B5EF4-FFF2-40B4-BE49-F238E27FC236}">
                <a16:creationId xmlns:a16="http://schemas.microsoft.com/office/drawing/2014/main" id="{49593480-6D7C-5141-D301-C85B579551A5}"/>
              </a:ext>
            </a:extLst>
          </p:cNvPr>
          <p:cNvPicPr>
            <a:picLocks noChangeAspect="1"/>
          </p:cNvPicPr>
          <p:nvPr/>
        </p:nvPicPr>
        <p:blipFill>
          <a:blip r:embed="rId2"/>
          <a:stretch>
            <a:fillRect/>
          </a:stretch>
        </p:blipFill>
        <p:spPr>
          <a:xfrm>
            <a:off x="381000" y="2286000"/>
            <a:ext cx="8534400" cy="3824219"/>
          </a:xfrm>
          <a:prstGeom prst="rect">
            <a:avLst/>
          </a:prstGeom>
        </p:spPr>
      </p:pic>
    </p:spTree>
    <p:extLst>
      <p:ext uri="{BB962C8B-B14F-4D97-AF65-F5344CB8AC3E}">
        <p14:creationId xmlns:p14="http://schemas.microsoft.com/office/powerpoint/2010/main" val="4168760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IBR – Voltage ride-through (VRT) requirements </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04800" y="990600"/>
            <a:ext cx="8534400" cy="4806216"/>
          </a:xfrm>
        </p:spPr>
        <p:txBody>
          <a:bodyPr/>
          <a:lstStyle/>
          <a:p>
            <a:r>
              <a:rPr lang="en-US" sz="1800" dirty="0"/>
              <a:t>Voltage ride-through requirements have additional structural changes:</a:t>
            </a:r>
          </a:p>
          <a:p>
            <a:pPr lvl="1"/>
            <a:r>
              <a:rPr lang="en-US" sz="1600" dirty="0"/>
              <a:t>2.9.1 new paragraph (1) that directs new IBR requirements to Section 2.9.1.1 and legacy IBR requirements to Section 2.9.1.2 which are similar except for curves.</a:t>
            </a:r>
          </a:p>
          <a:p>
            <a:pPr lvl="1"/>
            <a:r>
              <a:rPr lang="en-US" sz="1600" dirty="0"/>
              <a:t>Section 2.9.1.1 very similar to initial language in NOGRR 245 </a:t>
            </a:r>
          </a:p>
          <a:p>
            <a:pPr lvl="2"/>
            <a:r>
              <a:rPr lang="en-US" sz="1400" dirty="0"/>
              <a:t>Adds new table that aligns with IEEE 2800 Table 12 (VRT curves for solar and ESR IBR)</a:t>
            </a:r>
          </a:p>
          <a:p>
            <a:pPr lvl="2"/>
            <a:r>
              <a:rPr lang="en-US" sz="1400" dirty="0"/>
              <a:t>Maintains table that aligns with IEEE 2800 Table 11 (VRT curves for wind IBR)</a:t>
            </a:r>
          </a:p>
          <a:p>
            <a:pPr lvl="2"/>
            <a:r>
              <a:rPr lang="en-US" sz="1400" dirty="0"/>
              <a:t>Maintains requirement for IEEE 2800 Table 14 (sub-cycle voltage ride-through)</a:t>
            </a:r>
          </a:p>
          <a:p>
            <a:pPr lvl="2"/>
            <a:r>
              <a:rPr lang="en-US" sz="1400" dirty="0"/>
              <a:t>Clarifying edits allowing additional ERCOT discretion in applying restrictions</a:t>
            </a:r>
          </a:p>
          <a:p>
            <a:pPr lvl="1"/>
            <a:r>
              <a:rPr lang="en-US" sz="1600" dirty="0"/>
              <a:t>Section 2.9.1.2 very similar to initial language in NOGRR 245 </a:t>
            </a:r>
          </a:p>
          <a:p>
            <a:pPr lvl="2"/>
            <a:r>
              <a:rPr lang="en-US" sz="1400" dirty="0"/>
              <a:t>New Table A represents existing VRT curves in table format</a:t>
            </a:r>
          </a:p>
          <a:p>
            <a:pPr lvl="2"/>
            <a:r>
              <a:rPr lang="en-US" sz="1400" dirty="0"/>
              <a:t>Requirement to report by 3/1/24: ride-through capabilities and plan for compliance </a:t>
            </a:r>
          </a:p>
          <a:p>
            <a:pPr lvl="2"/>
            <a:r>
              <a:rPr lang="en-US" sz="1400" dirty="0"/>
              <a:t>Requirement to maximize capability and meet current curve be 12/31/25</a:t>
            </a:r>
          </a:p>
          <a:p>
            <a:pPr lvl="2"/>
            <a:r>
              <a:rPr lang="en-US" sz="1400" dirty="0"/>
              <a:t>If unable to meet current curve, must meet new requirements by 12/31/27</a:t>
            </a:r>
          </a:p>
          <a:p>
            <a:pPr lvl="2"/>
            <a:r>
              <a:rPr lang="en-US" sz="1400" dirty="0"/>
              <a:t>Clarifying edits allowing additional ERCOT discretion in applying restrictions</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5B6770"/>
                </a:solidFill>
                <a:effectLst/>
                <a:uLnTx/>
                <a:uFillTx/>
                <a:latin typeface="Arial" panose="020B0604020202020204"/>
                <a:ea typeface="+mn-ea"/>
                <a:cs typeface="+mn-cs"/>
              </a:rPr>
              <a:t>2.9.1 new paragraph (2) requires new IBRs to comply with IEEE 2800 Sections 5 (Q-V control), 7 (abnormal conditions), and 9 (protection) by reference.</a:t>
            </a:r>
          </a:p>
          <a:p>
            <a:pPr marL="0" indent="0">
              <a:buNone/>
            </a:pPr>
            <a:endParaRPr lang="en-US" sz="16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427122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dirty="0"/>
              <a:t>Initial vs New Proposal for VRT curves</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20" name="Content Placeholder 19" descr="A picture containing chart&#10;&#10;Description automatically generated">
            <a:extLst>
              <a:ext uri="{FF2B5EF4-FFF2-40B4-BE49-F238E27FC236}">
                <a16:creationId xmlns:a16="http://schemas.microsoft.com/office/drawing/2014/main" id="{CB92BA46-8483-B86A-2196-9AE2312B78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1534" y="1143000"/>
            <a:ext cx="4264604" cy="2819400"/>
          </a:xfrm>
        </p:spPr>
      </p:pic>
      <p:sp>
        <p:nvSpPr>
          <p:cNvPr id="23" name="TextBox 22">
            <a:extLst>
              <a:ext uri="{FF2B5EF4-FFF2-40B4-BE49-F238E27FC236}">
                <a16:creationId xmlns:a16="http://schemas.microsoft.com/office/drawing/2014/main" id="{5A555D17-3EE9-3E88-1189-17DA0087282D}"/>
              </a:ext>
            </a:extLst>
          </p:cNvPr>
          <p:cNvSpPr txBox="1"/>
          <p:nvPr/>
        </p:nvSpPr>
        <p:spPr>
          <a:xfrm>
            <a:off x="4762500" y="789562"/>
            <a:ext cx="4305300" cy="2462213"/>
          </a:xfrm>
          <a:prstGeom prst="rect">
            <a:avLst/>
          </a:prstGeom>
          <a:noFill/>
        </p:spPr>
        <p:txBody>
          <a:bodyPr wrap="square" rtlCol="0">
            <a:spAutoFit/>
          </a:bodyPr>
          <a:lstStyle/>
          <a:p>
            <a:r>
              <a:rPr lang="en-US" sz="1400" dirty="0"/>
              <a:t>New Proposal:</a:t>
            </a:r>
          </a:p>
          <a:p>
            <a:pPr marL="285750" indent="-285750">
              <a:buFont typeface="Arial" panose="020B0604020202020204" pitchFamily="34" charset="0"/>
              <a:buChar char="•"/>
            </a:pPr>
            <a:r>
              <a:rPr lang="en-US" sz="1400" dirty="0"/>
              <a:t>Requires existing IBRs to maximize VRT capability and meet the current VRT curves within ~2 years </a:t>
            </a:r>
          </a:p>
          <a:p>
            <a:pPr marL="285750" indent="-285750">
              <a:buFont typeface="Arial" panose="020B0604020202020204" pitchFamily="34" charset="0"/>
              <a:buChar char="•"/>
            </a:pPr>
            <a:r>
              <a:rPr lang="en-US" sz="1400" dirty="0"/>
              <a:t>Requires existing IBRs that are unable to meet the current VRT curves to meet the IEEE 2800 VRT curves within ~4 years</a:t>
            </a:r>
          </a:p>
          <a:p>
            <a:pPr marL="285750" indent="-285750">
              <a:buFont typeface="Arial" panose="020B0604020202020204" pitchFamily="34" charset="0"/>
              <a:buChar char="•"/>
            </a:pPr>
            <a:r>
              <a:rPr lang="en-US" sz="1400" dirty="0"/>
              <a:t>Requires new and retrofitted Wind IBRs to meet IEEE 2800 Table 11 curves</a:t>
            </a:r>
          </a:p>
          <a:p>
            <a:pPr marL="285750" indent="-285750">
              <a:buFont typeface="Arial" panose="020B0604020202020204" pitchFamily="34" charset="0"/>
              <a:buChar char="•"/>
            </a:pPr>
            <a:r>
              <a:rPr lang="en-US" sz="1400" dirty="0"/>
              <a:t>Requires new and retrofitted Solar and ESR IBRs to meet IEEE 2800 Table 12 curves</a:t>
            </a:r>
          </a:p>
        </p:txBody>
      </p:sp>
      <p:sp>
        <p:nvSpPr>
          <p:cNvPr id="24" name="TextBox 23">
            <a:extLst>
              <a:ext uri="{FF2B5EF4-FFF2-40B4-BE49-F238E27FC236}">
                <a16:creationId xmlns:a16="http://schemas.microsoft.com/office/drawing/2014/main" id="{15661733-B201-9C8E-4331-A812C7DE8A36}"/>
              </a:ext>
            </a:extLst>
          </p:cNvPr>
          <p:cNvSpPr txBox="1"/>
          <p:nvPr/>
        </p:nvSpPr>
        <p:spPr>
          <a:xfrm>
            <a:off x="228600" y="4513011"/>
            <a:ext cx="4337538" cy="1169551"/>
          </a:xfrm>
          <a:prstGeom prst="rect">
            <a:avLst/>
          </a:prstGeom>
          <a:noFill/>
        </p:spPr>
        <p:txBody>
          <a:bodyPr wrap="square" rtlCol="0">
            <a:spAutoFit/>
          </a:bodyPr>
          <a:lstStyle/>
          <a:p>
            <a:r>
              <a:rPr lang="en-US" sz="1400" dirty="0"/>
              <a:t>Initial Proposal:</a:t>
            </a:r>
          </a:p>
          <a:p>
            <a:pPr marL="285750" indent="-285750">
              <a:buFont typeface="Arial" panose="020B0604020202020204" pitchFamily="34" charset="0"/>
              <a:buChar char="•"/>
            </a:pPr>
            <a:r>
              <a:rPr lang="en-US" sz="1400" dirty="0"/>
              <a:t>Required all existing IBRs to meet IEEE 2800 Table 11 VRT curves within ~2 years</a:t>
            </a:r>
          </a:p>
          <a:p>
            <a:pPr marL="285750" indent="-285750">
              <a:buFont typeface="Arial" panose="020B0604020202020204" pitchFamily="34" charset="0"/>
              <a:buChar char="•"/>
            </a:pPr>
            <a:r>
              <a:rPr lang="en-US" sz="1400" dirty="0"/>
              <a:t>Required all new IBRs to meet IEEE 2800 Table 11 VRT curves</a:t>
            </a:r>
          </a:p>
        </p:txBody>
      </p:sp>
      <p:sp>
        <p:nvSpPr>
          <p:cNvPr id="26" name="Arrow: Right 25">
            <a:extLst>
              <a:ext uri="{FF2B5EF4-FFF2-40B4-BE49-F238E27FC236}">
                <a16:creationId xmlns:a16="http://schemas.microsoft.com/office/drawing/2014/main" id="{C06A6ED1-50B5-4FEF-B657-56150D2BEA5A}"/>
              </a:ext>
            </a:extLst>
          </p:cNvPr>
          <p:cNvSpPr/>
          <p:nvPr/>
        </p:nvSpPr>
        <p:spPr>
          <a:xfrm rot="16200000">
            <a:off x="2319536" y="4134660"/>
            <a:ext cx="228600" cy="226834"/>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49F270A-F86D-5F33-327E-F863126D18CB}"/>
              </a:ext>
            </a:extLst>
          </p:cNvPr>
          <p:cNvPicPr>
            <a:picLocks noChangeAspect="1"/>
          </p:cNvPicPr>
          <p:nvPr/>
        </p:nvPicPr>
        <p:blipFill>
          <a:blip r:embed="rId3"/>
          <a:stretch>
            <a:fillRect/>
          </a:stretch>
        </p:blipFill>
        <p:spPr>
          <a:xfrm>
            <a:off x="4715619" y="3507722"/>
            <a:ext cx="4407922" cy="2981585"/>
          </a:xfrm>
          <a:prstGeom prst="rect">
            <a:avLst/>
          </a:prstGeom>
        </p:spPr>
      </p:pic>
      <p:sp>
        <p:nvSpPr>
          <p:cNvPr id="25" name="Arrow: Right 24">
            <a:extLst>
              <a:ext uri="{FF2B5EF4-FFF2-40B4-BE49-F238E27FC236}">
                <a16:creationId xmlns:a16="http://schemas.microsoft.com/office/drawing/2014/main" id="{78295E1B-C226-F4EA-AB0E-440ADE43828A}"/>
              </a:ext>
            </a:extLst>
          </p:cNvPr>
          <p:cNvSpPr/>
          <p:nvPr/>
        </p:nvSpPr>
        <p:spPr>
          <a:xfrm rot="2590561">
            <a:off x="4123829" y="3383338"/>
            <a:ext cx="90807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Right 26">
            <a:extLst>
              <a:ext uri="{FF2B5EF4-FFF2-40B4-BE49-F238E27FC236}">
                <a16:creationId xmlns:a16="http://schemas.microsoft.com/office/drawing/2014/main" id="{A663325F-0958-E896-5A8C-25647E0D8904}"/>
              </a:ext>
            </a:extLst>
          </p:cNvPr>
          <p:cNvSpPr/>
          <p:nvPr/>
        </p:nvSpPr>
        <p:spPr>
          <a:xfrm rot="5400000">
            <a:off x="6710175" y="3236861"/>
            <a:ext cx="228600" cy="226834"/>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3138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dirty="0"/>
              <a:t>Type 1 and Type 2 WGRs</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7" name="TextBox 6">
            <a:extLst>
              <a:ext uri="{FF2B5EF4-FFF2-40B4-BE49-F238E27FC236}">
                <a16:creationId xmlns:a16="http://schemas.microsoft.com/office/drawing/2014/main" id="{D1220634-BAC3-37C8-1E24-CC4339D36D79}"/>
              </a:ext>
            </a:extLst>
          </p:cNvPr>
          <p:cNvSpPr txBox="1"/>
          <p:nvPr/>
        </p:nvSpPr>
        <p:spPr>
          <a:xfrm>
            <a:off x="304800" y="1219200"/>
            <a:ext cx="7848600" cy="4524315"/>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2"/>
                </a:solidFill>
              </a:rPr>
              <a:t>ERCOT has considered the proposed rules for all IBRs to comply with existing VRT requirements to apply to  Type 1 and Type 2 WGRs.</a:t>
            </a:r>
          </a:p>
          <a:p>
            <a:pPr marL="285750" indent="-285750">
              <a:buFont typeface="Arial" panose="020B0604020202020204" pitchFamily="34" charset="0"/>
              <a:buChar char="•"/>
            </a:pPr>
            <a:endParaRPr lang="en-US" sz="1600" dirty="0">
              <a:solidFill>
                <a:schemeClr val="tx2"/>
              </a:solidFill>
            </a:endParaRPr>
          </a:p>
          <a:p>
            <a:pPr marL="285750" indent="-285750">
              <a:buFont typeface="Arial" panose="020B0604020202020204" pitchFamily="34" charset="0"/>
              <a:buChar char="•"/>
            </a:pPr>
            <a:r>
              <a:rPr lang="en-US" sz="1600" dirty="0">
                <a:solidFill>
                  <a:schemeClr val="tx2"/>
                </a:solidFill>
              </a:rPr>
              <a:t>Type 1 and Type 2 WGRs are not considered IBRs in IEEE 2800-2022.  ERCOT is considering comments to clarify in NOGRR 245 that requirements in Section 2.9.1.2 would apply to Type 1 and Type 2 WGRs.  </a:t>
            </a:r>
          </a:p>
          <a:p>
            <a:pPr marL="285750" indent="-285750">
              <a:buFont typeface="Arial" panose="020B0604020202020204" pitchFamily="34" charset="0"/>
              <a:buChar char="•"/>
            </a:pPr>
            <a:endParaRPr lang="en-US" sz="1600" dirty="0">
              <a:solidFill>
                <a:schemeClr val="tx2"/>
              </a:solidFill>
            </a:endParaRPr>
          </a:p>
          <a:p>
            <a:pPr marL="285750" indent="-285750">
              <a:buFont typeface="Arial" panose="020B0604020202020204" pitchFamily="34" charset="0"/>
              <a:buChar char="•"/>
            </a:pPr>
            <a:r>
              <a:rPr lang="en-US" sz="1600" dirty="0">
                <a:solidFill>
                  <a:schemeClr val="tx2"/>
                </a:solidFill>
              </a:rPr>
              <a:t>There are approximately 1395 MW of Type 1 WGR capacity and 625 MW of Type 2 WGR capacity in ERCOT today.  Some repower projects may have altered these values as well as some capacity being co-located with load.  </a:t>
            </a:r>
          </a:p>
          <a:p>
            <a:endParaRPr lang="en-US" sz="1600" dirty="0">
              <a:solidFill>
                <a:schemeClr val="tx2"/>
              </a:solidFill>
            </a:endParaRPr>
          </a:p>
          <a:p>
            <a:pPr marL="285750" indent="-285750">
              <a:buFont typeface="Arial" panose="020B0604020202020204" pitchFamily="34" charset="0"/>
              <a:buChar char="•"/>
            </a:pPr>
            <a:r>
              <a:rPr lang="en-US" sz="1600" dirty="0">
                <a:solidFill>
                  <a:schemeClr val="tx2"/>
                </a:solidFill>
              </a:rPr>
              <a:t>The average Net MW output for all Type 1 and Type 2 WGRs for the last 365 days was 343 MW (17% of max capacity). </a:t>
            </a:r>
          </a:p>
          <a:p>
            <a:endParaRPr lang="en-US" sz="1600" dirty="0">
              <a:solidFill>
                <a:schemeClr val="tx2"/>
              </a:solidFill>
            </a:endParaRPr>
          </a:p>
          <a:p>
            <a:pPr marL="285750" indent="-285750">
              <a:buFont typeface="Arial" panose="020B0604020202020204" pitchFamily="34" charset="0"/>
              <a:buChar char="•"/>
            </a:pPr>
            <a:r>
              <a:rPr lang="en-US" sz="1600" dirty="0">
                <a:solidFill>
                  <a:schemeClr val="tx2"/>
                </a:solidFill>
              </a:rPr>
              <a:t>ERCOT proposes that all WGRs, regardless of type, must ride-through normal system disturbances within the ride-through curves.  Every failure compounds the magnitude of the system impacts and may introduce more units that enter an HVRT or LVRT mode.</a:t>
            </a:r>
          </a:p>
        </p:txBody>
      </p:sp>
    </p:spTree>
    <p:extLst>
      <p:ext uri="{BB962C8B-B14F-4D97-AF65-F5344CB8AC3E}">
        <p14:creationId xmlns:p14="http://schemas.microsoft.com/office/powerpoint/2010/main" val="3554618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a:t>WGR ride-through </a:t>
            </a:r>
            <a:r>
              <a:rPr lang="en-US" dirty="0"/>
              <a:t>failures </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7" name="TextBox 6">
            <a:extLst>
              <a:ext uri="{FF2B5EF4-FFF2-40B4-BE49-F238E27FC236}">
                <a16:creationId xmlns:a16="http://schemas.microsoft.com/office/drawing/2014/main" id="{D1220634-BAC3-37C8-1E24-CC4339D36D79}"/>
              </a:ext>
            </a:extLst>
          </p:cNvPr>
          <p:cNvSpPr txBox="1"/>
          <p:nvPr/>
        </p:nvSpPr>
        <p:spPr>
          <a:xfrm>
            <a:off x="304800" y="1219200"/>
            <a:ext cx="7848600" cy="4524315"/>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While the two Odessa event ride-through performance failures were primarily PVGR units, multiple events over the last 5 years continue to involve WGR ride through failures.</a:t>
            </a: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dirty="0">
                <a:solidFill>
                  <a:schemeClr val="tx2"/>
                </a:solidFill>
              </a:rPr>
              <a:t>The following statistics between 2018 and 2023 show that WGRs with some type of current exemption from ride-through requirements have and continue to demonstrate ride-through performance failures.</a:t>
            </a:r>
          </a:p>
          <a:p>
            <a:pPr marL="742950" lvl="1" indent="-285750">
              <a:buFont typeface="Courier New" panose="02070309020205020404" pitchFamily="49" charset="0"/>
              <a:buChar char="o"/>
            </a:pPr>
            <a:r>
              <a:rPr lang="en-US" dirty="0">
                <a:solidFill>
                  <a:schemeClr val="tx2"/>
                </a:solidFill>
              </a:rPr>
              <a:t>22% (17 out of 77 WGRs) with an SGIA before 11/1/2008 experienced one or more ride-through failures </a:t>
            </a:r>
          </a:p>
          <a:p>
            <a:pPr marL="742950" lvl="1" indent="-285750">
              <a:buFont typeface="Courier New" panose="02070309020205020404" pitchFamily="49" charset="0"/>
              <a:buChar char="o"/>
            </a:pPr>
            <a:r>
              <a:rPr lang="en-US" dirty="0">
                <a:solidFill>
                  <a:schemeClr val="tx2"/>
                </a:solidFill>
              </a:rPr>
              <a:t>34% (23 of 67 WGRs) with an SGIA after 11/1/2008 and before 1/16/14 experienced one or more ride-through failures</a:t>
            </a:r>
          </a:p>
          <a:p>
            <a:pPr marL="742950" lvl="1" indent="-285750">
              <a:buFont typeface="Courier New" panose="02070309020205020404" pitchFamily="49" charset="0"/>
              <a:buChar char="o"/>
            </a:pPr>
            <a:r>
              <a:rPr lang="en-US" dirty="0">
                <a:solidFill>
                  <a:schemeClr val="tx2"/>
                </a:solidFill>
              </a:rPr>
              <a:t>24% (51 of 211 WGRs) with an SGIA after 1/16/14 experienced one or more ride-through failures</a:t>
            </a:r>
          </a:p>
          <a:p>
            <a:endParaRPr lang="en-US" dirty="0">
              <a:solidFill>
                <a:schemeClr val="tx2"/>
              </a:solidFill>
            </a:endParaRPr>
          </a:p>
          <a:p>
            <a:pPr marL="285750" indent="-285750">
              <a:buFont typeface="Arial" panose="020B0604020202020204" pitchFamily="34" charset="0"/>
              <a:buChar char="•"/>
            </a:pPr>
            <a:r>
              <a:rPr lang="en-US" dirty="0">
                <a:solidFill>
                  <a:schemeClr val="tx2"/>
                </a:solidFill>
              </a:rPr>
              <a:t>Some events may have had a significantly greater MW loss if wind speed was higher at the time of the failures.</a:t>
            </a:r>
          </a:p>
        </p:txBody>
      </p:sp>
    </p:spTree>
    <p:extLst>
      <p:ext uri="{BB962C8B-B14F-4D97-AF65-F5344CB8AC3E}">
        <p14:creationId xmlns:p14="http://schemas.microsoft.com/office/powerpoint/2010/main" val="4286994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dirty="0"/>
              <a:t>New and replaced IBR requirements</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7" name="TextBox 6">
            <a:extLst>
              <a:ext uri="{FF2B5EF4-FFF2-40B4-BE49-F238E27FC236}">
                <a16:creationId xmlns:a16="http://schemas.microsoft.com/office/drawing/2014/main" id="{D1220634-BAC3-37C8-1E24-CC4339D36D79}"/>
              </a:ext>
            </a:extLst>
          </p:cNvPr>
          <p:cNvSpPr txBox="1"/>
          <p:nvPr/>
        </p:nvSpPr>
        <p:spPr>
          <a:xfrm>
            <a:off x="304800" y="1219200"/>
            <a:ext cx="8458200" cy="5339923"/>
          </a:xfrm>
          <a:prstGeom prst="rect">
            <a:avLst/>
          </a:prstGeom>
          <a:noFill/>
        </p:spPr>
        <p:txBody>
          <a:bodyPr wrap="square" rtlCol="0">
            <a:spAutoFit/>
          </a:bodyPr>
          <a:lstStyle/>
          <a:p>
            <a:pPr marL="285750" indent="-285750">
              <a:buFont typeface="Arial" panose="020B0604020202020204" pitchFamily="34" charset="0"/>
              <a:buChar char="•"/>
            </a:pPr>
            <a:r>
              <a:rPr lang="en-US" sz="1700" dirty="0">
                <a:solidFill>
                  <a:schemeClr val="tx2"/>
                </a:solidFill>
              </a:rPr>
              <a:t>IBRs with SGIA (or modified IBRs with GIM initiated) on or after June 1, 2023, must meet the new ride-through curves.</a:t>
            </a:r>
          </a:p>
          <a:p>
            <a:endParaRPr lang="en-US" sz="1700" dirty="0">
              <a:solidFill>
                <a:schemeClr val="tx2"/>
              </a:solidFill>
            </a:endParaRPr>
          </a:p>
          <a:p>
            <a:pPr marL="285750" indent="-285750">
              <a:buFont typeface="Arial" panose="020B0604020202020204" pitchFamily="34" charset="0"/>
              <a:buChar char="•"/>
            </a:pPr>
            <a:r>
              <a:rPr lang="en-US" sz="1700" dirty="0">
                <a:solidFill>
                  <a:schemeClr val="tx2"/>
                </a:solidFill>
              </a:rPr>
              <a:t>Since curves from IEEE 2800-2022 Table 11 are no longer being retroactively required, ERCOT is proposing to further align with IEEE-2800-2022 by requiring WGRs to meet Table 11 and all PVGR and ESRs to meet Table 12 (Tables A and B respectively in Section 2.9.1.1).</a:t>
            </a:r>
          </a:p>
          <a:p>
            <a:endParaRPr lang="en-US" sz="1700" dirty="0">
              <a:solidFill>
                <a:schemeClr val="tx2"/>
              </a:solidFill>
            </a:endParaRPr>
          </a:p>
          <a:p>
            <a:pPr marL="285750" indent="-285750">
              <a:buFont typeface="Arial" panose="020B0604020202020204" pitchFamily="34" charset="0"/>
              <a:buChar char="•"/>
            </a:pPr>
            <a:r>
              <a:rPr lang="en-US" sz="1700" dirty="0">
                <a:solidFill>
                  <a:schemeClr val="tx2"/>
                </a:solidFill>
              </a:rPr>
              <a:t>ERCOT is additionally proposing to fully adopt IEEE 2800 Sections 5 (Q-V control), 7 (abnormal conditions), and 9 (protection) by reference along with any cross references in other sections for these IBRs unless otherwise otherwise clarified, modified, or exempted in the ERCOT Protocols, Operating Guides, or Planning Guides.</a:t>
            </a:r>
          </a:p>
          <a:p>
            <a:endParaRPr lang="en-US" sz="1700" dirty="0">
              <a:solidFill>
                <a:schemeClr val="tx2"/>
              </a:solidFill>
            </a:endParaRPr>
          </a:p>
          <a:p>
            <a:pPr marL="285750" indent="-285750">
              <a:buFont typeface="Arial" panose="020B0604020202020204" pitchFamily="34" charset="0"/>
              <a:buChar char="•"/>
            </a:pPr>
            <a:r>
              <a:rPr lang="en-US" sz="1700" dirty="0">
                <a:solidFill>
                  <a:schemeClr val="tx2"/>
                </a:solidFill>
              </a:rPr>
              <a:t>ERCOT is also proposing the clarification that IBR plant requirements and all IBR unit requirements described in the IEEE 2800-2022 standard are to be applied at the Point of Interconnection Bus (POIB) and the individual Inverter-Based unit terminal respectively unless otherwise clarified, modified, or exempted in the ERCOT Protocols, Operating Guides, or Planning Guides.</a:t>
            </a:r>
          </a:p>
          <a:p>
            <a:pPr marL="285750" indent="-285750">
              <a:buFont typeface="Arial" panose="020B0604020202020204" pitchFamily="34" charset="0"/>
              <a:buChar char="•"/>
            </a:pPr>
            <a:endParaRPr kumimoji="0" lang="en-US" sz="1800" b="0" i="0" u="none" strike="noStrike" kern="1200" cap="none" spc="0" normalizeH="0" baseline="0" noProof="0" dirty="0">
              <a:ln>
                <a:noFill/>
              </a:ln>
              <a:solidFill>
                <a:srgbClr val="5B6770"/>
              </a:solidFill>
              <a:effectLst/>
              <a:uLnTx/>
              <a:uFillTx/>
              <a:latin typeface="Arial" panose="020B0604020202020204"/>
              <a:ea typeface="+mn-ea"/>
              <a:cs typeface="+mn-cs"/>
            </a:endParaRPr>
          </a:p>
        </p:txBody>
      </p:sp>
    </p:spTree>
    <p:extLst>
      <p:ext uri="{BB962C8B-B14F-4D97-AF65-F5344CB8AC3E}">
        <p14:creationId xmlns:p14="http://schemas.microsoft.com/office/powerpoint/2010/main" val="3356870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dirty="0"/>
              <a:t>NOGRR 245 path forward</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7" name="TextBox 6">
            <a:extLst>
              <a:ext uri="{FF2B5EF4-FFF2-40B4-BE49-F238E27FC236}">
                <a16:creationId xmlns:a16="http://schemas.microsoft.com/office/drawing/2014/main" id="{D1220634-BAC3-37C8-1E24-CC4339D36D79}"/>
              </a:ext>
            </a:extLst>
          </p:cNvPr>
          <p:cNvSpPr txBox="1"/>
          <p:nvPr/>
        </p:nvSpPr>
        <p:spPr>
          <a:xfrm>
            <a:off x="304800" y="1219200"/>
            <a:ext cx="7848600" cy="3416320"/>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ERCOT will continue to consider submitted public comments to adjust the latest ERCOT submitted comments (6/22/23) for NOGRR 245.</a:t>
            </a:r>
          </a:p>
          <a:p>
            <a:endParaRPr lang="en-US" dirty="0">
              <a:solidFill>
                <a:schemeClr val="tx2"/>
              </a:solidFill>
            </a:endParaRPr>
          </a:p>
          <a:p>
            <a:pPr marL="285750" indent="-285750">
              <a:buFont typeface="Arial" panose="020B0604020202020204" pitchFamily="34" charset="0"/>
              <a:buChar char="•"/>
            </a:pPr>
            <a:r>
              <a:rPr lang="en-US" dirty="0">
                <a:solidFill>
                  <a:schemeClr val="tx2"/>
                </a:solidFill>
              </a:rPr>
              <a:t>Any suggested revisions should demonstrate how the reliability risk of ride-through failures are still addressed with the suggested revision</a:t>
            </a:r>
          </a:p>
          <a:p>
            <a:endParaRPr lang="en-US" dirty="0">
              <a:solidFill>
                <a:schemeClr val="tx2"/>
              </a:solidFill>
            </a:endParaRPr>
          </a:p>
          <a:p>
            <a:pPr marL="285750" indent="-285750">
              <a:buFont typeface="Arial" panose="020B0604020202020204" pitchFamily="34" charset="0"/>
              <a:buChar char="•"/>
            </a:pPr>
            <a:r>
              <a:rPr lang="en-US" dirty="0">
                <a:solidFill>
                  <a:schemeClr val="tx2"/>
                </a:solidFill>
              </a:rPr>
              <a:t>It is unlikely that any implementation dates would be further delayed due to the reliability risk that ride-through failures are presenting to the ERCOT system.</a:t>
            </a:r>
          </a:p>
          <a:p>
            <a:endParaRPr lang="en-US" dirty="0">
              <a:solidFill>
                <a:schemeClr val="tx2"/>
              </a:solidFill>
            </a:endParaRPr>
          </a:p>
          <a:p>
            <a:pPr marL="285750" indent="-285750">
              <a:buFont typeface="Arial" panose="020B0604020202020204" pitchFamily="34" charset="0"/>
              <a:buChar char="•"/>
            </a:pPr>
            <a:r>
              <a:rPr lang="en-US" dirty="0">
                <a:solidFill>
                  <a:schemeClr val="tx2"/>
                </a:solidFill>
              </a:rPr>
              <a:t>ERCOT is looking for ROS to consider approval of NOGRR 245 in August to make it to the October BOD.  </a:t>
            </a:r>
          </a:p>
        </p:txBody>
      </p:sp>
    </p:spTree>
    <p:extLst>
      <p:ext uri="{BB962C8B-B14F-4D97-AF65-F5344CB8AC3E}">
        <p14:creationId xmlns:p14="http://schemas.microsoft.com/office/powerpoint/2010/main" val="162323159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13024</TotalTime>
  <Words>1149</Words>
  <Application>Microsoft Office PowerPoint</Application>
  <PresentationFormat>On-screen Show (4:3)</PresentationFormat>
  <Paragraphs>93</Paragraphs>
  <Slides>10</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Courier New</vt:lpstr>
      <vt:lpstr>1_Custom Design</vt:lpstr>
      <vt:lpstr>Office Theme</vt:lpstr>
      <vt:lpstr>PowerPoint Presentation</vt:lpstr>
      <vt:lpstr>Updated NOGRR 245 comments</vt:lpstr>
      <vt:lpstr>IBR - Frequency-ride through (FRT) requirements </vt:lpstr>
      <vt:lpstr>IBR – Voltage ride-through (VRT) requirements </vt:lpstr>
      <vt:lpstr>Initial vs New Proposal for VRT curves</vt:lpstr>
      <vt:lpstr>Type 1 and Type 2 WGRs</vt:lpstr>
      <vt:lpstr>WGR ride-through failures </vt:lpstr>
      <vt:lpstr>New and replaced IBR requirements</vt:lpstr>
      <vt:lpstr>NOGRR 245 path forward</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181</cp:revision>
  <cp:lastPrinted>2016-01-21T20:53:15Z</cp:lastPrinted>
  <dcterms:created xsi:type="dcterms:W3CDTF">2016-01-21T15:20:31Z</dcterms:created>
  <dcterms:modified xsi:type="dcterms:W3CDTF">2023-07-07T18:54:17Z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