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omments/modernComment_13D_917263AC.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0" r:id="rId2"/>
    <p:sldMasterId id="2147483702" r:id="rId3"/>
  </p:sldMasterIdLst>
  <p:notesMasterIdLst>
    <p:notesMasterId r:id="rId16"/>
  </p:notesMasterIdLst>
  <p:handoutMasterIdLst>
    <p:handoutMasterId r:id="rId17"/>
  </p:handoutMasterIdLst>
  <p:sldIdLst>
    <p:sldId id="270" r:id="rId4"/>
    <p:sldId id="432" r:id="rId5"/>
    <p:sldId id="433" r:id="rId6"/>
    <p:sldId id="434" r:id="rId7"/>
    <p:sldId id="600" r:id="rId8"/>
    <p:sldId id="594" r:id="rId9"/>
    <p:sldId id="599" r:id="rId10"/>
    <p:sldId id="593" r:id="rId11"/>
    <p:sldId id="317" r:id="rId12"/>
    <p:sldId id="592" r:id="rId13"/>
    <p:sldId id="589" r:id="rId14"/>
    <p:sldId id="59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C8FD8AA-63B6-61AC-B64D-4D514056C56F}" name="ERCOT SM" initials="ER SM" userId="ERCOT SM"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2" clrIdx="0"/>
  <p:cmAuthor id="1" name="Du, Pengwei" initials="DP" lastIdx="3" clrIdx="1">
    <p:extLst>
      <p:ext uri="{19B8F6BF-5375-455C-9EA6-DF929625EA0E}">
        <p15:presenceInfo xmlns:p15="http://schemas.microsoft.com/office/powerpoint/2012/main" userId="S-1-5-21-639947351-343809578-3807592339-42176" providerId="AD"/>
      </p:ext>
    </p:extLst>
  </p:cmAuthor>
  <p:cmAuthor id="2" name="Mago, Nitika" initials="NVM" lastIdx="25" clrIdx="2">
    <p:extLst>
      <p:ext uri="{19B8F6BF-5375-455C-9EA6-DF929625EA0E}">
        <p15:presenceInfo xmlns:p15="http://schemas.microsoft.com/office/powerpoint/2012/main" userId="Mago, Nitika" providerId="None"/>
      </p:ext>
    </p:extLst>
  </p:cmAuthor>
  <p:cmAuthor id="3" name="Steffan, Nick" initials="SN" lastIdx="3" clrIdx="3">
    <p:extLst>
      <p:ext uri="{19B8F6BF-5375-455C-9EA6-DF929625EA0E}">
        <p15:presenceInfo xmlns:p15="http://schemas.microsoft.com/office/powerpoint/2012/main" userId="S-1-5-21-639947351-343809578-3807592339-42285" providerId="AD"/>
      </p:ext>
    </p:extLst>
  </p:cmAuthor>
  <p:cmAuthor id="4" name="Littlefield, Jennifer" initials="LJ" lastIdx="2" clrIdx="4">
    <p:extLst>
      <p:ext uri="{19B8F6BF-5375-455C-9EA6-DF929625EA0E}">
        <p15:presenceInfo xmlns:p15="http://schemas.microsoft.com/office/powerpoint/2012/main" userId="S-1-5-21-639947351-343809578-3807592339-51623" providerId="AD"/>
      </p:ext>
    </p:extLst>
  </p:cmAuthor>
  <p:cmAuthor id="5" name="Li, Weifeng" initials="LW" lastIdx="10" clrIdx="5">
    <p:extLst>
      <p:ext uri="{19B8F6BF-5375-455C-9EA6-DF929625EA0E}">
        <p15:presenceInfo xmlns:p15="http://schemas.microsoft.com/office/powerpoint/2012/main" userId="S-1-5-21-639947351-343809578-3807592339-55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89F"/>
    <a:srgbClr val="73C8FD"/>
    <a:srgbClr val="50B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505A8A-99B0-40F1-BED9-9980278B221F}" v="20" dt="2023-07-06T14:31:02.8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71907" autoAdjust="0"/>
  </p:normalViewPr>
  <p:slideViewPr>
    <p:cSldViewPr snapToGrid="0">
      <p:cViewPr>
        <p:scale>
          <a:sx n="125" d="100"/>
          <a:sy n="125" d="100"/>
        </p:scale>
        <p:origin x="-54" y="198"/>
      </p:cViewPr>
      <p:guideLst>
        <p:guide orient="horz" pos="2160"/>
        <p:guide pos="2880"/>
      </p:guideLst>
    </p:cSldViewPr>
  </p:slideViewPr>
  <p:notesTextViewPr>
    <p:cViewPr>
      <p:scale>
        <a:sx n="3" d="2"/>
        <a:sy n="3" d="2"/>
      </p:scale>
      <p:origin x="0" y="0"/>
    </p:cViewPr>
  </p:notesTextViewPr>
  <p:sorterViewPr>
    <p:cViewPr>
      <p:scale>
        <a:sx n="60" d="100"/>
        <a:sy n="60" d="100"/>
      </p:scale>
      <p:origin x="0" y="0"/>
    </p:cViewPr>
  </p:sorterViewPr>
  <p:notesViewPr>
    <p:cSldViewPr snapToGrid="0" showGuides="1">
      <p:cViewPr varScale="1">
        <p:scale>
          <a:sx n="98" d="100"/>
          <a:sy n="98" d="100"/>
        </p:scale>
        <p:origin x="351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5"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go, Nitika" userId="eb4dfd7f-5a13-4bd1-acb0-2d627733e6c8" providerId="ADAL" clId="{39505A8A-99B0-40F1-BED9-9980278B221F}"/>
    <pc:docChg chg="undo custSel addSld delSld modSld">
      <pc:chgData name="Mago, Nitika" userId="eb4dfd7f-5a13-4bd1-acb0-2d627733e6c8" providerId="ADAL" clId="{39505A8A-99B0-40F1-BED9-9980278B221F}" dt="2023-07-06T14:34:18.883" v="7050" actId="20577"/>
      <pc:docMkLst>
        <pc:docMk/>
      </pc:docMkLst>
      <pc:sldChg chg="modSp mod">
        <pc:chgData name="Mago, Nitika" userId="eb4dfd7f-5a13-4bd1-acb0-2d627733e6c8" providerId="ADAL" clId="{39505A8A-99B0-40F1-BED9-9980278B221F}" dt="2023-07-06T08:51:43.236" v="50" actId="20577"/>
        <pc:sldMkLst>
          <pc:docMk/>
          <pc:sldMk cId="2188054726" sldId="270"/>
        </pc:sldMkLst>
        <pc:spChg chg="mod">
          <ac:chgData name="Mago, Nitika" userId="eb4dfd7f-5a13-4bd1-acb0-2d627733e6c8" providerId="ADAL" clId="{39505A8A-99B0-40F1-BED9-9980278B221F}" dt="2023-07-06T08:51:43.236" v="50" actId="20577"/>
          <ac:spMkLst>
            <pc:docMk/>
            <pc:sldMk cId="2188054726" sldId="270"/>
            <ac:spMk id="3" creationId="{00000000-0000-0000-0000-000000000000}"/>
          </ac:spMkLst>
        </pc:spChg>
        <pc:spChg chg="mod">
          <ac:chgData name="Mago, Nitika" userId="eb4dfd7f-5a13-4bd1-acb0-2d627733e6c8" providerId="ADAL" clId="{39505A8A-99B0-40F1-BED9-9980278B221F}" dt="2023-07-06T08:51:35.890" v="34" actId="20577"/>
          <ac:spMkLst>
            <pc:docMk/>
            <pc:sldMk cId="2188054726" sldId="270"/>
            <ac:spMk id="4" creationId="{00000000-0000-0000-0000-000000000000}"/>
          </ac:spMkLst>
        </pc:spChg>
        <pc:spChg chg="mod">
          <ac:chgData name="Mago, Nitika" userId="eb4dfd7f-5a13-4bd1-acb0-2d627733e6c8" providerId="ADAL" clId="{39505A8A-99B0-40F1-BED9-9980278B221F}" dt="2023-07-06T08:51:29.978" v="23"/>
          <ac:spMkLst>
            <pc:docMk/>
            <pc:sldMk cId="2188054726" sldId="270"/>
            <ac:spMk id="5" creationId="{00000000-0000-0000-0000-000000000000}"/>
          </ac:spMkLst>
        </pc:spChg>
      </pc:sldChg>
      <pc:sldChg chg="add">
        <pc:chgData name="Mago, Nitika" userId="eb4dfd7f-5a13-4bd1-acb0-2d627733e6c8" providerId="ADAL" clId="{39505A8A-99B0-40F1-BED9-9980278B221F}" dt="2023-07-06T09:56:56.812" v="5676"/>
        <pc:sldMkLst>
          <pc:docMk/>
          <pc:sldMk cId="2440192940" sldId="317"/>
        </pc:sldMkLst>
      </pc:sldChg>
      <pc:sldChg chg="modSp add del mod modClrScheme chgLayout">
        <pc:chgData name="Mago, Nitika" userId="eb4dfd7f-5a13-4bd1-acb0-2d627733e6c8" providerId="ADAL" clId="{39505A8A-99B0-40F1-BED9-9980278B221F}" dt="2023-07-06T08:57:15.080" v="391" actId="21"/>
        <pc:sldMkLst>
          <pc:docMk/>
          <pc:sldMk cId="2244552134" sldId="432"/>
        </pc:sldMkLst>
        <pc:spChg chg="mod ord">
          <ac:chgData name="Mago, Nitika" userId="eb4dfd7f-5a13-4bd1-acb0-2d627733e6c8" providerId="ADAL" clId="{39505A8A-99B0-40F1-BED9-9980278B221F}" dt="2023-07-06T08:56:57.761" v="361" actId="20577"/>
          <ac:spMkLst>
            <pc:docMk/>
            <pc:sldMk cId="2244552134" sldId="432"/>
            <ac:spMk id="2" creationId="{9FD0E29A-D101-BF1E-C344-D62E7153469C}"/>
          </ac:spMkLst>
        </pc:spChg>
        <pc:spChg chg="mod ord">
          <ac:chgData name="Mago, Nitika" userId="eb4dfd7f-5a13-4bd1-acb0-2d627733e6c8" providerId="ADAL" clId="{39505A8A-99B0-40F1-BED9-9980278B221F}" dt="2023-07-06T08:57:15.080" v="391" actId="21"/>
          <ac:spMkLst>
            <pc:docMk/>
            <pc:sldMk cId="2244552134" sldId="432"/>
            <ac:spMk id="3" creationId="{C97DD9C2-B117-EC66-9462-9FD40CDF52B4}"/>
          </ac:spMkLst>
        </pc:spChg>
        <pc:spChg chg="mod ord">
          <ac:chgData name="Mago, Nitika" userId="eb4dfd7f-5a13-4bd1-acb0-2d627733e6c8" providerId="ADAL" clId="{39505A8A-99B0-40F1-BED9-9980278B221F}" dt="2023-07-06T08:52:02.139" v="53" actId="700"/>
          <ac:spMkLst>
            <pc:docMk/>
            <pc:sldMk cId="2244552134" sldId="432"/>
            <ac:spMk id="4" creationId="{31FC5358-9183-0C10-C023-9A9B419369B6}"/>
          </ac:spMkLst>
        </pc:spChg>
        <pc:picChg chg="mod">
          <ac:chgData name="Mago, Nitika" userId="eb4dfd7f-5a13-4bd1-acb0-2d627733e6c8" providerId="ADAL" clId="{39505A8A-99B0-40F1-BED9-9980278B221F}" dt="2023-07-06T08:54:34.118" v="192" actId="1076"/>
          <ac:picMkLst>
            <pc:docMk/>
            <pc:sldMk cId="2244552134" sldId="432"/>
            <ac:picMk id="7" creationId="{9DFF3226-C5C6-0619-3175-C5F3F583459A}"/>
          </ac:picMkLst>
        </pc:picChg>
      </pc:sldChg>
      <pc:sldChg chg="modSp new mod">
        <pc:chgData name="Mago, Nitika" userId="eb4dfd7f-5a13-4bd1-acb0-2d627733e6c8" providerId="ADAL" clId="{39505A8A-99B0-40F1-BED9-9980278B221F}" dt="2023-07-06T10:15:14.866" v="6461" actId="20577"/>
        <pc:sldMkLst>
          <pc:docMk/>
          <pc:sldMk cId="2157763239" sldId="433"/>
        </pc:sldMkLst>
        <pc:spChg chg="mod">
          <ac:chgData name="Mago, Nitika" userId="eb4dfd7f-5a13-4bd1-acb0-2d627733e6c8" providerId="ADAL" clId="{39505A8A-99B0-40F1-BED9-9980278B221F}" dt="2023-07-06T08:57:07.675" v="390" actId="20577"/>
          <ac:spMkLst>
            <pc:docMk/>
            <pc:sldMk cId="2157763239" sldId="433"/>
            <ac:spMk id="2" creationId="{BB28BC7E-3B36-6162-D6B3-3E7E8EF2405D}"/>
          </ac:spMkLst>
        </pc:spChg>
        <pc:spChg chg="mod">
          <ac:chgData name="Mago, Nitika" userId="eb4dfd7f-5a13-4bd1-acb0-2d627733e6c8" providerId="ADAL" clId="{39505A8A-99B0-40F1-BED9-9980278B221F}" dt="2023-07-06T10:15:14.866" v="6461" actId="20577"/>
          <ac:spMkLst>
            <pc:docMk/>
            <pc:sldMk cId="2157763239" sldId="433"/>
            <ac:spMk id="3" creationId="{4DE2CFEF-79D5-EFA1-EE98-725C85DABD70}"/>
          </ac:spMkLst>
        </pc:spChg>
      </pc:sldChg>
      <pc:sldChg chg="modSp new mod">
        <pc:chgData name="Mago, Nitika" userId="eb4dfd7f-5a13-4bd1-acb0-2d627733e6c8" providerId="ADAL" clId="{39505A8A-99B0-40F1-BED9-9980278B221F}" dt="2023-07-06T14:24:12.569" v="6571" actId="12"/>
        <pc:sldMkLst>
          <pc:docMk/>
          <pc:sldMk cId="1484419905" sldId="434"/>
        </pc:sldMkLst>
        <pc:spChg chg="mod">
          <ac:chgData name="Mago, Nitika" userId="eb4dfd7f-5a13-4bd1-acb0-2d627733e6c8" providerId="ADAL" clId="{39505A8A-99B0-40F1-BED9-9980278B221F}" dt="2023-07-06T09:45:29.926" v="4431" actId="6549"/>
          <ac:spMkLst>
            <pc:docMk/>
            <pc:sldMk cId="1484419905" sldId="434"/>
            <ac:spMk id="2" creationId="{D19C2232-7825-257C-C625-4885629CD601}"/>
          </ac:spMkLst>
        </pc:spChg>
        <pc:spChg chg="mod">
          <ac:chgData name="Mago, Nitika" userId="eb4dfd7f-5a13-4bd1-acb0-2d627733e6c8" providerId="ADAL" clId="{39505A8A-99B0-40F1-BED9-9980278B221F}" dt="2023-07-06T14:24:12.569" v="6571" actId="12"/>
          <ac:spMkLst>
            <pc:docMk/>
            <pc:sldMk cId="1484419905" sldId="434"/>
            <ac:spMk id="3" creationId="{F3405EA8-F7D2-2637-EDD1-5BAD15EAFDBD}"/>
          </ac:spMkLst>
        </pc:spChg>
      </pc:sldChg>
      <pc:sldChg chg="modSp new del mod">
        <pc:chgData name="Mago, Nitika" userId="eb4dfd7f-5a13-4bd1-acb0-2d627733e6c8" providerId="ADAL" clId="{39505A8A-99B0-40F1-BED9-9980278B221F}" dt="2023-07-06T09:29:12.707" v="2683" actId="47"/>
        <pc:sldMkLst>
          <pc:docMk/>
          <pc:sldMk cId="3280495313" sldId="434"/>
        </pc:sldMkLst>
        <pc:spChg chg="mod">
          <ac:chgData name="Mago, Nitika" userId="eb4dfd7f-5a13-4bd1-acb0-2d627733e6c8" providerId="ADAL" clId="{39505A8A-99B0-40F1-BED9-9980278B221F}" dt="2023-07-06T09:07:17.910" v="832"/>
          <ac:spMkLst>
            <pc:docMk/>
            <pc:sldMk cId="3280495313" sldId="434"/>
            <ac:spMk id="3" creationId="{F23A07A4-2950-EF6B-1586-E7AB91374039}"/>
          </ac:spMkLst>
        </pc:spChg>
      </pc:sldChg>
      <pc:sldChg chg="modSp new del mod">
        <pc:chgData name="Mago, Nitika" userId="eb4dfd7f-5a13-4bd1-acb0-2d627733e6c8" providerId="ADAL" clId="{39505A8A-99B0-40F1-BED9-9980278B221F}" dt="2023-07-06T09:29:12.707" v="2683" actId="47"/>
        <pc:sldMkLst>
          <pc:docMk/>
          <pc:sldMk cId="1158709026" sldId="435"/>
        </pc:sldMkLst>
        <pc:spChg chg="mod">
          <ac:chgData name="Mago, Nitika" userId="eb4dfd7f-5a13-4bd1-acb0-2d627733e6c8" providerId="ADAL" clId="{39505A8A-99B0-40F1-BED9-9980278B221F}" dt="2023-07-06T09:25:05.919" v="2491" actId="20577"/>
          <ac:spMkLst>
            <pc:docMk/>
            <pc:sldMk cId="1158709026" sldId="435"/>
            <ac:spMk id="2" creationId="{2FA7409C-A107-CD82-1E44-DD6766316F7A}"/>
          </ac:spMkLst>
        </pc:spChg>
        <pc:spChg chg="mod">
          <ac:chgData name="Mago, Nitika" userId="eb4dfd7f-5a13-4bd1-acb0-2d627733e6c8" providerId="ADAL" clId="{39505A8A-99B0-40F1-BED9-9980278B221F}" dt="2023-07-06T09:26:52.806" v="2663" actId="20577"/>
          <ac:spMkLst>
            <pc:docMk/>
            <pc:sldMk cId="1158709026" sldId="435"/>
            <ac:spMk id="3" creationId="{94E77C27-BA28-1261-5398-952AD1AAF17B}"/>
          </ac:spMkLst>
        </pc:spChg>
      </pc:sldChg>
      <pc:sldChg chg="modSp new del mod">
        <pc:chgData name="Mago, Nitika" userId="eb4dfd7f-5a13-4bd1-acb0-2d627733e6c8" providerId="ADAL" clId="{39505A8A-99B0-40F1-BED9-9980278B221F}" dt="2023-07-06T09:28:03.642" v="2680" actId="47"/>
        <pc:sldMkLst>
          <pc:docMk/>
          <pc:sldMk cId="3822762368" sldId="436"/>
        </pc:sldMkLst>
        <pc:spChg chg="mod">
          <ac:chgData name="Mago, Nitika" userId="eb4dfd7f-5a13-4bd1-acb0-2d627733e6c8" providerId="ADAL" clId="{39505A8A-99B0-40F1-BED9-9980278B221F}" dt="2023-07-06T09:27:13.394" v="2679" actId="20577"/>
          <ac:spMkLst>
            <pc:docMk/>
            <pc:sldMk cId="3822762368" sldId="436"/>
            <ac:spMk id="2" creationId="{6A5C01F3-E43B-578B-0054-C3727AC7C838}"/>
          </ac:spMkLst>
        </pc:spChg>
      </pc:sldChg>
      <pc:sldChg chg="del">
        <pc:chgData name="Mago, Nitika" userId="eb4dfd7f-5a13-4bd1-acb0-2d627733e6c8" providerId="ADAL" clId="{39505A8A-99B0-40F1-BED9-9980278B221F}" dt="2023-07-06T08:52:12.148" v="58" actId="47"/>
        <pc:sldMkLst>
          <pc:docMk/>
          <pc:sldMk cId="1175610155" sldId="562"/>
        </pc:sldMkLst>
      </pc:sldChg>
      <pc:sldChg chg="del">
        <pc:chgData name="Mago, Nitika" userId="eb4dfd7f-5a13-4bd1-acb0-2d627733e6c8" providerId="ADAL" clId="{39505A8A-99B0-40F1-BED9-9980278B221F}" dt="2023-07-06T08:52:13.860" v="59" actId="47"/>
        <pc:sldMkLst>
          <pc:docMk/>
          <pc:sldMk cId="3014508496" sldId="570"/>
        </pc:sldMkLst>
      </pc:sldChg>
      <pc:sldChg chg="del">
        <pc:chgData name="Mago, Nitika" userId="eb4dfd7f-5a13-4bd1-acb0-2d627733e6c8" providerId="ADAL" clId="{39505A8A-99B0-40F1-BED9-9980278B221F}" dt="2023-07-06T08:52:13.860" v="59" actId="47"/>
        <pc:sldMkLst>
          <pc:docMk/>
          <pc:sldMk cId="1302254282" sldId="571"/>
        </pc:sldMkLst>
      </pc:sldChg>
      <pc:sldChg chg="del">
        <pc:chgData name="Mago, Nitika" userId="eb4dfd7f-5a13-4bd1-acb0-2d627733e6c8" providerId="ADAL" clId="{39505A8A-99B0-40F1-BED9-9980278B221F}" dt="2023-07-06T08:52:13.860" v="59" actId="47"/>
        <pc:sldMkLst>
          <pc:docMk/>
          <pc:sldMk cId="275656178" sldId="572"/>
        </pc:sldMkLst>
      </pc:sldChg>
      <pc:sldChg chg="add">
        <pc:chgData name="Mago, Nitika" userId="eb4dfd7f-5a13-4bd1-acb0-2d627733e6c8" providerId="ADAL" clId="{39505A8A-99B0-40F1-BED9-9980278B221F}" dt="2023-07-06T09:57:43.183" v="5739"/>
        <pc:sldMkLst>
          <pc:docMk/>
          <pc:sldMk cId="726588192" sldId="589"/>
        </pc:sldMkLst>
      </pc:sldChg>
      <pc:sldChg chg="add">
        <pc:chgData name="Mago, Nitika" userId="eb4dfd7f-5a13-4bd1-acb0-2d627733e6c8" providerId="ADAL" clId="{39505A8A-99B0-40F1-BED9-9980278B221F}" dt="2023-07-06T09:56:56.812" v="5676"/>
        <pc:sldMkLst>
          <pc:docMk/>
          <pc:sldMk cId="3618834183" sldId="592"/>
        </pc:sldMkLst>
      </pc:sldChg>
      <pc:sldChg chg="addSp delSp modSp new mod modClrScheme chgLayout">
        <pc:chgData name="Mago, Nitika" userId="eb4dfd7f-5a13-4bd1-acb0-2d627733e6c8" providerId="ADAL" clId="{39505A8A-99B0-40F1-BED9-9980278B221F}" dt="2023-07-06T09:57:30.474" v="5738" actId="20577"/>
        <pc:sldMkLst>
          <pc:docMk/>
          <pc:sldMk cId="979551" sldId="593"/>
        </pc:sldMkLst>
        <pc:spChg chg="del">
          <ac:chgData name="Mago, Nitika" userId="eb4dfd7f-5a13-4bd1-acb0-2d627733e6c8" providerId="ADAL" clId="{39505A8A-99B0-40F1-BED9-9980278B221F}" dt="2023-07-06T09:57:09.103" v="5678" actId="700"/>
          <ac:spMkLst>
            <pc:docMk/>
            <pc:sldMk cId="979551" sldId="593"/>
            <ac:spMk id="2" creationId="{4E858064-03E3-C49E-F288-3EC9F1BCAB2C}"/>
          </ac:spMkLst>
        </pc:spChg>
        <pc:spChg chg="del mod ord">
          <ac:chgData name="Mago, Nitika" userId="eb4dfd7f-5a13-4bd1-acb0-2d627733e6c8" providerId="ADAL" clId="{39505A8A-99B0-40F1-BED9-9980278B221F}" dt="2023-07-06T09:57:09.103" v="5678" actId="700"/>
          <ac:spMkLst>
            <pc:docMk/>
            <pc:sldMk cId="979551" sldId="593"/>
            <ac:spMk id="3" creationId="{5FF2CBA3-D86E-A8FE-20FF-B933D2F0AF2F}"/>
          </ac:spMkLst>
        </pc:spChg>
        <pc:spChg chg="mod ord">
          <ac:chgData name="Mago, Nitika" userId="eb4dfd7f-5a13-4bd1-acb0-2d627733e6c8" providerId="ADAL" clId="{39505A8A-99B0-40F1-BED9-9980278B221F}" dt="2023-07-06T09:57:09.103" v="5678" actId="700"/>
          <ac:spMkLst>
            <pc:docMk/>
            <pc:sldMk cId="979551" sldId="593"/>
            <ac:spMk id="4" creationId="{5729AA81-AF45-6D29-88D1-D4C4A5F86A9A}"/>
          </ac:spMkLst>
        </pc:spChg>
        <pc:spChg chg="add mod ord">
          <ac:chgData name="Mago, Nitika" userId="eb4dfd7f-5a13-4bd1-acb0-2d627733e6c8" providerId="ADAL" clId="{39505A8A-99B0-40F1-BED9-9980278B221F}" dt="2023-07-06T09:57:30.474" v="5738" actId="20577"/>
          <ac:spMkLst>
            <pc:docMk/>
            <pc:sldMk cId="979551" sldId="593"/>
            <ac:spMk id="5" creationId="{58FC03D2-66AA-EDB6-918D-180356581E70}"/>
          </ac:spMkLst>
        </pc:spChg>
      </pc:sldChg>
      <pc:sldChg chg="addSp modSp new mod chgLayout">
        <pc:chgData name="Mago, Nitika" userId="eb4dfd7f-5a13-4bd1-acb0-2d627733e6c8" providerId="ADAL" clId="{39505A8A-99B0-40F1-BED9-9980278B221F}" dt="2023-07-06T10:17:35.489" v="6513" actId="1076"/>
        <pc:sldMkLst>
          <pc:docMk/>
          <pc:sldMk cId="69389829" sldId="594"/>
        </pc:sldMkLst>
        <pc:spChg chg="mod ord">
          <ac:chgData name="Mago, Nitika" userId="eb4dfd7f-5a13-4bd1-acb0-2d627733e6c8" providerId="ADAL" clId="{39505A8A-99B0-40F1-BED9-9980278B221F}" dt="2023-07-06T10:16:23.746" v="6469" actId="20577"/>
          <ac:spMkLst>
            <pc:docMk/>
            <pc:sldMk cId="69389829" sldId="594"/>
            <ac:spMk id="2" creationId="{0495E6B8-D1D3-E658-05C1-176BFEA8DA07}"/>
          </ac:spMkLst>
        </pc:spChg>
        <pc:spChg chg="mod ord">
          <ac:chgData name="Mago, Nitika" userId="eb4dfd7f-5a13-4bd1-acb0-2d627733e6c8" providerId="ADAL" clId="{39505A8A-99B0-40F1-BED9-9980278B221F}" dt="2023-07-06T10:08:52.755" v="6256" actId="6549"/>
          <ac:spMkLst>
            <pc:docMk/>
            <pc:sldMk cId="69389829" sldId="594"/>
            <ac:spMk id="3" creationId="{A42D693D-CCC2-D11A-CD0A-AEBF53E4850C}"/>
          </ac:spMkLst>
        </pc:spChg>
        <pc:spChg chg="mod ord">
          <ac:chgData name="Mago, Nitika" userId="eb4dfd7f-5a13-4bd1-acb0-2d627733e6c8" providerId="ADAL" clId="{39505A8A-99B0-40F1-BED9-9980278B221F}" dt="2023-07-06T10:04:45.585" v="6129" actId="700"/>
          <ac:spMkLst>
            <pc:docMk/>
            <pc:sldMk cId="69389829" sldId="594"/>
            <ac:spMk id="4" creationId="{487438E0-EBAC-E3E5-9D5A-EECA533C98ED}"/>
          </ac:spMkLst>
        </pc:spChg>
        <pc:spChg chg="add mod">
          <ac:chgData name="Mago, Nitika" userId="eb4dfd7f-5a13-4bd1-acb0-2d627733e6c8" providerId="ADAL" clId="{39505A8A-99B0-40F1-BED9-9980278B221F}" dt="2023-07-06T10:17:35.489" v="6513" actId="1076"/>
          <ac:spMkLst>
            <pc:docMk/>
            <pc:sldMk cId="69389829" sldId="594"/>
            <ac:spMk id="6" creationId="{83573691-6884-978D-000E-0F0A74FF9D27}"/>
          </ac:spMkLst>
        </pc:spChg>
        <pc:picChg chg="add mod">
          <ac:chgData name="Mago, Nitika" userId="eb4dfd7f-5a13-4bd1-acb0-2d627733e6c8" providerId="ADAL" clId="{39505A8A-99B0-40F1-BED9-9980278B221F}" dt="2023-07-06T10:08:26.464" v="6251" actId="1076"/>
          <ac:picMkLst>
            <pc:docMk/>
            <pc:sldMk cId="69389829" sldId="594"/>
            <ac:picMk id="5" creationId="{D91E9712-2D09-5569-AD3C-42F01D16CA1D}"/>
          </ac:picMkLst>
        </pc:picChg>
      </pc:sldChg>
      <pc:sldChg chg="add">
        <pc:chgData name="Mago, Nitika" userId="eb4dfd7f-5a13-4bd1-acb0-2d627733e6c8" providerId="ADAL" clId="{39505A8A-99B0-40F1-BED9-9980278B221F}" dt="2023-07-06T09:59:15.890" v="5842"/>
        <pc:sldMkLst>
          <pc:docMk/>
          <pc:sldMk cId="1781883823" sldId="598"/>
        </pc:sldMkLst>
      </pc:sldChg>
      <pc:sldChg chg="modSp new mod">
        <pc:chgData name="Mago, Nitika" userId="eb4dfd7f-5a13-4bd1-acb0-2d627733e6c8" providerId="ADAL" clId="{39505A8A-99B0-40F1-BED9-9980278B221F}" dt="2023-07-06T10:14:38.181" v="6452" actId="403"/>
        <pc:sldMkLst>
          <pc:docMk/>
          <pc:sldMk cId="2255473976" sldId="599"/>
        </pc:sldMkLst>
        <pc:spChg chg="mod">
          <ac:chgData name="Mago, Nitika" userId="eb4dfd7f-5a13-4bd1-acb0-2d627733e6c8" providerId="ADAL" clId="{39505A8A-99B0-40F1-BED9-9980278B221F}" dt="2023-07-06T10:09:55.883" v="6270" actId="20577"/>
          <ac:spMkLst>
            <pc:docMk/>
            <pc:sldMk cId="2255473976" sldId="599"/>
            <ac:spMk id="2" creationId="{3AEE63E2-2B1B-6AF0-F58B-EED5567E3614}"/>
          </ac:spMkLst>
        </pc:spChg>
        <pc:spChg chg="mod">
          <ac:chgData name="Mago, Nitika" userId="eb4dfd7f-5a13-4bd1-acb0-2d627733e6c8" providerId="ADAL" clId="{39505A8A-99B0-40F1-BED9-9980278B221F}" dt="2023-07-06T10:14:38.181" v="6452" actId="403"/>
          <ac:spMkLst>
            <pc:docMk/>
            <pc:sldMk cId="2255473976" sldId="599"/>
            <ac:spMk id="3" creationId="{EAC1E4E7-6BAC-A282-BB12-31129EC5DD8C}"/>
          </ac:spMkLst>
        </pc:spChg>
      </pc:sldChg>
      <pc:sldChg chg="addSp delSp modSp new mod">
        <pc:chgData name="Mago, Nitika" userId="eb4dfd7f-5a13-4bd1-acb0-2d627733e6c8" providerId="ADAL" clId="{39505A8A-99B0-40F1-BED9-9980278B221F}" dt="2023-07-06T14:34:18.883" v="7050" actId="20577"/>
        <pc:sldMkLst>
          <pc:docMk/>
          <pc:sldMk cId="3140373697" sldId="600"/>
        </pc:sldMkLst>
        <pc:spChg chg="mod">
          <ac:chgData name="Mago, Nitika" userId="eb4dfd7f-5a13-4bd1-acb0-2d627733e6c8" providerId="ADAL" clId="{39505A8A-99B0-40F1-BED9-9980278B221F}" dt="2023-07-06T14:32:58.143" v="6947" actId="313"/>
          <ac:spMkLst>
            <pc:docMk/>
            <pc:sldMk cId="3140373697" sldId="600"/>
            <ac:spMk id="2" creationId="{814599E8-C2AA-D292-B107-5FF3D1B5D0FB}"/>
          </ac:spMkLst>
        </pc:spChg>
        <pc:spChg chg="mod">
          <ac:chgData name="Mago, Nitika" userId="eb4dfd7f-5a13-4bd1-acb0-2d627733e6c8" providerId="ADAL" clId="{39505A8A-99B0-40F1-BED9-9980278B221F}" dt="2023-07-06T14:34:18.883" v="7050" actId="20577"/>
          <ac:spMkLst>
            <pc:docMk/>
            <pc:sldMk cId="3140373697" sldId="600"/>
            <ac:spMk id="3" creationId="{CC1455F1-1BB9-F742-82E4-BED7BBA174EE}"/>
          </ac:spMkLst>
        </pc:spChg>
        <pc:spChg chg="add del mod">
          <ac:chgData name="Mago, Nitika" userId="eb4dfd7f-5a13-4bd1-acb0-2d627733e6c8" providerId="ADAL" clId="{39505A8A-99B0-40F1-BED9-9980278B221F}" dt="2023-07-06T14:29:16.068" v="6670" actId="478"/>
          <ac:spMkLst>
            <pc:docMk/>
            <pc:sldMk cId="3140373697" sldId="600"/>
            <ac:spMk id="6" creationId="{1C48A3EA-D392-29AC-C179-D9C8A211CF81}"/>
          </ac:spMkLst>
        </pc:spChg>
        <pc:spChg chg="add mod">
          <ac:chgData name="Mago, Nitika" userId="eb4dfd7f-5a13-4bd1-acb0-2d627733e6c8" providerId="ADAL" clId="{39505A8A-99B0-40F1-BED9-9980278B221F}" dt="2023-07-06T14:31:40.962" v="6777" actId="207"/>
          <ac:spMkLst>
            <pc:docMk/>
            <pc:sldMk cId="3140373697" sldId="600"/>
            <ac:spMk id="7" creationId="{43AD6406-0CD2-9185-983C-27DEFFC6F623}"/>
          </ac:spMkLst>
        </pc:spChg>
        <pc:spChg chg="add mod ord">
          <ac:chgData name="Mago, Nitika" userId="eb4dfd7f-5a13-4bd1-acb0-2d627733e6c8" providerId="ADAL" clId="{39505A8A-99B0-40F1-BED9-9980278B221F}" dt="2023-07-06T14:26:42.752" v="6593" actId="167"/>
          <ac:spMkLst>
            <pc:docMk/>
            <pc:sldMk cId="3140373697" sldId="600"/>
            <ac:spMk id="8" creationId="{9C1733FD-2DDC-938C-0EA2-036717F47CF1}"/>
          </ac:spMkLst>
        </pc:spChg>
        <pc:spChg chg="add mod">
          <ac:chgData name="Mago, Nitika" userId="eb4dfd7f-5a13-4bd1-acb0-2d627733e6c8" providerId="ADAL" clId="{39505A8A-99B0-40F1-BED9-9980278B221F}" dt="2023-07-06T14:28:48.173" v="6662" actId="255"/>
          <ac:spMkLst>
            <pc:docMk/>
            <pc:sldMk cId="3140373697" sldId="600"/>
            <ac:spMk id="14" creationId="{1FACAF46-DF72-3680-64B2-58A385814223}"/>
          </ac:spMkLst>
        </pc:spChg>
        <pc:spChg chg="add mod">
          <ac:chgData name="Mago, Nitika" userId="eb4dfd7f-5a13-4bd1-acb0-2d627733e6c8" providerId="ADAL" clId="{39505A8A-99B0-40F1-BED9-9980278B221F}" dt="2023-07-06T14:31:37.364" v="6776" actId="207"/>
          <ac:spMkLst>
            <pc:docMk/>
            <pc:sldMk cId="3140373697" sldId="600"/>
            <ac:spMk id="27" creationId="{47CC0391-0760-83C0-74F6-D2B599301906}"/>
          </ac:spMkLst>
        </pc:spChg>
        <pc:picChg chg="add mod">
          <ac:chgData name="Mago, Nitika" userId="eb4dfd7f-5a13-4bd1-acb0-2d627733e6c8" providerId="ADAL" clId="{39505A8A-99B0-40F1-BED9-9980278B221F}" dt="2023-07-06T14:23:43.127" v="6557" actId="1076"/>
          <ac:picMkLst>
            <pc:docMk/>
            <pc:sldMk cId="3140373697" sldId="600"/>
            <ac:picMk id="5" creationId="{73EED2E6-28F4-DF85-C00C-6D73C1B8BD2C}"/>
          </ac:picMkLst>
        </pc:picChg>
        <pc:cxnChg chg="add mod">
          <ac:chgData name="Mago, Nitika" userId="eb4dfd7f-5a13-4bd1-acb0-2d627733e6c8" providerId="ADAL" clId="{39505A8A-99B0-40F1-BED9-9980278B221F}" dt="2023-07-06T14:31:51.448" v="6779" actId="208"/>
          <ac:cxnSpMkLst>
            <pc:docMk/>
            <pc:sldMk cId="3140373697" sldId="600"/>
            <ac:cxnSpMk id="10" creationId="{4A784418-4CA5-CAD3-F9F4-380B3CCD5851}"/>
          </ac:cxnSpMkLst>
        </pc:cxnChg>
        <pc:cxnChg chg="add del mod">
          <ac:chgData name="Mago, Nitika" userId="eb4dfd7f-5a13-4bd1-acb0-2d627733e6c8" providerId="ADAL" clId="{39505A8A-99B0-40F1-BED9-9980278B221F}" dt="2023-07-06T14:29:17.147" v="6671" actId="478"/>
          <ac:cxnSpMkLst>
            <pc:docMk/>
            <pc:sldMk cId="3140373697" sldId="600"/>
            <ac:cxnSpMk id="11" creationId="{C8F3A576-AE35-1697-D900-89B378C6BF42}"/>
          </ac:cxnSpMkLst>
        </pc:cxnChg>
        <pc:cxnChg chg="add mod">
          <ac:chgData name="Mago, Nitika" userId="eb4dfd7f-5a13-4bd1-acb0-2d627733e6c8" providerId="ADAL" clId="{39505A8A-99B0-40F1-BED9-9980278B221F}" dt="2023-07-06T14:28:48.173" v="6662" actId="255"/>
          <ac:cxnSpMkLst>
            <pc:docMk/>
            <pc:sldMk cId="3140373697" sldId="600"/>
            <ac:cxnSpMk id="16" creationId="{6EDF3772-614F-2EBF-64AC-216F47A4D04D}"/>
          </ac:cxnSpMkLst>
        </pc:cxnChg>
        <pc:cxnChg chg="add mod">
          <ac:chgData name="Mago, Nitika" userId="eb4dfd7f-5a13-4bd1-acb0-2d627733e6c8" providerId="ADAL" clId="{39505A8A-99B0-40F1-BED9-9980278B221F}" dt="2023-07-06T14:31:47.928" v="6778" actId="208"/>
          <ac:cxnSpMkLst>
            <pc:docMk/>
            <pc:sldMk cId="3140373697" sldId="600"/>
            <ac:cxnSpMk id="28" creationId="{ADF29E96-952D-5E72-95F1-5395DBBA0F56}"/>
          </ac:cxnSpMkLst>
        </pc:cxnChg>
        <pc:cxnChg chg="add mod">
          <ac:chgData name="Mago, Nitika" userId="eb4dfd7f-5a13-4bd1-acb0-2d627733e6c8" providerId="ADAL" clId="{39505A8A-99B0-40F1-BED9-9980278B221F}" dt="2023-07-06T14:33:53.961" v="6952" actId="1582"/>
          <ac:cxnSpMkLst>
            <pc:docMk/>
            <pc:sldMk cId="3140373697" sldId="600"/>
            <ac:cxnSpMk id="32" creationId="{66BEAD30-C436-7054-8118-DE9111752D71}"/>
          </ac:cxnSpMkLst>
        </pc:cxnChg>
      </pc:sldChg>
      <pc:sldChg chg="new del">
        <pc:chgData name="Mago, Nitika" userId="eb4dfd7f-5a13-4bd1-acb0-2d627733e6c8" providerId="ADAL" clId="{39505A8A-99B0-40F1-BED9-9980278B221F}" dt="2023-07-06T14:23:52.835" v="6559" actId="47"/>
        <pc:sldMkLst>
          <pc:docMk/>
          <pc:sldMk cId="3873610951" sldId="601"/>
        </pc:sldMkLst>
      </pc:sldChg>
    </pc:docChg>
  </pc:docChgLst>
</pc:chgInfo>
</file>

<file path=ppt/comments/modernComment_13D_917263AC.xml><?xml version="1.0" encoding="utf-8"?>
<p188:cmLst xmlns:a="http://schemas.openxmlformats.org/drawingml/2006/main" xmlns:r="http://schemas.openxmlformats.org/officeDocument/2006/relationships" xmlns:p188="http://schemas.microsoft.com/office/powerpoint/2018/8/main">
  <p188:cm id="{88E2C905-AB25-4E2F-A597-D8B5314EDE05}" authorId="{BC8FD8AA-63B6-61AC-B64D-4D514056C56F}" created="2023-06-23T15:11:09.955">
    <ac:txMkLst xmlns:ac="http://schemas.microsoft.com/office/drawing/2013/main/command">
      <pc:docMk xmlns:pc="http://schemas.microsoft.com/office/powerpoint/2013/main/command"/>
      <pc:sldMk xmlns:pc="http://schemas.microsoft.com/office/powerpoint/2013/main/command" cId="2440192940" sldId="317"/>
      <ac:spMk id="3" creationId="{5B1FD249-FC30-4C99-921A-16F9590299EA}"/>
      <ac:txMk cp="403" len="69">
        <ac:context len="1547" hash="1541616722"/>
      </ac:txMk>
    </ac:txMkLst>
    <p188:pos x="6693529" y="1317426"/>
    <p188:txBody>
      <a:bodyPr/>
      <a:lstStyle/>
      <a:p>
        <a:r>
          <a:rPr lang="en-US"/>
          <a:t>This check not needed</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ADBA4A-CF1B-46AC-9045-2B6612C0624C}" type="datetimeFigureOut">
              <a:rPr lang="en-US" smtClean="0"/>
              <a:t>7/6/2023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46EE2B4-D30B-4D65-BC1C-DE57E4765049}" type="slidenum">
              <a:rPr lang="en-US" smtClean="0"/>
              <a:t>‹#›</a:t>
            </a:fld>
            <a:endParaRPr lang="en-US"/>
          </a:p>
        </p:txBody>
      </p:sp>
    </p:spTree>
    <p:extLst>
      <p:ext uri="{BB962C8B-B14F-4D97-AF65-F5344CB8AC3E}">
        <p14:creationId xmlns:p14="http://schemas.microsoft.com/office/powerpoint/2010/main" val="2079121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3C6F44-CB68-48CB-8188-A47D4423899A}" type="datetimeFigureOut">
              <a:rPr lang="en-US" smtClean="0"/>
              <a:t>7/6/2023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2613F-3576-4EE9-945C-25503B987A39}" type="slidenum">
              <a:rPr lang="en-US" smtClean="0"/>
              <a:t>‹#›</a:t>
            </a:fld>
            <a:endParaRPr lang="en-US"/>
          </a:p>
        </p:txBody>
      </p:sp>
    </p:spTree>
    <p:extLst>
      <p:ext uri="{BB962C8B-B14F-4D97-AF65-F5344CB8AC3E}">
        <p14:creationId xmlns:p14="http://schemas.microsoft.com/office/powerpoint/2010/main" val="173994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72613F-3576-4EE9-945C-25503B987A39}" type="slidenum">
              <a:rPr lang="en-US" smtClean="0"/>
              <a:t>1</a:t>
            </a:fld>
            <a:endParaRPr lang="en-US"/>
          </a:p>
        </p:txBody>
      </p:sp>
    </p:spTree>
    <p:extLst>
      <p:ext uri="{BB962C8B-B14F-4D97-AF65-F5344CB8AC3E}">
        <p14:creationId xmlns:p14="http://schemas.microsoft.com/office/powerpoint/2010/main" val="3087105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a:solidFill>
                  <a:prstClr val="black">
                    <a:tint val="75000"/>
                  </a:prstClr>
                </a:solidFill>
              </a:rPr>
              <a:t>Footer text goes here.</a:t>
            </a: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p:txBody>
      </p:sp>
    </p:spTree>
    <p:extLst>
      <p:ext uri="{BB962C8B-B14F-4D97-AF65-F5344CB8AC3E}">
        <p14:creationId xmlns:p14="http://schemas.microsoft.com/office/powerpoint/2010/main" val="2564814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342695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pPr/>
              <a:t>‹#›</a:t>
            </a:fld>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13"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Tree>
    <p:extLst>
      <p:ext uri="{BB962C8B-B14F-4D97-AF65-F5344CB8AC3E}">
        <p14:creationId xmlns:p14="http://schemas.microsoft.com/office/powerpoint/2010/main" val="237483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pPr/>
              <a:t>‹#›</a:t>
            </a:fld>
            <a:endParaRPr lang="en-US" dirty="0"/>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316189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a:t>Click to edit Master title style</a:t>
            </a:r>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9897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3193213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sz="1800">
                <a:solidFill>
                  <a:schemeClr val="tx2"/>
                </a:solidFill>
              </a:defRPr>
            </a:lvl1pPr>
            <a:lvl2pPr>
              <a:defRPr sz="1800">
                <a:solidFill>
                  <a:schemeClr val="tx2"/>
                </a:solidFill>
              </a:defRPr>
            </a:lvl2pPr>
            <a:lvl3pPr>
              <a:defRPr sz="1600">
                <a:solidFill>
                  <a:schemeClr val="tx2"/>
                </a:solidFill>
              </a:defRPr>
            </a:lvl3pPr>
            <a:lvl4pPr>
              <a:defRPr sz="16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040238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a:solidFill>
                  <a:prstClr val="black">
                    <a:tint val="75000"/>
                  </a:prstClr>
                </a:solidFill>
              </a:rPr>
              <a:t>Footer text goes here.</a:t>
            </a: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dirty="0">
              <a:solidFill>
                <a:schemeClr val="bg1">
                  <a:lumMod val="75000"/>
                </a:schemeClr>
              </a:solidFill>
            </a:endParaRPr>
          </a:p>
        </p:txBody>
      </p:sp>
    </p:spTree>
    <p:extLst>
      <p:ext uri="{BB962C8B-B14F-4D97-AF65-F5344CB8AC3E}">
        <p14:creationId xmlns:p14="http://schemas.microsoft.com/office/powerpoint/2010/main" val="1500750949"/>
      </p:ext>
    </p:extLst>
  </p:cSld>
  <p:clrMap bg1="lt1" tx1="dk1" bg2="lt2" tx2="dk2" accent1="accent1" accent2="accent2" accent3="accent3" accent4="accent4" accent5="accent5" accent6="accent6" hlink="hlink" folHlink="folHlink"/>
  <p:sldLayoutIdLst>
    <p:sldLayoutId id="2147483698" r:id="rId1"/>
    <p:sldLayoutId id="2147483664" r:id="rId2"/>
    <p:sldLayoutId id="2147483690" r:id="rId3"/>
    <p:sldLayoutId id="2147483691" r:id="rId4"/>
    <p:sldLayoutId id="2147483682" r:id="rId5"/>
  </p:sldLayoutIdLst>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3638841176"/>
      </p:ext>
    </p:extLst>
  </p:cSld>
  <p:clrMap bg1="lt1" tx1="dk1" bg2="lt2" tx2="dk2" accent1="accent1" accent2="accent2" accent3="accent3" accent4="accent4" accent5="accent5" accent6="accent6" hlink="hlink" folHlink="folHlink"/>
  <p:sldLayoutIdLst>
    <p:sldLayoutId id="214748370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03856"/>
      </p:ext>
    </p:extLst>
  </p:cSld>
  <p:clrMap bg1="lt1" tx1="dk1" bg2="lt2" tx2="dk2" accent1="accent1" accent2="accent2" accent3="accent3" accent4="accent4" accent5="accent5" accent6="accent6" hlink="hlink" folHlink="folHlink"/>
  <p:sldLayoutIdLst>
    <p:sldLayoutId id="2147483703" r:id="rId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ercot.com/calendar/06222023-Changes-to-improve-monitori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0.png"/><Relationship Id="rId2" Type="http://schemas.microsoft.com/office/2018/10/relationships/comments" Target="../comments/modernComment_13D_917263AC.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r>
              <a:rPr lang="en-US" dirty="0"/>
              <a:t>Overview of NPRR1186</a:t>
            </a:r>
          </a:p>
          <a:p>
            <a:r>
              <a:rPr lang="en-US" sz="1800" dirty="0">
                <a:effectLst/>
                <a:latin typeface="Times New Roman" panose="02020603050405020304" pitchFamily="18" charset="0"/>
                <a:ea typeface="Times New Roman" panose="02020603050405020304" pitchFamily="18" charset="0"/>
              </a:rPr>
              <a:t>Improvements Prior to the RTC+B Project for Better ESR State of Charge Awareness, Accounting, and Monitoring </a:t>
            </a:r>
            <a:endParaRPr lang="en-US" dirty="0"/>
          </a:p>
        </p:txBody>
      </p:sp>
      <p:sp>
        <p:nvSpPr>
          <p:cNvPr id="3" name="Text Placeholder 2"/>
          <p:cNvSpPr>
            <a:spLocks noGrp="1"/>
          </p:cNvSpPr>
          <p:nvPr>
            <p:ph type="body" sz="quarter" idx="3"/>
          </p:nvPr>
        </p:nvSpPr>
        <p:spPr/>
        <p:txBody>
          <a:bodyPr/>
          <a:lstStyle/>
          <a:p>
            <a:r>
              <a:rPr lang="en-US" dirty="0"/>
              <a:t>July 6, 2023</a:t>
            </a:r>
          </a:p>
          <a:p>
            <a:r>
              <a:rPr lang="en-US" dirty="0"/>
              <a:t>ROS</a:t>
            </a:r>
          </a:p>
        </p:txBody>
      </p:sp>
      <p:sp>
        <p:nvSpPr>
          <p:cNvPr id="4" name="Text Placeholder 3"/>
          <p:cNvSpPr>
            <a:spLocks noGrp="1"/>
          </p:cNvSpPr>
          <p:nvPr>
            <p:ph type="body" sz="quarter" idx="10"/>
          </p:nvPr>
        </p:nvSpPr>
        <p:spPr/>
        <p:txBody>
          <a:bodyPr/>
          <a:lstStyle/>
          <a:p>
            <a:r>
              <a:rPr lang="en-US" dirty="0"/>
              <a:t>Nitika Mago</a:t>
            </a:r>
          </a:p>
        </p:txBody>
      </p:sp>
    </p:spTree>
    <p:extLst>
      <p:ext uri="{BB962C8B-B14F-4D97-AF65-F5344CB8AC3E}">
        <p14:creationId xmlns:p14="http://schemas.microsoft.com/office/powerpoint/2010/main" val="2188054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584C2-2EED-7BEA-530B-1AE20F63351B}"/>
              </a:ext>
            </a:extLst>
          </p:cNvPr>
          <p:cNvSpPr>
            <a:spLocks noGrp="1"/>
          </p:cNvSpPr>
          <p:nvPr>
            <p:ph type="title"/>
          </p:nvPr>
        </p:nvSpPr>
        <p:spPr/>
        <p:txBody>
          <a:bodyPr/>
          <a:lstStyle/>
          <a:p>
            <a:r>
              <a:rPr lang="en-US" sz="2400" dirty="0"/>
              <a:t>High and Low Ancillary Service Limit Calculation</a:t>
            </a:r>
          </a:p>
        </p:txBody>
      </p:sp>
      <p:sp>
        <p:nvSpPr>
          <p:cNvPr id="3" name="Content Placeholder 2">
            <a:extLst>
              <a:ext uri="{FF2B5EF4-FFF2-40B4-BE49-F238E27FC236}">
                <a16:creationId xmlns:a16="http://schemas.microsoft.com/office/drawing/2014/main" id="{69A57DF6-155F-6553-70D3-6DEF579371DB}"/>
              </a:ext>
            </a:extLst>
          </p:cNvPr>
          <p:cNvSpPr>
            <a:spLocks noGrp="1"/>
          </p:cNvSpPr>
          <p:nvPr>
            <p:ph idx="1"/>
          </p:nvPr>
        </p:nvSpPr>
        <p:spPr/>
        <p:txBody>
          <a:bodyPr/>
          <a:lstStyle/>
          <a:p>
            <a:pPr marL="0" indent="0">
              <a:buNone/>
            </a:pPr>
            <a:r>
              <a:rPr lang="en-US" sz="1400" b="1" dirty="0">
                <a:solidFill>
                  <a:schemeClr val="accent1"/>
                </a:solidFill>
              </a:rPr>
              <a:t>Today’s Issue: </a:t>
            </a:r>
            <a:r>
              <a:rPr lang="en-US" sz="1400" dirty="0"/>
              <a:t>ERCOT’s SCED does not take into account the SOC that needs to be preserved to support an ESR’s AS Responsibility and hence is ignorant of the amount of SOC that is truly available for dispatch.</a:t>
            </a:r>
          </a:p>
          <a:p>
            <a:endParaRPr lang="en-US" sz="700" dirty="0"/>
          </a:p>
          <a:p>
            <a:pPr marL="0" indent="0">
              <a:buNone/>
            </a:pPr>
            <a:r>
              <a:rPr lang="en-US" sz="1400" b="1" dirty="0">
                <a:solidFill>
                  <a:schemeClr val="accent1"/>
                </a:solidFill>
              </a:rPr>
              <a:t>Proposed Change: </a:t>
            </a:r>
            <a:r>
              <a:rPr lang="en-US" sz="1400" dirty="0"/>
              <a:t>Modify RLC to ensure HASL/LASL  for ESR’s take into remaining SOC available for SCED base Point after discounting the SOC required to support the ESR’s AS Responsibilities.  </a:t>
            </a:r>
          </a:p>
          <a:p>
            <a:endParaRPr lang="en-US" sz="700" dirty="0"/>
          </a:p>
          <a:p>
            <a:pPr marL="342900" indent="-342900">
              <a:buFont typeface="+mj-lt"/>
              <a:buAutoNum type="alphaLcParenR"/>
            </a:pPr>
            <a:r>
              <a:rPr lang="en-US" sz="1400" dirty="0">
                <a:solidFill>
                  <a:schemeClr val="accent6"/>
                </a:solidFill>
              </a:rPr>
              <a:t>Updated</a:t>
            </a:r>
            <a:r>
              <a:rPr lang="en-US" sz="1400" dirty="0"/>
              <a:t> ESR-GR HASL </a:t>
            </a:r>
          </a:p>
          <a:p>
            <a:pPr marL="0" indent="0">
              <a:buNone/>
            </a:pPr>
            <a:r>
              <a:rPr lang="en-US" sz="1400" dirty="0"/>
              <a:t>	HASL	= Max (LASL, </a:t>
            </a:r>
            <a:r>
              <a:rPr lang="en-US" sz="1400" dirty="0">
                <a:solidFill>
                  <a:schemeClr val="accent6"/>
                </a:solidFill>
              </a:rPr>
              <a:t>Min (</a:t>
            </a:r>
            <a:r>
              <a:rPr lang="en-US" sz="1400" dirty="0"/>
              <a:t>(HSLTELEM – (RRSTELEM + RUSTELEM + ECRSTELEM + 				NSRSTELEM +NFRCTELEM))</a:t>
            </a:r>
            <a:r>
              <a:rPr lang="en-US" sz="1400" dirty="0">
                <a:solidFill>
                  <a:schemeClr val="accent6"/>
                </a:solidFill>
              </a:rPr>
              <a:t>, </a:t>
            </a:r>
            <a:r>
              <a:rPr lang="en-US" sz="1400" dirty="0" err="1">
                <a:solidFill>
                  <a:schemeClr val="accent6"/>
                </a:solidFill>
              </a:rPr>
              <a:t>MaxBP</a:t>
            </a:r>
            <a:r>
              <a:rPr lang="en-US" sz="1400" dirty="0">
                <a:solidFill>
                  <a:schemeClr val="accent6"/>
                </a:solidFill>
              </a:rPr>
              <a:t>)</a:t>
            </a:r>
            <a:r>
              <a:rPr lang="en-US" sz="1400" dirty="0"/>
              <a:t>)</a:t>
            </a:r>
          </a:p>
          <a:p>
            <a:pPr marL="0" indent="0">
              <a:buNone/>
            </a:pPr>
            <a:r>
              <a:rPr lang="en-US" sz="1400" dirty="0"/>
              <a:t>	</a:t>
            </a:r>
            <a:r>
              <a:rPr lang="en-US" sz="1400" dirty="0" err="1">
                <a:solidFill>
                  <a:schemeClr val="accent6"/>
                </a:solidFill>
              </a:rPr>
              <a:t>MaxBP</a:t>
            </a:r>
            <a:r>
              <a:rPr lang="en-US" sz="1400" dirty="0">
                <a:solidFill>
                  <a:schemeClr val="accent6"/>
                </a:solidFill>
              </a:rPr>
              <a:t>	= (SOCTELEM – MINSOCTELEM – REQ_AS_SOC ) / TSCED</a:t>
            </a:r>
          </a:p>
          <a:p>
            <a:pPr marL="0" indent="0">
              <a:buNone/>
            </a:pPr>
            <a:endParaRPr lang="en-US" sz="700" dirty="0">
              <a:solidFill>
                <a:schemeClr val="accent6"/>
              </a:solidFill>
            </a:endParaRPr>
          </a:p>
          <a:p>
            <a:pPr marL="342900" indent="-342900">
              <a:buFont typeface="+mj-lt"/>
              <a:buAutoNum type="alphaLcParenR" startAt="2"/>
            </a:pPr>
            <a:r>
              <a:rPr lang="en-US" sz="1400" dirty="0">
                <a:solidFill>
                  <a:schemeClr val="accent6"/>
                </a:solidFill>
              </a:rPr>
              <a:t>Updated </a:t>
            </a:r>
            <a:r>
              <a:rPr lang="en-US" sz="1400" dirty="0"/>
              <a:t>ESR-CLR HASL </a:t>
            </a:r>
          </a:p>
          <a:p>
            <a:pPr marL="0" indent="0">
              <a:buNone/>
            </a:pPr>
            <a:r>
              <a:rPr lang="en-US" sz="1400" dirty="0"/>
              <a:t>	HASL	= Max (LPCTELEM, </a:t>
            </a:r>
            <a:r>
              <a:rPr lang="en-US" sz="1400" dirty="0">
                <a:solidFill>
                  <a:schemeClr val="accent6"/>
                </a:solidFill>
              </a:rPr>
              <a:t>Min (</a:t>
            </a:r>
            <a:r>
              <a:rPr lang="en-US" sz="1400" dirty="0"/>
              <a:t>(MPCTELEM – RDSTELEM)</a:t>
            </a:r>
            <a:r>
              <a:rPr lang="en-US" sz="1400" dirty="0">
                <a:solidFill>
                  <a:schemeClr val="accent6"/>
                </a:solidFill>
              </a:rPr>
              <a:t>, </a:t>
            </a:r>
            <a:r>
              <a:rPr lang="en-US" sz="1400" dirty="0" err="1">
                <a:solidFill>
                  <a:schemeClr val="accent6"/>
                </a:solidFill>
              </a:rPr>
              <a:t>MaxBP</a:t>
            </a:r>
            <a:r>
              <a:rPr lang="en-US" sz="1400" dirty="0">
                <a:solidFill>
                  <a:schemeClr val="accent6"/>
                </a:solidFill>
              </a:rPr>
              <a:t>)</a:t>
            </a:r>
            <a:r>
              <a:rPr lang="en-US" sz="1400" dirty="0"/>
              <a:t>)</a:t>
            </a:r>
          </a:p>
          <a:p>
            <a:pPr marL="0" indent="0">
              <a:buNone/>
            </a:pPr>
            <a:r>
              <a:rPr lang="en-US" sz="1400" dirty="0"/>
              <a:t>	</a:t>
            </a:r>
            <a:r>
              <a:rPr lang="en-US" sz="1400" dirty="0" err="1">
                <a:solidFill>
                  <a:schemeClr val="accent6"/>
                </a:solidFill>
              </a:rPr>
              <a:t>MaxBP</a:t>
            </a:r>
            <a:r>
              <a:rPr lang="en-US" sz="1400" dirty="0">
                <a:solidFill>
                  <a:schemeClr val="accent6"/>
                </a:solidFill>
              </a:rPr>
              <a:t>	= (MAXSOCTELEM – SOCTELEM – </a:t>
            </a:r>
            <a:r>
              <a:rPr lang="en-US" sz="1400" dirty="0" err="1">
                <a:solidFill>
                  <a:schemeClr val="accent6"/>
                </a:solidFill>
              </a:rPr>
              <a:t>REQ_Headroom_AS_SOC</a:t>
            </a:r>
            <a:r>
              <a:rPr lang="en-US" sz="1400" dirty="0">
                <a:solidFill>
                  <a:schemeClr val="accent6"/>
                </a:solidFill>
              </a:rPr>
              <a:t>) / TSCED </a:t>
            </a:r>
          </a:p>
          <a:p>
            <a:pPr marL="0" indent="0">
              <a:buNone/>
            </a:pPr>
            <a:endParaRPr lang="en-US" sz="700" dirty="0"/>
          </a:p>
          <a:p>
            <a:pPr marL="0" indent="0">
              <a:buNone/>
            </a:pPr>
            <a:endParaRPr lang="en-US" sz="700" b="1" dirty="0">
              <a:solidFill>
                <a:schemeClr val="accent1"/>
              </a:solidFill>
            </a:endParaRPr>
          </a:p>
          <a:p>
            <a:pPr marL="0" indent="0">
              <a:buNone/>
            </a:pPr>
            <a:r>
              <a:rPr lang="en-US" sz="1400" b="1" dirty="0">
                <a:solidFill>
                  <a:schemeClr val="accent1"/>
                </a:solidFill>
              </a:rPr>
              <a:t>Proposed Implementation Timeline: </a:t>
            </a:r>
            <a:r>
              <a:rPr lang="en-US" sz="1400" dirty="0"/>
              <a:t>(Phase C) Upon implementation of Interim Period NPRR</a:t>
            </a:r>
          </a:p>
          <a:p>
            <a:endParaRPr lang="en-US" sz="1400" dirty="0"/>
          </a:p>
        </p:txBody>
      </p:sp>
      <p:sp>
        <p:nvSpPr>
          <p:cNvPr id="4" name="Slide Number Placeholder 3">
            <a:extLst>
              <a:ext uri="{FF2B5EF4-FFF2-40B4-BE49-F238E27FC236}">
                <a16:creationId xmlns:a16="http://schemas.microsoft.com/office/drawing/2014/main" id="{F9BD07EF-DBD2-9218-9C38-3D89DD4485E2}"/>
              </a:ext>
            </a:extLst>
          </p:cNvPr>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3618834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1263E-77D8-425D-AEF3-5CDF6CE3F838}"/>
              </a:ext>
            </a:extLst>
          </p:cNvPr>
          <p:cNvSpPr>
            <a:spLocks noGrp="1"/>
          </p:cNvSpPr>
          <p:nvPr>
            <p:ph type="title"/>
          </p:nvPr>
        </p:nvSpPr>
        <p:spPr/>
        <p:txBody>
          <a:bodyPr/>
          <a:lstStyle/>
          <a:p>
            <a:r>
              <a:rPr lang="en-US" sz="1600" dirty="0"/>
              <a:t>Current Operating Plan (COP) &amp; Reliability Unit Commitment (RUC) Changes</a:t>
            </a:r>
          </a:p>
        </p:txBody>
      </p:sp>
      <p:sp>
        <p:nvSpPr>
          <p:cNvPr id="3" name="Content Placeholder 2">
            <a:extLst>
              <a:ext uri="{FF2B5EF4-FFF2-40B4-BE49-F238E27FC236}">
                <a16:creationId xmlns:a16="http://schemas.microsoft.com/office/drawing/2014/main" id="{5B1FD249-FC30-4C99-921A-16F9590299EA}"/>
              </a:ext>
            </a:extLst>
          </p:cNvPr>
          <p:cNvSpPr>
            <a:spLocks noGrp="1"/>
          </p:cNvSpPr>
          <p:nvPr>
            <p:ph idx="1"/>
          </p:nvPr>
        </p:nvSpPr>
        <p:spPr/>
        <p:txBody>
          <a:bodyPr/>
          <a:lstStyle/>
          <a:p>
            <a:pPr marL="0" indent="0">
              <a:buNone/>
            </a:pPr>
            <a:r>
              <a:rPr lang="en-US" sz="1400" b="1" dirty="0">
                <a:solidFill>
                  <a:schemeClr val="accent1"/>
                </a:solidFill>
              </a:rPr>
              <a:t>Today’s Issue: </a:t>
            </a:r>
            <a:r>
              <a:rPr lang="en-US" sz="1400" dirty="0"/>
              <a:t>ERCOT’s lookahead studies such as Reliability Unit Commitment (RUC) treat an ESR-GR like any other Generation Resource. The HASL used in RUC study to meet Load Forecast is calculated from the ESR-GR’s COP HSL and COP AS responsibilities. If HASL &gt; 0, then RUC study can dispatch the ESR-GR. There are scenarios where RUC study dispatches ESR-GR for energy when HASL&gt;0 but the ESR may not have sufficient energy to discharge for energy as well as provide its AS responsibility.</a:t>
            </a:r>
          </a:p>
          <a:p>
            <a:pPr marL="0" indent="0">
              <a:buNone/>
            </a:pPr>
            <a:endParaRPr lang="en-US" sz="700" dirty="0"/>
          </a:p>
          <a:p>
            <a:pPr marL="0" indent="0">
              <a:buNone/>
            </a:pPr>
            <a:r>
              <a:rPr lang="en-US" sz="1400" b="1" dirty="0">
                <a:solidFill>
                  <a:schemeClr val="accent1"/>
                </a:solidFill>
              </a:rPr>
              <a:t>Proposed Change: </a:t>
            </a:r>
          </a:p>
          <a:p>
            <a:pPr marL="342900" indent="-342900">
              <a:buFont typeface="+mj-lt"/>
              <a:buAutoNum type="alphaLcParenR"/>
            </a:pPr>
            <a:r>
              <a:rPr lang="en-US" sz="1400" dirty="0"/>
              <a:t>For ESR-GR add the following three (3) new fields in COP</a:t>
            </a:r>
          </a:p>
          <a:p>
            <a:pPr marL="801688" indent="-342900">
              <a:buFont typeface="+mj-lt"/>
              <a:buAutoNum type="arabicPeriod"/>
            </a:pPr>
            <a:r>
              <a:rPr lang="en-US" sz="1400" dirty="0" err="1"/>
              <a:t>MinSOC</a:t>
            </a:r>
            <a:r>
              <a:rPr lang="en-US" sz="1400" dirty="0"/>
              <a:t>: Minimum Operating SOC for given hour</a:t>
            </a:r>
          </a:p>
          <a:p>
            <a:pPr marL="801688" indent="-342900">
              <a:buFont typeface="+mj-lt"/>
              <a:buAutoNum type="arabicPeriod"/>
            </a:pPr>
            <a:r>
              <a:rPr lang="en-US" sz="1400" dirty="0" err="1"/>
              <a:t>MaxSOC</a:t>
            </a:r>
            <a:r>
              <a:rPr lang="en-US" sz="1400" dirty="0"/>
              <a:t>: Maximum Operating SOC for given hour</a:t>
            </a:r>
          </a:p>
          <a:p>
            <a:pPr marL="801688" indent="-342900">
              <a:buFont typeface="+mj-lt"/>
              <a:buAutoNum type="arabicPeriod"/>
            </a:pPr>
            <a:r>
              <a:rPr lang="en-US" sz="1400" dirty="0" err="1"/>
              <a:t>PlannedSOC</a:t>
            </a:r>
            <a:r>
              <a:rPr lang="en-US" sz="1400" dirty="0"/>
              <a:t>: Planned (target) SOC at the beginning of given hour</a:t>
            </a:r>
          </a:p>
          <a:p>
            <a:pPr marL="342900" indent="-342900">
              <a:buFont typeface="+mj-lt"/>
              <a:buAutoNum type="alphaLcParenR" startAt="2"/>
            </a:pPr>
            <a:r>
              <a:rPr lang="en-US" sz="1400" dirty="0"/>
              <a:t>Add the following COP submission validations,</a:t>
            </a:r>
          </a:p>
          <a:p>
            <a:pPr marL="801688" lvl="2" indent="-342900">
              <a:buFont typeface="+mj-lt"/>
              <a:buAutoNum type="arabicPeriod"/>
            </a:pPr>
            <a:r>
              <a:rPr lang="en-US" sz="1400" dirty="0"/>
              <a:t>MinSOC &lt;= Planned SOC &lt;= MaxSOC</a:t>
            </a:r>
          </a:p>
          <a:p>
            <a:pPr marL="801688" lvl="2" indent="-342900">
              <a:buFont typeface="+mj-lt"/>
              <a:buAutoNum type="arabicPeriod"/>
            </a:pPr>
            <a:r>
              <a:rPr lang="en-US" sz="1400" dirty="0"/>
              <a:t>MinSOC must be greater than or equal to the registered nameplate MinSOC</a:t>
            </a:r>
          </a:p>
          <a:p>
            <a:pPr marL="801688" lvl="2" indent="-342900">
              <a:buFont typeface="+mj-lt"/>
              <a:buAutoNum type="arabicPeriod"/>
            </a:pPr>
            <a:r>
              <a:rPr lang="en-US" sz="1400" dirty="0"/>
              <a:t>MaxSOC must be less than or equal to the registered nameplate MaxSOC</a:t>
            </a:r>
          </a:p>
          <a:p>
            <a:pPr marL="342900" indent="-342900">
              <a:buFont typeface="+mj-lt"/>
              <a:buAutoNum type="alphaLcParenR" startAt="3"/>
            </a:pPr>
            <a:r>
              <a:rPr lang="en-US" sz="1400" dirty="0"/>
              <a:t>Changes to RUC in the Interim Period:</a:t>
            </a:r>
          </a:p>
          <a:p>
            <a:pPr marL="801688">
              <a:buFont typeface="+mj-lt"/>
              <a:buAutoNum type="arabicPeriod"/>
            </a:pPr>
            <a:r>
              <a:rPr lang="en-US" sz="1400" dirty="0"/>
              <a:t>In RUC pre-processing, discount COP </a:t>
            </a:r>
            <a:r>
              <a:rPr lang="en-US" sz="1400" dirty="0" err="1"/>
              <a:t>PlannedSOC</a:t>
            </a:r>
            <a:r>
              <a:rPr lang="en-US" sz="1400" dirty="0"/>
              <a:t> by the energy required to support AS responsibilities in the COP</a:t>
            </a:r>
          </a:p>
          <a:p>
            <a:pPr marL="801688">
              <a:buFont typeface="+mj-lt"/>
              <a:buAutoNum type="arabicPeriod"/>
            </a:pPr>
            <a:r>
              <a:rPr lang="en-US" sz="1400" dirty="0"/>
              <a:t>If there is any excess SOC remaining, then use that to calculate effective HASL for the ESR-GR, otherwise do not allow ESR-GR to be dispatched for energy in the RUC study.</a:t>
            </a:r>
          </a:p>
          <a:p>
            <a:pPr marL="801688">
              <a:buFont typeface="+mj-lt"/>
              <a:buAutoNum type="arabicPeriod"/>
            </a:pPr>
            <a:endParaRPr lang="en-US" sz="700" dirty="0"/>
          </a:p>
          <a:p>
            <a:pPr marL="0" indent="0">
              <a:buNone/>
            </a:pPr>
            <a:r>
              <a:rPr lang="en-US" sz="1400" b="1" dirty="0">
                <a:solidFill>
                  <a:schemeClr val="accent1"/>
                </a:solidFill>
              </a:rPr>
              <a:t>Proposed Implementation Timeline: </a:t>
            </a:r>
            <a:r>
              <a:rPr lang="en-US" sz="1400" dirty="0"/>
              <a:t>(Phase C) Upon implementation of Interim Period NPRR</a:t>
            </a:r>
          </a:p>
          <a:p>
            <a:pPr marL="801688">
              <a:buFont typeface="+mj-lt"/>
              <a:buAutoNum type="arabicPeriod"/>
            </a:pPr>
            <a:endParaRPr lang="en-US" sz="1400" dirty="0"/>
          </a:p>
          <a:p>
            <a:pPr marL="0" indent="0">
              <a:buNone/>
            </a:pPr>
            <a:endParaRPr lang="en-US" sz="1800" dirty="0"/>
          </a:p>
        </p:txBody>
      </p:sp>
      <p:sp>
        <p:nvSpPr>
          <p:cNvPr id="4" name="Footer Placeholder 3">
            <a:extLst>
              <a:ext uri="{FF2B5EF4-FFF2-40B4-BE49-F238E27FC236}">
                <a16:creationId xmlns:a16="http://schemas.microsoft.com/office/drawing/2014/main" id="{DF864BBE-692E-4D0D-B22F-6D98EB3D4571}"/>
              </a:ext>
            </a:extLst>
          </p:cNvPr>
          <p:cNvSpPr>
            <a:spLocks noGrp="1"/>
          </p:cNvSpPr>
          <p:nvPr>
            <p:ph type="ftr" sz="quarter" idx="11"/>
          </p:nvPr>
        </p:nvSpPr>
        <p:spPr/>
        <p:txBody>
          <a:bodyPr/>
          <a:lstStyle/>
          <a:p>
            <a:r>
              <a:rPr lang="en-US" dirty="0"/>
              <a:t>FOR DISCUSSION ONLY</a:t>
            </a:r>
          </a:p>
        </p:txBody>
      </p:sp>
      <p:sp>
        <p:nvSpPr>
          <p:cNvPr id="5" name="Slide Number Placeholder 4">
            <a:extLst>
              <a:ext uri="{FF2B5EF4-FFF2-40B4-BE49-F238E27FC236}">
                <a16:creationId xmlns:a16="http://schemas.microsoft.com/office/drawing/2014/main" id="{941EE081-238B-4276-9911-7037BDB629B1}"/>
              </a:ext>
            </a:extLst>
          </p:cNvPr>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726588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2D50-4A85-A108-1F66-9D9E9F8AC411}"/>
              </a:ext>
            </a:extLst>
          </p:cNvPr>
          <p:cNvSpPr>
            <a:spLocks noGrp="1"/>
          </p:cNvSpPr>
          <p:nvPr>
            <p:ph type="title"/>
          </p:nvPr>
        </p:nvSpPr>
        <p:spPr/>
        <p:txBody>
          <a:bodyPr/>
          <a:lstStyle/>
          <a:p>
            <a:r>
              <a:rPr lang="en-US" sz="2400" dirty="0"/>
              <a:t>Appendix Real Time AS Telemetry – Example</a:t>
            </a:r>
          </a:p>
        </p:txBody>
      </p:sp>
      <p:sp>
        <p:nvSpPr>
          <p:cNvPr id="3" name="Content Placeholder 2">
            <a:extLst>
              <a:ext uri="{FF2B5EF4-FFF2-40B4-BE49-F238E27FC236}">
                <a16:creationId xmlns:a16="http://schemas.microsoft.com/office/drawing/2014/main" id="{24E5B212-7D2C-4B93-96A8-CE75D374AC2D}"/>
              </a:ext>
            </a:extLst>
          </p:cNvPr>
          <p:cNvSpPr>
            <a:spLocks noGrp="1"/>
          </p:cNvSpPr>
          <p:nvPr>
            <p:ph idx="1"/>
          </p:nvPr>
        </p:nvSpPr>
        <p:spPr>
          <a:xfrm>
            <a:off x="304800" y="4274730"/>
            <a:ext cx="8534400" cy="1645303"/>
          </a:xfrm>
        </p:spPr>
        <p:txBody>
          <a:bodyPr/>
          <a:lstStyle/>
          <a:p>
            <a:pPr marL="342900" indent="-342900">
              <a:buFont typeface="+mj-lt"/>
              <a:buAutoNum type="arabicPeriod"/>
            </a:pPr>
            <a:r>
              <a:rPr lang="en-US" sz="1100" dirty="0"/>
              <a:t>At t = 0: ESR-CLR receives a BP of 6 MW at t=0 and ramps down to charge at 6 MW by t=5</a:t>
            </a:r>
          </a:p>
          <a:p>
            <a:pPr marL="342900" indent="-342900">
              <a:buFont typeface="+mj-lt"/>
              <a:buAutoNum type="arabicPeriod"/>
            </a:pPr>
            <a:endParaRPr lang="en-US" sz="500" dirty="0"/>
          </a:p>
          <a:p>
            <a:pPr marL="342900" indent="-342900">
              <a:buFont typeface="+mj-lt"/>
              <a:buAutoNum type="arabicPeriod"/>
            </a:pPr>
            <a:r>
              <a:rPr lang="en-US" sz="1100" dirty="0"/>
              <a:t>At t = 5: Reg Up is deployed. RUPF-CLR is equal to 1, so the full deployment occurs on the ESR-CLR and ESR-CLR’s net MW ramps back up in response to Reg Up deployment.</a:t>
            </a:r>
          </a:p>
          <a:p>
            <a:pPr marL="687388" lvl="1" indent="-342900"/>
            <a:endParaRPr lang="en-US" sz="500" dirty="0"/>
          </a:p>
          <a:p>
            <a:pPr marL="387350" indent="-342900">
              <a:buFont typeface="+mj-lt"/>
              <a:buAutoNum type="arabicPeriod"/>
            </a:pPr>
            <a:r>
              <a:rPr lang="en-US" sz="1100" dirty="0"/>
              <a:t>When the Reg Up deployment becomes greater than the ESR-CLR’s BP (6 MW), RUPF-GR becomes non-zero and the ESR-GR starts responding to the Reg Up deployment. </a:t>
            </a:r>
          </a:p>
          <a:p>
            <a:pPr marL="387350" indent="-342900">
              <a:buFont typeface="+mj-lt"/>
              <a:buAutoNum type="arabicPeriod"/>
            </a:pPr>
            <a:endParaRPr lang="en-US" sz="500" dirty="0"/>
          </a:p>
          <a:p>
            <a:pPr marL="387350" indent="-342900">
              <a:buFont typeface="+mj-lt"/>
              <a:buAutoNum type="arabicPeriod"/>
            </a:pPr>
            <a:r>
              <a:rPr lang="en-US" sz="1100" dirty="0"/>
              <a:t>Note that at all times, the RUPF-GR and RUPF-CLR add up to the same  total value  of  1.0. The ESR-CLR RUPF is expected to be set dynamically such that the RUPF*Reg Up Deployed  is never greater than the BP-CLR</a:t>
            </a:r>
          </a:p>
          <a:p>
            <a:pPr marL="342900" indent="-342900">
              <a:buFont typeface="+mj-lt"/>
              <a:buAutoNum type="arabicPeriod"/>
            </a:pPr>
            <a:endParaRPr lang="en-US" sz="500" dirty="0"/>
          </a:p>
          <a:p>
            <a:pPr marL="400050" indent="-342900">
              <a:buFont typeface="+mj-lt"/>
              <a:buAutoNum type="arabicPeriod"/>
            </a:pPr>
            <a:r>
              <a:rPr lang="en-US" sz="1100" dirty="0"/>
              <a:t>Reg Up Responsibility remains on the GR for the entire interval</a:t>
            </a:r>
          </a:p>
        </p:txBody>
      </p:sp>
      <p:sp>
        <p:nvSpPr>
          <p:cNvPr id="4" name="Slide Number Placeholder 3">
            <a:extLst>
              <a:ext uri="{FF2B5EF4-FFF2-40B4-BE49-F238E27FC236}">
                <a16:creationId xmlns:a16="http://schemas.microsoft.com/office/drawing/2014/main" id="{CF736878-5E6E-31FF-CE6C-57837EF36E54}"/>
              </a:ext>
            </a:extLst>
          </p:cNvPr>
          <p:cNvSpPr>
            <a:spLocks noGrp="1"/>
          </p:cNvSpPr>
          <p:nvPr>
            <p:ph type="sldNum" sz="quarter" idx="4"/>
          </p:nvPr>
        </p:nvSpPr>
        <p:spPr/>
        <p:txBody>
          <a:bodyPr/>
          <a:lstStyle/>
          <a:p>
            <a:fld id="{1D93BD3E-1E9A-4970-A6F7-E7AC52762E0C}" type="slidenum">
              <a:rPr lang="en-US" smtClean="0"/>
              <a:pPr/>
              <a:t>12</a:t>
            </a:fld>
            <a:endParaRPr lang="en-US" dirty="0"/>
          </a:p>
        </p:txBody>
      </p:sp>
      <p:pic>
        <p:nvPicPr>
          <p:cNvPr id="1034" name="Picture 10">
            <a:extLst>
              <a:ext uri="{FF2B5EF4-FFF2-40B4-BE49-F238E27FC236}">
                <a16:creationId xmlns:a16="http://schemas.microsoft.com/office/drawing/2014/main" id="{1C626F2E-BCA1-E896-8BD8-6723942C0958}"/>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447800" y="591689"/>
            <a:ext cx="6416242" cy="368933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28944C8-5621-4561-DB60-B363A33D58FF}"/>
              </a:ext>
            </a:extLst>
          </p:cNvPr>
          <p:cNvSpPr txBox="1"/>
          <p:nvPr/>
        </p:nvSpPr>
        <p:spPr>
          <a:xfrm>
            <a:off x="1748821" y="1639176"/>
            <a:ext cx="247821" cy="276999"/>
          </a:xfrm>
          <a:prstGeom prst="rect">
            <a:avLst/>
          </a:prstGeom>
          <a:solidFill>
            <a:schemeClr val="accent6">
              <a:lumMod val="20000"/>
              <a:lumOff val="80000"/>
            </a:schemeClr>
          </a:solidFill>
        </p:spPr>
        <p:txBody>
          <a:bodyPr wrap="square" rtlCol="0">
            <a:spAutoFit/>
          </a:bodyPr>
          <a:lstStyle/>
          <a:p>
            <a:r>
              <a:rPr lang="en-US" sz="1200" dirty="0"/>
              <a:t>1</a:t>
            </a:r>
          </a:p>
        </p:txBody>
      </p:sp>
      <p:cxnSp>
        <p:nvCxnSpPr>
          <p:cNvPr id="7" name="Straight Arrow Connector 6">
            <a:extLst>
              <a:ext uri="{FF2B5EF4-FFF2-40B4-BE49-F238E27FC236}">
                <a16:creationId xmlns:a16="http://schemas.microsoft.com/office/drawing/2014/main" id="{4B761842-28CF-0D1A-9793-2FDF712E3B25}"/>
              </a:ext>
            </a:extLst>
          </p:cNvPr>
          <p:cNvCxnSpPr>
            <a:cxnSpLocks/>
          </p:cNvCxnSpPr>
          <p:nvPr/>
        </p:nvCxnSpPr>
        <p:spPr>
          <a:xfrm>
            <a:off x="1920442" y="1916175"/>
            <a:ext cx="190500" cy="109783"/>
          </a:xfrm>
          <a:prstGeom prst="straightConnector1">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AE3527F0-D39D-9E38-8EF8-75EA0815068D}"/>
              </a:ext>
            </a:extLst>
          </p:cNvPr>
          <p:cNvCxnSpPr>
            <a:cxnSpLocks/>
          </p:cNvCxnSpPr>
          <p:nvPr/>
        </p:nvCxnSpPr>
        <p:spPr>
          <a:xfrm flipV="1">
            <a:off x="1996642" y="1777675"/>
            <a:ext cx="381000" cy="633"/>
          </a:xfrm>
          <a:prstGeom prst="straightConnector1">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C4BF2FD-0C39-D792-F811-AF89EAEF758E}"/>
              </a:ext>
            </a:extLst>
          </p:cNvPr>
          <p:cNvSpPr txBox="1"/>
          <p:nvPr/>
        </p:nvSpPr>
        <p:spPr>
          <a:xfrm>
            <a:off x="2682442" y="1300889"/>
            <a:ext cx="247821" cy="276999"/>
          </a:xfrm>
          <a:prstGeom prst="rect">
            <a:avLst/>
          </a:prstGeom>
          <a:solidFill>
            <a:schemeClr val="accent6">
              <a:lumMod val="20000"/>
              <a:lumOff val="80000"/>
            </a:schemeClr>
          </a:solidFill>
        </p:spPr>
        <p:txBody>
          <a:bodyPr wrap="square" rtlCol="0">
            <a:spAutoFit/>
          </a:bodyPr>
          <a:lstStyle/>
          <a:p>
            <a:r>
              <a:rPr lang="en-US" sz="1200" dirty="0"/>
              <a:t>2</a:t>
            </a:r>
          </a:p>
        </p:txBody>
      </p:sp>
      <p:cxnSp>
        <p:nvCxnSpPr>
          <p:cNvPr id="13" name="Straight Arrow Connector 12">
            <a:extLst>
              <a:ext uri="{FF2B5EF4-FFF2-40B4-BE49-F238E27FC236}">
                <a16:creationId xmlns:a16="http://schemas.microsoft.com/office/drawing/2014/main" id="{2695FD93-28AA-6C97-D843-1B2969645865}"/>
              </a:ext>
            </a:extLst>
          </p:cNvPr>
          <p:cNvCxnSpPr>
            <a:cxnSpLocks/>
          </p:cNvCxnSpPr>
          <p:nvPr/>
        </p:nvCxnSpPr>
        <p:spPr>
          <a:xfrm>
            <a:off x="2930263" y="1438755"/>
            <a:ext cx="399564" cy="0"/>
          </a:xfrm>
          <a:prstGeom prst="straightConnector1">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A7EC9C2C-692A-823B-D51C-2336A9A43239}"/>
              </a:ext>
            </a:extLst>
          </p:cNvPr>
          <p:cNvCxnSpPr>
            <a:cxnSpLocks/>
          </p:cNvCxnSpPr>
          <p:nvPr/>
        </p:nvCxnSpPr>
        <p:spPr>
          <a:xfrm>
            <a:off x="2806352" y="1577888"/>
            <a:ext cx="638090" cy="294036"/>
          </a:xfrm>
          <a:prstGeom prst="straightConnector1">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6E01AF9D-B37B-1915-6334-F44EBC7E0361}"/>
              </a:ext>
            </a:extLst>
          </p:cNvPr>
          <p:cNvSpPr txBox="1"/>
          <p:nvPr/>
        </p:nvSpPr>
        <p:spPr>
          <a:xfrm>
            <a:off x="3082964" y="871490"/>
            <a:ext cx="247821" cy="276999"/>
          </a:xfrm>
          <a:prstGeom prst="rect">
            <a:avLst/>
          </a:prstGeom>
          <a:solidFill>
            <a:schemeClr val="accent6">
              <a:lumMod val="20000"/>
              <a:lumOff val="80000"/>
            </a:schemeClr>
          </a:solidFill>
        </p:spPr>
        <p:txBody>
          <a:bodyPr wrap="square" rtlCol="0">
            <a:spAutoFit/>
          </a:bodyPr>
          <a:lstStyle/>
          <a:p>
            <a:r>
              <a:rPr lang="en-US" sz="1200" dirty="0"/>
              <a:t>3</a:t>
            </a:r>
          </a:p>
        </p:txBody>
      </p:sp>
      <p:cxnSp>
        <p:nvCxnSpPr>
          <p:cNvPr id="20" name="Straight Arrow Connector 19">
            <a:extLst>
              <a:ext uri="{FF2B5EF4-FFF2-40B4-BE49-F238E27FC236}">
                <a16:creationId xmlns:a16="http://schemas.microsoft.com/office/drawing/2014/main" id="{98AFB11C-FDD4-6FD2-DCBB-900F8A22790D}"/>
              </a:ext>
            </a:extLst>
          </p:cNvPr>
          <p:cNvCxnSpPr>
            <a:cxnSpLocks/>
          </p:cNvCxnSpPr>
          <p:nvPr/>
        </p:nvCxnSpPr>
        <p:spPr>
          <a:xfrm>
            <a:off x="3329827" y="989182"/>
            <a:ext cx="572446" cy="0"/>
          </a:xfrm>
          <a:prstGeom prst="straightConnector1">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05DDCE1F-0288-FFE3-8C6A-94A522654C09}"/>
              </a:ext>
            </a:extLst>
          </p:cNvPr>
          <p:cNvCxnSpPr>
            <a:cxnSpLocks/>
          </p:cNvCxnSpPr>
          <p:nvPr/>
        </p:nvCxnSpPr>
        <p:spPr>
          <a:xfrm>
            <a:off x="3274095" y="1134961"/>
            <a:ext cx="648015" cy="428766"/>
          </a:xfrm>
          <a:prstGeom prst="straightConnector1">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75683200-8586-28FD-7CED-37509F56F767}"/>
              </a:ext>
            </a:extLst>
          </p:cNvPr>
          <p:cNvSpPr txBox="1"/>
          <p:nvPr/>
        </p:nvSpPr>
        <p:spPr>
          <a:xfrm>
            <a:off x="1175413" y="2569996"/>
            <a:ext cx="209090" cy="276999"/>
          </a:xfrm>
          <a:prstGeom prst="rect">
            <a:avLst/>
          </a:prstGeom>
          <a:solidFill>
            <a:schemeClr val="accent6">
              <a:lumMod val="20000"/>
              <a:lumOff val="80000"/>
            </a:schemeClr>
          </a:solidFill>
        </p:spPr>
        <p:txBody>
          <a:bodyPr wrap="square" rtlCol="0">
            <a:spAutoFit/>
          </a:bodyPr>
          <a:lstStyle/>
          <a:p>
            <a:r>
              <a:rPr lang="en-US" sz="1200" dirty="0"/>
              <a:t>4</a:t>
            </a:r>
          </a:p>
        </p:txBody>
      </p:sp>
      <p:cxnSp>
        <p:nvCxnSpPr>
          <p:cNvPr id="25" name="Straight Arrow Connector 24">
            <a:extLst>
              <a:ext uri="{FF2B5EF4-FFF2-40B4-BE49-F238E27FC236}">
                <a16:creationId xmlns:a16="http://schemas.microsoft.com/office/drawing/2014/main" id="{34FD1415-DE4B-FA76-7D09-D16FCC86BC88}"/>
              </a:ext>
            </a:extLst>
          </p:cNvPr>
          <p:cNvCxnSpPr>
            <a:cxnSpLocks/>
          </p:cNvCxnSpPr>
          <p:nvPr/>
        </p:nvCxnSpPr>
        <p:spPr>
          <a:xfrm flipV="1">
            <a:off x="1367821" y="2583270"/>
            <a:ext cx="232379" cy="147212"/>
          </a:xfrm>
          <a:prstGeom prst="straightConnector1">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20C4E3B0-D242-6C49-FF93-132ECE4F0362}"/>
              </a:ext>
            </a:extLst>
          </p:cNvPr>
          <p:cNvSpPr txBox="1"/>
          <p:nvPr/>
        </p:nvSpPr>
        <p:spPr>
          <a:xfrm>
            <a:off x="1207062" y="591689"/>
            <a:ext cx="209090" cy="276999"/>
          </a:xfrm>
          <a:prstGeom prst="rect">
            <a:avLst/>
          </a:prstGeom>
          <a:solidFill>
            <a:schemeClr val="accent6">
              <a:lumMod val="20000"/>
              <a:lumOff val="80000"/>
            </a:schemeClr>
          </a:solidFill>
        </p:spPr>
        <p:txBody>
          <a:bodyPr wrap="square" rtlCol="0">
            <a:spAutoFit/>
          </a:bodyPr>
          <a:lstStyle/>
          <a:p>
            <a:r>
              <a:rPr lang="en-US" sz="1200" dirty="0"/>
              <a:t>5</a:t>
            </a:r>
          </a:p>
        </p:txBody>
      </p:sp>
      <p:cxnSp>
        <p:nvCxnSpPr>
          <p:cNvPr id="28" name="Straight Arrow Connector 27">
            <a:extLst>
              <a:ext uri="{FF2B5EF4-FFF2-40B4-BE49-F238E27FC236}">
                <a16:creationId xmlns:a16="http://schemas.microsoft.com/office/drawing/2014/main" id="{803373D2-3C2D-EEF6-28D6-AE9F313164C0}"/>
              </a:ext>
            </a:extLst>
          </p:cNvPr>
          <p:cNvCxnSpPr>
            <a:cxnSpLocks/>
          </p:cNvCxnSpPr>
          <p:nvPr/>
        </p:nvCxnSpPr>
        <p:spPr>
          <a:xfrm flipV="1">
            <a:off x="1400569" y="730188"/>
            <a:ext cx="472162" cy="12806"/>
          </a:xfrm>
          <a:prstGeom prst="straightConnector1">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1883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0E29A-D101-BF1E-C344-D62E7153469C}"/>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C97DD9C2-B117-EC66-9462-9FD40CDF52B4}"/>
              </a:ext>
            </a:extLst>
          </p:cNvPr>
          <p:cNvSpPr>
            <a:spLocks noGrp="1"/>
          </p:cNvSpPr>
          <p:nvPr>
            <p:ph idx="1"/>
          </p:nvPr>
        </p:nvSpPr>
        <p:spPr>
          <a:xfrm>
            <a:off x="304800" y="3729743"/>
            <a:ext cx="8534400" cy="2017993"/>
          </a:xfrm>
        </p:spPr>
        <p:txBody>
          <a:bodyPr/>
          <a:lstStyle/>
          <a:p>
            <a:pPr algn="just"/>
            <a:r>
              <a:rPr lang="en-US" sz="1400" dirty="0"/>
              <a:t>ERCOT has undertaken a holistic review of its systems and process and has identified improvements in the awareness, accounting and monitoring of SOC of an ESR that are needed (a) today and (b) along with RTC+B project (with Single-Model ESR implementation). </a:t>
            </a:r>
            <a:endParaRPr lang="en-US" sz="800" dirty="0"/>
          </a:p>
          <a:p>
            <a:pPr lvl="1" algn="just"/>
            <a:r>
              <a:rPr lang="en-US" sz="1400" dirty="0"/>
              <a:t>As a part of this effort ERCOT has interviewed other ISO/RTOs that have ESRs in their footprint. </a:t>
            </a:r>
          </a:p>
          <a:p>
            <a:pPr lvl="1" algn="just"/>
            <a:r>
              <a:rPr lang="en-US" sz="1400" dirty="0"/>
              <a:t>The penetration of (relatively short duration) ESRs in ERCOT markets is already much larger than most ISOs/RTOs. With the projected ESR penetration levels, while ERCOT does not see a need to manage the SOC for an ESR, ERCOT does find it essential to make changes that will allow ERCOT to appropriately “model/account” for SOC of an ESR in ERCOT processes. </a:t>
            </a:r>
          </a:p>
          <a:p>
            <a:pPr lvl="1" algn="just"/>
            <a:r>
              <a:rPr lang="en-US" sz="1400" dirty="0">
                <a:hlinkClick r:id="rId2"/>
              </a:rPr>
              <a:t>Jun 22, 2023 Workshop </a:t>
            </a:r>
            <a:r>
              <a:rPr lang="en-US" sz="1400" dirty="0"/>
              <a:t> discussed the specific changes ERCOT has identified.</a:t>
            </a:r>
          </a:p>
          <a:p>
            <a:pPr algn="just"/>
            <a:endParaRPr lang="en-US" sz="1400" dirty="0"/>
          </a:p>
          <a:p>
            <a:pPr algn="just"/>
            <a:endParaRPr lang="en-US" sz="1400" dirty="0"/>
          </a:p>
          <a:p>
            <a:pPr algn="just"/>
            <a:endParaRPr lang="en-US" sz="1400" dirty="0"/>
          </a:p>
        </p:txBody>
      </p:sp>
      <p:sp>
        <p:nvSpPr>
          <p:cNvPr id="4" name="Slide Number Placeholder 3">
            <a:extLst>
              <a:ext uri="{FF2B5EF4-FFF2-40B4-BE49-F238E27FC236}">
                <a16:creationId xmlns:a16="http://schemas.microsoft.com/office/drawing/2014/main" id="{31FC5358-9183-0C10-C023-9A9B419369B6}"/>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900" b="0" i="0" u="none" strike="noStrike" kern="1200" cap="none" spc="0" normalizeH="0" baseline="0" noProof="0" smtClean="0">
                <a:ln>
                  <a:noFill/>
                </a:ln>
                <a:solidFill>
                  <a:srgbClr val="FFFFFF"/>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dirty="0">
              <a:ln>
                <a:noFill/>
              </a:ln>
              <a:solidFill>
                <a:srgbClr val="FFFFFF"/>
              </a:solidFill>
              <a:effectLst/>
              <a:uLnTx/>
              <a:uFillTx/>
              <a:latin typeface="Arial"/>
              <a:ea typeface="+mn-ea"/>
              <a:cs typeface="+mn-cs"/>
            </a:endParaRPr>
          </a:p>
        </p:txBody>
      </p:sp>
      <p:pic>
        <p:nvPicPr>
          <p:cNvPr id="7" name="Picture 6">
            <a:extLst>
              <a:ext uri="{FF2B5EF4-FFF2-40B4-BE49-F238E27FC236}">
                <a16:creationId xmlns:a16="http://schemas.microsoft.com/office/drawing/2014/main" id="{9DFF3226-C5C6-0619-3175-C5F3F583459A}"/>
              </a:ext>
            </a:extLst>
          </p:cNvPr>
          <p:cNvPicPr>
            <a:picLocks noChangeAspect="1"/>
          </p:cNvPicPr>
          <p:nvPr/>
        </p:nvPicPr>
        <p:blipFill>
          <a:blip r:embed="rId3"/>
          <a:stretch>
            <a:fillRect/>
          </a:stretch>
        </p:blipFill>
        <p:spPr>
          <a:xfrm>
            <a:off x="5402942" y="689857"/>
            <a:ext cx="3616978" cy="2895600"/>
          </a:xfrm>
          <a:prstGeom prst="rect">
            <a:avLst/>
          </a:prstGeom>
        </p:spPr>
      </p:pic>
      <p:sp>
        <p:nvSpPr>
          <p:cNvPr id="5" name="Content Placeholder 2">
            <a:extLst>
              <a:ext uri="{FF2B5EF4-FFF2-40B4-BE49-F238E27FC236}">
                <a16:creationId xmlns:a16="http://schemas.microsoft.com/office/drawing/2014/main" id="{C326FDC7-1270-46C1-DDD5-70D1B7D0CD4F}"/>
              </a:ext>
            </a:extLst>
          </p:cNvPr>
          <p:cNvSpPr txBox="1">
            <a:spLocks/>
          </p:cNvSpPr>
          <p:nvPr/>
        </p:nvSpPr>
        <p:spPr>
          <a:xfrm>
            <a:off x="304800" y="762000"/>
            <a:ext cx="4953000" cy="5064627"/>
          </a:xfrm>
          <a:prstGeom prst="rect">
            <a:avLst/>
          </a:prstGeom>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257175" marR="0" lvl="0" indent="-257175" algn="just"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5B6770"/>
                </a:solidFill>
                <a:effectLst/>
                <a:uLnTx/>
                <a:uFillTx/>
                <a:latin typeface="Arial"/>
                <a:ea typeface="+mn-ea"/>
                <a:cs typeface="+mn-cs"/>
              </a:rPr>
              <a:t>ERCOT has seen a steady growth in the capacity of interconnected battery Energy Storage Resources (ESRs). This rapid growth is expected to continue in the future as well.</a:t>
            </a:r>
          </a:p>
          <a:p>
            <a:pPr marL="557213" marR="0" lvl="1" indent="-214313" algn="just"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5B6770"/>
                </a:solidFill>
                <a:effectLst/>
                <a:uLnTx/>
                <a:uFillTx/>
                <a:latin typeface="Arial"/>
                <a:ea typeface="+mn-ea"/>
                <a:cs typeface="+mn-cs"/>
              </a:rPr>
              <a:t>Most ESRs interconnected or planning to interconnect are less than 2 hours batteries.</a:t>
            </a:r>
          </a:p>
          <a:p>
            <a:pPr marL="557213" marR="0" lvl="1" indent="-214313" algn="just"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5B6770"/>
                </a:solidFill>
                <a:effectLst/>
                <a:uLnTx/>
                <a:uFillTx/>
                <a:latin typeface="Arial"/>
                <a:ea typeface="+mn-ea"/>
                <a:cs typeface="+mn-cs"/>
              </a:rPr>
              <a:t>ESRs are already providing up to 60% of ERCOT’s Ancillary Services (AS).</a:t>
            </a:r>
          </a:p>
          <a:p>
            <a:pPr marL="257175" marR="0" lvl="0" indent="-257175" algn="just"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800" b="0" i="0" u="none" strike="noStrike" kern="1200" cap="none" spc="0" normalizeH="0" baseline="0" noProof="0" dirty="0">
              <a:ln>
                <a:noFill/>
              </a:ln>
              <a:solidFill>
                <a:srgbClr val="5B6770"/>
              </a:solidFill>
              <a:effectLst/>
              <a:uLnTx/>
              <a:uFillTx/>
              <a:latin typeface="Arial"/>
              <a:ea typeface="+mn-ea"/>
              <a:cs typeface="+mn-cs"/>
            </a:endParaRPr>
          </a:p>
          <a:p>
            <a:pPr marL="257175" marR="0" lvl="0" indent="-257175" algn="just"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5B6770"/>
                </a:solidFill>
                <a:effectLst/>
                <a:uLnTx/>
                <a:uFillTx/>
                <a:latin typeface="Arial"/>
                <a:ea typeface="+mn-ea"/>
                <a:cs typeface="+mn-cs"/>
              </a:rPr>
              <a:t>ERCOT’s current systems and post RTC+B (with single ESR model) systems (as per approved protocol language) are not designed to account for capability i.e., State of Charge (SOC) of duration limited ESRs. </a:t>
            </a:r>
          </a:p>
        </p:txBody>
      </p:sp>
    </p:spTree>
    <p:extLst>
      <p:ext uri="{BB962C8B-B14F-4D97-AF65-F5344CB8AC3E}">
        <p14:creationId xmlns:p14="http://schemas.microsoft.com/office/powerpoint/2010/main" val="2244552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8BC7E-3B36-6162-D6B3-3E7E8EF2405D}"/>
              </a:ext>
            </a:extLst>
          </p:cNvPr>
          <p:cNvSpPr>
            <a:spLocks noGrp="1"/>
          </p:cNvSpPr>
          <p:nvPr>
            <p:ph type="title"/>
          </p:nvPr>
        </p:nvSpPr>
        <p:spPr/>
        <p:txBody>
          <a:bodyPr/>
          <a:lstStyle/>
          <a:p>
            <a:r>
              <a:rPr lang="en-US" dirty="0"/>
              <a:t>NPRR 1186 Introduction </a:t>
            </a:r>
          </a:p>
        </p:txBody>
      </p:sp>
      <p:sp>
        <p:nvSpPr>
          <p:cNvPr id="3" name="Content Placeholder 2">
            <a:extLst>
              <a:ext uri="{FF2B5EF4-FFF2-40B4-BE49-F238E27FC236}">
                <a16:creationId xmlns:a16="http://schemas.microsoft.com/office/drawing/2014/main" id="{4DE2CFEF-79D5-EFA1-EE98-725C85DABD70}"/>
              </a:ext>
            </a:extLst>
          </p:cNvPr>
          <p:cNvSpPr>
            <a:spLocks noGrp="1"/>
          </p:cNvSpPr>
          <p:nvPr>
            <p:ph idx="1"/>
          </p:nvPr>
        </p:nvSpPr>
        <p:spPr/>
        <p:txBody>
          <a:bodyPr/>
          <a:lstStyle/>
          <a:p>
            <a:r>
              <a:rPr lang="en-US" sz="1400" dirty="0"/>
              <a:t>NPRR1186 focuses on specific improvements that are needed for today’s systems and processes. This NPRR aims to strategically improve SOC awareness, accounting and monitoring with minimal changes so that the improvements can be in place while the RTC+B project is completed.</a:t>
            </a:r>
          </a:p>
          <a:p>
            <a:endParaRPr lang="en-US" sz="1400" dirty="0"/>
          </a:p>
          <a:p>
            <a:r>
              <a:rPr lang="en-US" sz="1400" dirty="0"/>
              <a:t>Urgent status is necessary so that the system changes associated with this NPRR1186 can be implemented in the narrow window before development work on the Real-Time Co-optimization (RTC) &amp; Single-Model ESR (“RTC+B”) project begins.</a:t>
            </a:r>
          </a:p>
          <a:p>
            <a:endParaRPr lang="en-US" sz="1400" dirty="0"/>
          </a:p>
          <a:p>
            <a:r>
              <a:rPr lang="en-US" sz="1400" dirty="0"/>
              <a:t>At a high level with NPRR1186, ERCOT is proposing to,</a:t>
            </a:r>
          </a:p>
          <a:p>
            <a:pPr lvl="1"/>
            <a:r>
              <a:rPr lang="en-US" sz="1400" dirty="0"/>
              <a:t>Alter Day-Ahead Market (DAM) process so that the Day-Ahead Ancillary Service (AS) awards respect the duration requirements for AS. Absent this change, in some cases DAM AS awards may not be operationally feasible.</a:t>
            </a:r>
          </a:p>
          <a:p>
            <a:pPr lvl="1"/>
            <a:r>
              <a:rPr lang="en-US" sz="1400" dirty="0"/>
              <a:t>Modify the High Ancillary Service Limit (HASL) calculation that is used by Reliability Unit Commitment (RUC) studies such that RUC only counts on SOC that an ESR plans to have in excess of SOC required for AS it is providing in every hour as being available for dispatch. </a:t>
            </a:r>
          </a:p>
          <a:p>
            <a:pPr lvl="2"/>
            <a:r>
              <a:rPr lang="en-US" sz="1200" dirty="0"/>
              <a:t>RUC treats ESRs as online or Out. RUC will not commit an ESR to come online. RUC can count on ESR being available to serve Load.</a:t>
            </a:r>
          </a:p>
          <a:p>
            <a:pPr lvl="1"/>
            <a:r>
              <a:rPr lang="en-US" sz="1400" dirty="0"/>
              <a:t>Change the HASL calculation that is used by 5-min Security Constrained Economic Dispatch (SCED) to account for SOC required to support an ESR’s Ancillary Service Resource Responsibility.</a:t>
            </a:r>
          </a:p>
          <a:p>
            <a:pPr lvl="1"/>
            <a:endParaRPr lang="en-US" sz="1400" dirty="0"/>
          </a:p>
          <a:p>
            <a:endParaRPr lang="en-US" dirty="0"/>
          </a:p>
          <a:p>
            <a:endParaRPr lang="en-US" dirty="0"/>
          </a:p>
        </p:txBody>
      </p:sp>
      <p:sp>
        <p:nvSpPr>
          <p:cNvPr id="4" name="Slide Number Placeholder 3">
            <a:extLst>
              <a:ext uri="{FF2B5EF4-FFF2-40B4-BE49-F238E27FC236}">
                <a16:creationId xmlns:a16="http://schemas.microsoft.com/office/drawing/2014/main" id="{912CDCC8-069A-FDBB-47B4-9A20A691C6DF}"/>
              </a:ext>
            </a:extLst>
          </p:cNvPr>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2157763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C2232-7825-257C-C625-4885629CD601}"/>
              </a:ext>
            </a:extLst>
          </p:cNvPr>
          <p:cNvSpPr>
            <a:spLocks noGrp="1"/>
          </p:cNvSpPr>
          <p:nvPr>
            <p:ph type="title"/>
          </p:nvPr>
        </p:nvSpPr>
        <p:spPr/>
        <p:txBody>
          <a:bodyPr/>
          <a:lstStyle/>
          <a:p>
            <a:r>
              <a:rPr lang="en-US" dirty="0"/>
              <a:t>State of Charge Requirements for AS</a:t>
            </a:r>
          </a:p>
        </p:txBody>
      </p:sp>
      <p:sp>
        <p:nvSpPr>
          <p:cNvPr id="3" name="Content Placeholder 2">
            <a:extLst>
              <a:ext uri="{FF2B5EF4-FFF2-40B4-BE49-F238E27FC236}">
                <a16:creationId xmlns:a16="http://schemas.microsoft.com/office/drawing/2014/main" id="{F3405EA8-F7D2-2637-EDD1-5BAD15EAFDBD}"/>
              </a:ext>
            </a:extLst>
          </p:cNvPr>
          <p:cNvSpPr>
            <a:spLocks noGrp="1"/>
          </p:cNvSpPr>
          <p:nvPr>
            <p:ph idx="1"/>
          </p:nvPr>
        </p:nvSpPr>
        <p:spPr/>
        <p:txBody>
          <a:bodyPr/>
          <a:lstStyle/>
          <a:p>
            <a:r>
              <a:rPr lang="en-US" sz="1400" dirty="0"/>
              <a:t>Through NPRR1186, ERCOT is also proposing to alter the SOC requirements for the Ancillary Service Responsibilities to better align these with how SOC is expected to be accounted for post RTC+B.</a:t>
            </a:r>
          </a:p>
          <a:p>
            <a:pPr lvl="1"/>
            <a:r>
              <a:rPr lang="en-US" sz="1400" dirty="0"/>
              <a:t>Since late last year ERCOT has been monitoring SOC that is preserved for the amount of AS responsibility that is provided on an ESR. There are some drawbacks in the method that is currently used to establish SOC requirements for AS.</a:t>
            </a:r>
          </a:p>
          <a:p>
            <a:pPr lvl="1"/>
            <a:endParaRPr lang="en-US" sz="400" dirty="0"/>
          </a:p>
          <a:p>
            <a:pPr lvl="1"/>
            <a:r>
              <a:rPr lang="en-US" sz="1400" dirty="0"/>
              <a:t>NPRR1186 proposes update the SOC requirements for AS and a </a:t>
            </a:r>
            <a:r>
              <a:rPr lang="en-US" sz="1400" u="sng" dirty="0"/>
              <a:t>create a new framework </a:t>
            </a:r>
            <a:r>
              <a:rPr lang="en-US" sz="1400" dirty="0"/>
              <a:t>within ERCOT’s EMS that allows the SOC requirements for AS to be computed such that these will consider</a:t>
            </a:r>
          </a:p>
          <a:p>
            <a:pPr marL="1028700" lvl="2" indent="-342900">
              <a:buFont typeface="+mj-lt"/>
              <a:buAutoNum type="arabicPeriod"/>
            </a:pPr>
            <a:r>
              <a:rPr lang="en-US" sz="1400" dirty="0"/>
              <a:t>Elapsed time within the current Operating Hour to diminish the SOC discharge and headroom requirements as the clock progresses. This means that that the SOC requirement will reduce as a function of time such that at the end of the Operating Hour the SOC requirement for that an up Ancillary Service will reduce by an amount that reflects the energy depleted if the up Ancillary Service was fully deployed for one hour.</a:t>
            </a:r>
          </a:p>
          <a:p>
            <a:pPr marL="1028700" lvl="2" indent="-342900">
              <a:buFont typeface="+mj-lt"/>
              <a:buAutoNum type="arabicPeriod"/>
            </a:pPr>
            <a:r>
              <a:rPr lang="en-US" sz="1400" dirty="0"/>
              <a:t>Potentially increase of SOC requirement at the tail end to support the ESR’s next hour AS obligation and</a:t>
            </a:r>
          </a:p>
          <a:p>
            <a:pPr marL="1028700" lvl="2" indent="-342900">
              <a:buFont typeface="+mj-lt"/>
              <a:buAutoNum type="arabicPeriod"/>
            </a:pPr>
            <a:r>
              <a:rPr lang="en-US" sz="1400" dirty="0"/>
              <a:t>Discount SOC requirement to account for the ESR’s current BP</a:t>
            </a:r>
            <a:r>
              <a:rPr lang="en-US" sz="1200" dirty="0"/>
              <a:t>. </a:t>
            </a:r>
          </a:p>
          <a:p>
            <a:pPr lvl="2"/>
            <a:endParaRPr lang="en-US" sz="400" dirty="0"/>
          </a:p>
          <a:p>
            <a:pPr lvl="1"/>
            <a:r>
              <a:rPr lang="en-US" sz="1400" dirty="0"/>
              <a:t>ERCOT intends to implement each of the above facets for the SOC requirement as a parameter that can be altered. This approach will allow ERCOT to work with stakeholders in establishing values of each parameter such that these mitigate the performance risks that ERCOT sees while allowing optimal use of the ESRs during an Operating Hour. </a:t>
            </a:r>
          </a:p>
          <a:p>
            <a:pPr lvl="2"/>
            <a:r>
              <a:rPr lang="en-US" sz="1400" dirty="0"/>
              <a:t>To this end, ERCOT plans to file comments to NPRR1186 that will better incorporate the SOC requirement framework within the protocols. ERCOT is targeting to file this NPRR before July 13 PRS.</a:t>
            </a:r>
            <a:endParaRPr lang="en-US" dirty="0"/>
          </a:p>
          <a:p>
            <a:pPr lvl="1"/>
            <a:endParaRPr lang="en-US" sz="1600" dirty="0"/>
          </a:p>
          <a:p>
            <a:endParaRPr lang="en-US" dirty="0"/>
          </a:p>
          <a:p>
            <a:endParaRPr lang="en-US" dirty="0"/>
          </a:p>
        </p:txBody>
      </p:sp>
      <p:sp>
        <p:nvSpPr>
          <p:cNvPr id="4" name="Slide Number Placeholder 3">
            <a:extLst>
              <a:ext uri="{FF2B5EF4-FFF2-40B4-BE49-F238E27FC236}">
                <a16:creationId xmlns:a16="http://schemas.microsoft.com/office/drawing/2014/main" id="{C93403AF-6987-0867-C312-66AEC0F33F7D}"/>
              </a:ext>
            </a:extLst>
          </p:cNvPr>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1484419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8">
            <a:extLst>
              <a:ext uri="{FF2B5EF4-FFF2-40B4-BE49-F238E27FC236}">
                <a16:creationId xmlns:a16="http://schemas.microsoft.com/office/drawing/2014/main" id="{9C1733FD-2DDC-938C-0EA2-036717F47CF1}"/>
              </a:ext>
            </a:extLst>
          </p:cNvPr>
          <p:cNvSpPr txBox="1">
            <a:spLocks/>
          </p:cNvSpPr>
          <p:nvPr/>
        </p:nvSpPr>
        <p:spPr>
          <a:xfrm>
            <a:off x="457200" y="1645920"/>
            <a:ext cx="8534400" cy="4426513"/>
          </a:xfrm>
          <a:prstGeom prst="rect">
            <a:avLst/>
          </a:prstGeom>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indent="0">
              <a:buFont typeface="Arial" panose="020B0604020202020204" pitchFamily="34" charset="0"/>
              <a:buNone/>
            </a:pPr>
            <a:r>
              <a:rPr lang="en-US" b="1" dirty="0" err="1">
                <a:solidFill>
                  <a:schemeClr val="accent1"/>
                </a:solidFill>
                <a:latin typeface="Arial" panose="020B0604020202020204" pitchFamily="34" charset="0"/>
                <a:ea typeface="Times New Roman" panose="02020603050405020304" pitchFamily="18" charset="0"/>
                <a:cs typeface="Times New Roman" panose="02020603050405020304" pitchFamily="18" charset="0"/>
              </a:rPr>
              <a:t>RegUp</a:t>
            </a:r>
            <a:r>
              <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rPr>
              <a:t> example for SOC required to discharge if ESR-GR Base Point &gt;0</a:t>
            </a: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b="1" dirty="0">
              <a:solidFill>
                <a:schemeClr val="accent1"/>
              </a:solidFill>
              <a:latin typeface="Arial" panose="020B060402020202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dirty="0"/>
          </a:p>
        </p:txBody>
      </p:sp>
      <p:sp>
        <p:nvSpPr>
          <p:cNvPr id="2" name="Title 1">
            <a:extLst>
              <a:ext uri="{FF2B5EF4-FFF2-40B4-BE49-F238E27FC236}">
                <a16:creationId xmlns:a16="http://schemas.microsoft.com/office/drawing/2014/main" id="{814599E8-C2AA-D292-B107-5FF3D1B5D0FB}"/>
              </a:ext>
            </a:extLst>
          </p:cNvPr>
          <p:cNvSpPr>
            <a:spLocks noGrp="1"/>
          </p:cNvSpPr>
          <p:nvPr>
            <p:ph type="title"/>
          </p:nvPr>
        </p:nvSpPr>
        <p:spPr/>
        <p:txBody>
          <a:bodyPr/>
          <a:lstStyle/>
          <a:p>
            <a:r>
              <a:rPr lang="en-US" sz="2800" dirty="0"/>
              <a:t>SOC Requirement Compliance vs Dispatch</a:t>
            </a:r>
          </a:p>
        </p:txBody>
      </p:sp>
      <p:sp>
        <p:nvSpPr>
          <p:cNvPr id="3" name="Content Placeholder 2">
            <a:extLst>
              <a:ext uri="{FF2B5EF4-FFF2-40B4-BE49-F238E27FC236}">
                <a16:creationId xmlns:a16="http://schemas.microsoft.com/office/drawing/2014/main" id="{CC1455F1-1BB9-F742-82E4-BED7BBA174EE}"/>
              </a:ext>
            </a:extLst>
          </p:cNvPr>
          <p:cNvSpPr>
            <a:spLocks noGrp="1"/>
          </p:cNvSpPr>
          <p:nvPr>
            <p:ph idx="1"/>
          </p:nvPr>
        </p:nvSpPr>
        <p:spPr/>
        <p:txBody>
          <a:bodyPr/>
          <a:lstStyle/>
          <a:p>
            <a:r>
              <a:rPr lang="en-US" sz="1400" dirty="0"/>
              <a:t>ERCOT’s comments will include a description of the formulas that will be used to compute SOC requirements for compliance and </a:t>
            </a:r>
            <a:r>
              <a:rPr lang="en-US" sz="1400"/>
              <a:t>5-min dispatch.</a:t>
            </a:r>
            <a:endParaRPr lang="en-US" sz="1400" dirty="0"/>
          </a:p>
        </p:txBody>
      </p:sp>
      <p:sp>
        <p:nvSpPr>
          <p:cNvPr id="4" name="Slide Number Placeholder 3">
            <a:extLst>
              <a:ext uri="{FF2B5EF4-FFF2-40B4-BE49-F238E27FC236}">
                <a16:creationId xmlns:a16="http://schemas.microsoft.com/office/drawing/2014/main" id="{3C523F3A-02A3-BCC1-164E-2B983ED1ED9E}"/>
              </a:ext>
            </a:extLst>
          </p:cNvPr>
          <p:cNvSpPr>
            <a:spLocks noGrp="1"/>
          </p:cNvSpPr>
          <p:nvPr>
            <p:ph type="sldNum" sz="quarter" idx="4"/>
          </p:nvPr>
        </p:nvSpPr>
        <p:spPr/>
        <p:txBody>
          <a:bodyPr/>
          <a:lstStyle/>
          <a:p>
            <a:fld id="{1D93BD3E-1E9A-4970-A6F7-E7AC52762E0C}" type="slidenum">
              <a:rPr lang="en-US" smtClean="0"/>
              <a:pPr/>
              <a:t>5</a:t>
            </a:fld>
            <a:endParaRPr lang="en-US" dirty="0"/>
          </a:p>
        </p:txBody>
      </p:sp>
      <p:pic>
        <p:nvPicPr>
          <p:cNvPr id="5" name="Picture 4">
            <a:extLst>
              <a:ext uri="{FF2B5EF4-FFF2-40B4-BE49-F238E27FC236}">
                <a16:creationId xmlns:a16="http://schemas.microsoft.com/office/drawing/2014/main" id="{73EED2E6-28F4-DF85-C00C-6D73C1B8BD2C}"/>
              </a:ext>
            </a:extLst>
          </p:cNvPr>
          <p:cNvPicPr>
            <a:picLocks noChangeAspect="1"/>
          </p:cNvPicPr>
          <p:nvPr/>
        </p:nvPicPr>
        <p:blipFill>
          <a:blip r:embed="rId2"/>
          <a:stretch>
            <a:fillRect/>
          </a:stretch>
        </p:blipFill>
        <p:spPr>
          <a:xfrm>
            <a:off x="381000" y="2064924"/>
            <a:ext cx="8230023" cy="3733992"/>
          </a:xfrm>
          <a:prstGeom prst="rect">
            <a:avLst/>
          </a:prstGeom>
        </p:spPr>
      </p:pic>
      <p:sp>
        <p:nvSpPr>
          <p:cNvPr id="7" name="TextBox 6">
            <a:extLst>
              <a:ext uri="{FF2B5EF4-FFF2-40B4-BE49-F238E27FC236}">
                <a16:creationId xmlns:a16="http://schemas.microsoft.com/office/drawing/2014/main" id="{43AD6406-0CD2-9185-983C-27DEFFC6F623}"/>
              </a:ext>
            </a:extLst>
          </p:cNvPr>
          <p:cNvSpPr txBox="1"/>
          <p:nvPr/>
        </p:nvSpPr>
        <p:spPr>
          <a:xfrm>
            <a:off x="5444278" y="4331895"/>
            <a:ext cx="2450042" cy="461665"/>
          </a:xfrm>
          <a:prstGeom prst="rect">
            <a:avLst/>
          </a:prstGeom>
          <a:solidFill>
            <a:schemeClr val="accent3">
              <a:lumMod val="20000"/>
              <a:lumOff val="80000"/>
            </a:schemeClr>
          </a:solidFill>
        </p:spPr>
        <p:txBody>
          <a:bodyPr wrap="square" rtlCol="0">
            <a:spAutoFit/>
          </a:bodyPr>
          <a:lstStyle/>
          <a:p>
            <a:r>
              <a:rPr lang="en-US" sz="1200" dirty="0"/>
              <a:t>#2 For Dispatch: Tune-able Parameter </a:t>
            </a:r>
          </a:p>
        </p:txBody>
      </p:sp>
      <p:cxnSp>
        <p:nvCxnSpPr>
          <p:cNvPr id="10" name="Straight Arrow Connector 9">
            <a:extLst>
              <a:ext uri="{FF2B5EF4-FFF2-40B4-BE49-F238E27FC236}">
                <a16:creationId xmlns:a16="http://schemas.microsoft.com/office/drawing/2014/main" id="{4A784418-4CA5-CAD3-F9F4-380B3CCD5851}"/>
              </a:ext>
            </a:extLst>
          </p:cNvPr>
          <p:cNvCxnSpPr>
            <a:cxnSpLocks/>
            <a:stCxn id="7" idx="1"/>
          </p:cNvCxnSpPr>
          <p:nvPr/>
        </p:nvCxnSpPr>
        <p:spPr>
          <a:xfrm flipH="1">
            <a:off x="4572000" y="4562728"/>
            <a:ext cx="872278" cy="697467"/>
          </a:xfrm>
          <a:prstGeom prst="straightConnector1">
            <a:avLst/>
          </a:prstGeom>
          <a:ln w="28575">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1FACAF46-DF72-3680-64B2-58A385814223}"/>
              </a:ext>
            </a:extLst>
          </p:cNvPr>
          <p:cNvSpPr txBox="1"/>
          <p:nvPr/>
        </p:nvSpPr>
        <p:spPr>
          <a:xfrm>
            <a:off x="3238500" y="5880337"/>
            <a:ext cx="1893570" cy="461665"/>
          </a:xfrm>
          <a:prstGeom prst="rect">
            <a:avLst/>
          </a:prstGeom>
          <a:solidFill>
            <a:schemeClr val="accent6">
              <a:lumMod val="20000"/>
              <a:lumOff val="80000"/>
            </a:schemeClr>
          </a:solidFill>
        </p:spPr>
        <p:txBody>
          <a:bodyPr wrap="square" rtlCol="0">
            <a:spAutoFit/>
          </a:bodyPr>
          <a:lstStyle/>
          <a:p>
            <a:r>
              <a:rPr lang="en-US" sz="1200" dirty="0"/>
              <a:t>Compliance and Enforcement</a:t>
            </a:r>
          </a:p>
        </p:txBody>
      </p:sp>
      <p:cxnSp>
        <p:nvCxnSpPr>
          <p:cNvPr id="16" name="Straight Arrow Connector 15">
            <a:extLst>
              <a:ext uri="{FF2B5EF4-FFF2-40B4-BE49-F238E27FC236}">
                <a16:creationId xmlns:a16="http://schemas.microsoft.com/office/drawing/2014/main" id="{6EDF3772-614F-2EBF-64AC-216F47A4D04D}"/>
              </a:ext>
            </a:extLst>
          </p:cNvPr>
          <p:cNvCxnSpPr>
            <a:cxnSpLocks/>
            <a:stCxn id="14" idx="0"/>
          </p:cNvCxnSpPr>
          <p:nvPr/>
        </p:nvCxnSpPr>
        <p:spPr>
          <a:xfrm flipV="1">
            <a:off x="4185285" y="5212080"/>
            <a:ext cx="946785" cy="668257"/>
          </a:xfrm>
          <a:prstGeom prst="straightConnector1">
            <a:avLst/>
          </a:prstGeom>
          <a:ln w="285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47CC0391-0760-83C0-74F6-D2B599301906}"/>
              </a:ext>
            </a:extLst>
          </p:cNvPr>
          <p:cNvSpPr txBox="1"/>
          <p:nvPr/>
        </p:nvSpPr>
        <p:spPr>
          <a:xfrm>
            <a:off x="1859280" y="4285728"/>
            <a:ext cx="1379220" cy="276999"/>
          </a:xfrm>
          <a:prstGeom prst="rect">
            <a:avLst/>
          </a:prstGeom>
          <a:solidFill>
            <a:schemeClr val="accent3">
              <a:lumMod val="20000"/>
              <a:lumOff val="80000"/>
            </a:schemeClr>
          </a:solidFill>
          <a:ln>
            <a:solidFill>
              <a:schemeClr val="tx1"/>
            </a:solidFill>
          </a:ln>
        </p:spPr>
        <p:txBody>
          <a:bodyPr wrap="square" rtlCol="0">
            <a:spAutoFit/>
          </a:bodyPr>
          <a:lstStyle/>
          <a:p>
            <a:r>
              <a:rPr lang="en-US" sz="1200" dirty="0"/>
              <a:t>#1 For Dispatch</a:t>
            </a:r>
          </a:p>
        </p:txBody>
      </p:sp>
      <p:cxnSp>
        <p:nvCxnSpPr>
          <p:cNvPr id="28" name="Straight Arrow Connector 27">
            <a:extLst>
              <a:ext uri="{FF2B5EF4-FFF2-40B4-BE49-F238E27FC236}">
                <a16:creationId xmlns:a16="http://schemas.microsoft.com/office/drawing/2014/main" id="{ADF29E96-952D-5E72-95F1-5395DBBA0F56}"/>
              </a:ext>
            </a:extLst>
          </p:cNvPr>
          <p:cNvCxnSpPr>
            <a:cxnSpLocks/>
            <a:stCxn id="27" idx="0"/>
          </p:cNvCxnSpPr>
          <p:nvPr/>
        </p:nvCxnSpPr>
        <p:spPr>
          <a:xfrm flipV="1">
            <a:off x="2548890" y="3931920"/>
            <a:ext cx="0" cy="353808"/>
          </a:xfrm>
          <a:prstGeom prst="straightConnector1">
            <a:avLst/>
          </a:prstGeom>
          <a:ln w="28575">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6BEAD30-C436-7054-8118-DE9111752D71}"/>
              </a:ext>
            </a:extLst>
          </p:cNvPr>
          <p:cNvCxnSpPr>
            <a:cxnSpLocks/>
          </p:cNvCxnSpPr>
          <p:nvPr/>
        </p:nvCxnSpPr>
        <p:spPr>
          <a:xfrm>
            <a:off x="1417320" y="3343550"/>
            <a:ext cx="4026958" cy="2085823"/>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0373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5E6B8-D1D3-E658-05C1-176BFEA8DA07}"/>
              </a:ext>
            </a:extLst>
          </p:cNvPr>
          <p:cNvSpPr>
            <a:spLocks noGrp="1"/>
          </p:cNvSpPr>
          <p:nvPr>
            <p:ph type="title"/>
          </p:nvPr>
        </p:nvSpPr>
        <p:spPr/>
        <p:txBody>
          <a:bodyPr/>
          <a:lstStyle/>
          <a:p>
            <a:r>
              <a:rPr lang="en-US" sz="2400" dirty="0"/>
              <a:t>ESR AS Telemetry Change – Not tied to NPRR1186</a:t>
            </a:r>
          </a:p>
        </p:txBody>
      </p:sp>
      <p:sp>
        <p:nvSpPr>
          <p:cNvPr id="3" name="Content Placeholder 2">
            <a:extLst>
              <a:ext uri="{FF2B5EF4-FFF2-40B4-BE49-F238E27FC236}">
                <a16:creationId xmlns:a16="http://schemas.microsoft.com/office/drawing/2014/main" id="{A42D693D-CCC2-D11A-CD0A-AEBF53E4850C}"/>
              </a:ext>
            </a:extLst>
          </p:cNvPr>
          <p:cNvSpPr>
            <a:spLocks noGrp="1"/>
          </p:cNvSpPr>
          <p:nvPr>
            <p:ph idx="1"/>
          </p:nvPr>
        </p:nvSpPr>
        <p:spPr/>
        <p:txBody>
          <a:bodyPr/>
          <a:lstStyle/>
          <a:p>
            <a:r>
              <a:rPr lang="en-US" sz="1200" dirty="0"/>
              <a:t>The current combo model for ESR (combo of ESR-GR and ESR-CLR) has complicated the process of the QSE moving the AS responsibilities on an ESR between its modeled ESR-GR and ESR-CLR to self-manage SOC. In addition, under certain scenarios, an ESR-GR and/or ESR-CLR may incur compliance violations and Base Point Deviation charges even when the overall ESR performance meets expectations.</a:t>
            </a:r>
          </a:p>
          <a:p>
            <a:endParaRPr lang="en-US" sz="700" dirty="0"/>
          </a:p>
          <a:p>
            <a:r>
              <a:rPr lang="en-US" sz="1200" dirty="0"/>
              <a:t>Proposed change in ESR AS telemetry</a:t>
            </a:r>
          </a:p>
          <a:p>
            <a:pPr lvl="1"/>
            <a:r>
              <a:rPr lang="en-US" sz="1200" dirty="0"/>
              <a:t>All up AS Responsibilities be carried first on the ESR-GR side of the ESR up till HSL and any remaining up AS Responsibility then be carried on the ESR-CLR side. Similarly, all the Regulation Down Responsibility be carried first on the ESR-CLR side of the ESR up till MPC and any remaining Regulation Down Responsibility then be carried on the ESR-GR side.</a:t>
            </a:r>
          </a:p>
          <a:p>
            <a:pPr lvl="1"/>
            <a:r>
              <a:rPr lang="en-US" sz="1200" dirty="0"/>
              <a:t>The telemetered Regulation Up and Regulation Down participation factors are expected to be updated based on Regulation deployment amounts for both ESR-GR and ESR-CLR so that ERCOT can compute expected Regulation deployment from both sides of the ESR. </a:t>
            </a:r>
          </a:p>
        </p:txBody>
      </p:sp>
      <p:sp>
        <p:nvSpPr>
          <p:cNvPr id="4" name="Slide Number Placeholder 3">
            <a:extLst>
              <a:ext uri="{FF2B5EF4-FFF2-40B4-BE49-F238E27FC236}">
                <a16:creationId xmlns:a16="http://schemas.microsoft.com/office/drawing/2014/main" id="{487438E0-EBAC-E3E5-9D5A-EECA533C98ED}"/>
              </a:ext>
            </a:extLst>
          </p:cNvPr>
          <p:cNvSpPr>
            <a:spLocks noGrp="1"/>
          </p:cNvSpPr>
          <p:nvPr>
            <p:ph type="sldNum" sz="quarter" idx="4"/>
          </p:nvPr>
        </p:nvSpPr>
        <p:spPr/>
        <p:txBody>
          <a:bodyPr/>
          <a:lstStyle/>
          <a:p>
            <a:fld id="{1D93BD3E-1E9A-4970-A6F7-E7AC52762E0C}" type="slidenum">
              <a:rPr lang="en-US" smtClean="0"/>
              <a:pPr/>
              <a:t>6</a:t>
            </a:fld>
            <a:endParaRPr lang="en-US" dirty="0"/>
          </a:p>
        </p:txBody>
      </p:sp>
      <p:pic>
        <p:nvPicPr>
          <p:cNvPr id="5" name="Picture 4">
            <a:extLst>
              <a:ext uri="{FF2B5EF4-FFF2-40B4-BE49-F238E27FC236}">
                <a16:creationId xmlns:a16="http://schemas.microsoft.com/office/drawing/2014/main" id="{D91E9712-2D09-5569-AD3C-42F01D16CA1D}"/>
              </a:ext>
            </a:extLst>
          </p:cNvPr>
          <p:cNvPicPr>
            <a:picLocks noChangeAspect="1"/>
          </p:cNvPicPr>
          <p:nvPr/>
        </p:nvPicPr>
        <p:blipFill>
          <a:blip r:embed="rId2"/>
          <a:stretch>
            <a:fillRect/>
          </a:stretch>
        </p:blipFill>
        <p:spPr>
          <a:xfrm>
            <a:off x="3532839" y="3329940"/>
            <a:ext cx="5466381" cy="3143689"/>
          </a:xfrm>
          <a:prstGeom prst="rect">
            <a:avLst/>
          </a:prstGeom>
        </p:spPr>
      </p:pic>
      <p:sp>
        <p:nvSpPr>
          <p:cNvPr id="6" name="Content Placeholder 2">
            <a:extLst>
              <a:ext uri="{FF2B5EF4-FFF2-40B4-BE49-F238E27FC236}">
                <a16:creationId xmlns:a16="http://schemas.microsoft.com/office/drawing/2014/main" id="{83573691-6884-978D-000E-0F0A74FF9D27}"/>
              </a:ext>
            </a:extLst>
          </p:cNvPr>
          <p:cNvSpPr txBox="1">
            <a:spLocks/>
          </p:cNvSpPr>
          <p:nvPr/>
        </p:nvSpPr>
        <p:spPr>
          <a:xfrm>
            <a:off x="242420" y="3352800"/>
            <a:ext cx="3352800" cy="2933700"/>
          </a:xfrm>
          <a:prstGeom prst="rect">
            <a:avLst/>
          </a:prstGeom>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US" sz="1200" dirty="0"/>
              <a:t>This change will bring some relief to the Base Point Deviation charges and GREDP/CLREDP issues associated with the AS transition requirements  AND reduces the need to implement NPRR 963 prior to RTC+B project.</a:t>
            </a:r>
          </a:p>
          <a:p>
            <a:endParaRPr lang="en-US" sz="700" dirty="0"/>
          </a:p>
          <a:p>
            <a:r>
              <a:rPr lang="en-US" sz="1200" dirty="0"/>
              <a:t>ERCOT systems are ready with this feature and will work with QSEs on a timeline to turn it on.</a:t>
            </a:r>
          </a:p>
          <a:p>
            <a:endParaRPr lang="en-US" sz="700" dirty="0"/>
          </a:p>
          <a:p>
            <a:r>
              <a:rPr lang="en-US" sz="1200" dirty="0"/>
              <a:t>ERCOT plans to post updates to the </a:t>
            </a:r>
            <a:r>
              <a:rPr lang="en-US" sz="1200" i="1" dirty="0"/>
              <a:t>ERCOT and QSE Operations Practices During The Operating Hour</a:t>
            </a:r>
            <a:r>
              <a:rPr lang="en-US" sz="1200" dirty="0"/>
              <a:t> Business Practice Manual to provide more details before the July 13 PRS.</a:t>
            </a:r>
          </a:p>
          <a:p>
            <a:endParaRPr lang="en-US" sz="1200" dirty="0"/>
          </a:p>
        </p:txBody>
      </p:sp>
    </p:spTree>
    <p:extLst>
      <p:ext uri="{BB962C8B-B14F-4D97-AF65-F5344CB8AC3E}">
        <p14:creationId xmlns:p14="http://schemas.microsoft.com/office/powerpoint/2010/main" val="69389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E63E2-2B1B-6AF0-F58B-EED5567E3614}"/>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EAC1E4E7-6BAC-A282-BB12-31129EC5DD8C}"/>
              </a:ext>
            </a:extLst>
          </p:cNvPr>
          <p:cNvSpPr>
            <a:spLocks noGrp="1"/>
          </p:cNvSpPr>
          <p:nvPr>
            <p:ph idx="1"/>
          </p:nvPr>
        </p:nvSpPr>
        <p:spPr/>
        <p:txBody>
          <a:bodyPr/>
          <a:lstStyle/>
          <a:p>
            <a:r>
              <a:rPr lang="en-US" sz="1400" dirty="0"/>
              <a:t>ERCOT has seen and is expecting a steady growth in the capacity of interconnected battery Energy Storage Resources (ESRs). ERCOT’s current and post RTC+B (with single model) systems (as per approved protocol language) are not designed to account for capability i.e., State of Charge (SOC) of duration limited ERSs.</a:t>
            </a:r>
          </a:p>
          <a:p>
            <a:endParaRPr lang="en-US" sz="800" dirty="0"/>
          </a:p>
          <a:p>
            <a:r>
              <a:rPr lang="en-US" sz="1400" dirty="0"/>
              <a:t>ERCOT has undertaken a holistic review of its systems and process and has identified improvements in the awareness, accounting and monitoring of SOC of an ESR that are needed (a) today and (b) along with RTC+B project (with Single-Model ESR implementation).  </a:t>
            </a:r>
          </a:p>
          <a:p>
            <a:endParaRPr lang="en-US" sz="800" dirty="0"/>
          </a:p>
          <a:p>
            <a:r>
              <a:rPr lang="en-US" sz="1400" dirty="0"/>
              <a:t>NPRR1186 focuses on specific improvements that are needed for today’s systems and processes. This NPRR aims to strategically improve SOC awareness, accounting and monitoring with minimal changes so that the improvements can be in place while the RTC+B project is completed.</a:t>
            </a:r>
          </a:p>
          <a:p>
            <a:pPr lvl="1"/>
            <a:r>
              <a:rPr lang="en-US" sz="1400" dirty="0"/>
              <a:t>NPRR1186 also proposes to create a new framework for SOC requirements for AS. ERCOT will work with stakeholders to establish values of each parameter in the new framework such that these mitigate the performance risks that ERCOT sees while allowing optimal use of the ESRs during an Operating Hour. </a:t>
            </a:r>
          </a:p>
          <a:p>
            <a:pPr lvl="1"/>
            <a:r>
              <a:rPr lang="en-US" sz="1400" dirty="0"/>
              <a:t>ERCOT has identified </a:t>
            </a:r>
            <a:r>
              <a:rPr lang="en-US" sz="1400" dirty="0">
                <a:solidFill>
                  <a:schemeClr val="accent6"/>
                </a:solidFill>
              </a:rPr>
              <a:t>a narrow window </a:t>
            </a:r>
            <a:r>
              <a:rPr lang="en-US" sz="1400" dirty="0"/>
              <a:t>for implementing these strategic improvements and hence is targeting a tighter timeline so that the associated system changes can be implemented before development work on RTC+B has to begin.</a:t>
            </a:r>
          </a:p>
          <a:p>
            <a:pPr lvl="1"/>
            <a:r>
              <a:rPr lang="en-US" sz="1400" dirty="0"/>
              <a:t>Proposed Review Timeline</a:t>
            </a:r>
          </a:p>
          <a:p>
            <a:pPr lvl="2"/>
            <a:r>
              <a:rPr lang="en-US" sz="1400" dirty="0"/>
              <a:t>Jul 13, 2023 PRS (Language + IA)</a:t>
            </a:r>
          </a:p>
          <a:p>
            <a:pPr lvl="2"/>
            <a:r>
              <a:rPr lang="en-US" sz="1400" dirty="0"/>
              <a:t>Jul 25, 2023 TAC</a:t>
            </a:r>
          </a:p>
          <a:p>
            <a:pPr lvl="2"/>
            <a:r>
              <a:rPr lang="en-US" sz="1400" dirty="0">
                <a:solidFill>
                  <a:schemeClr val="accent6"/>
                </a:solidFill>
              </a:rPr>
              <a:t>Aug 31, 2023  </a:t>
            </a:r>
            <a:r>
              <a:rPr lang="en-US" sz="1400" dirty="0" err="1">
                <a:solidFill>
                  <a:schemeClr val="accent6"/>
                </a:solidFill>
              </a:rPr>
              <a:t>BoD</a:t>
            </a:r>
            <a:endParaRPr lang="en-US" sz="1400" dirty="0">
              <a:solidFill>
                <a:schemeClr val="accent6"/>
              </a:solidFill>
            </a:endParaRPr>
          </a:p>
          <a:p>
            <a:pPr lvl="2"/>
            <a:r>
              <a:rPr lang="en-US" sz="1400" dirty="0"/>
              <a:t>Sep 14, 2023 PUC OM</a:t>
            </a:r>
            <a:endParaRPr lang="en-US" sz="1800" dirty="0"/>
          </a:p>
          <a:p>
            <a:pPr lvl="1"/>
            <a:endParaRPr lang="en-US" sz="1400" dirty="0"/>
          </a:p>
          <a:p>
            <a:pPr lvl="1"/>
            <a:endParaRPr lang="en-US" sz="1400" dirty="0"/>
          </a:p>
          <a:p>
            <a:pPr lvl="1"/>
            <a:endParaRPr lang="en-US" sz="1400" dirty="0"/>
          </a:p>
          <a:p>
            <a:endParaRPr lang="en-US" sz="1400" dirty="0"/>
          </a:p>
          <a:p>
            <a:endParaRPr lang="en-US" sz="1400" dirty="0"/>
          </a:p>
          <a:p>
            <a:endParaRPr lang="en-US" dirty="0"/>
          </a:p>
        </p:txBody>
      </p:sp>
      <p:sp>
        <p:nvSpPr>
          <p:cNvPr id="4" name="Slide Number Placeholder 3">
            <a:extLst>
              <a:ext uri="{FF2B5EF4-FFF2-40B4-BE49-F238E27FC236}">
                <a16:creationId xmlns:a16="http://schemas.microsoft.com/office/drawing/2014/main" id="{D7E7037E-699C-52C9-BAA0-82A694009B0C}"/>
              </a:ext>
            </a:extLst>
          </p:cNvPr>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2255473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729AA81-AF45-6D29-88D1-D4C4A5F86A9A}"/>
              </a:ext>
            </a:extLst>
          </p:cNvPr>
          <p:cNvSpPr>
            <a:spLocks noGrp="1"/>
          </p:cNvSpPr>
          <p:nvPr>
            <p:ph type="sldNum" sz="quarter" idx="4"/>
          </p:nvPr>
        </p:nvSpPr>
        <p:spPr/>
        <p:txBody>
          <a:bodyPr/>
          <a:lstStyle/>
          <a:p>
            <a:fld id="{1D93BD3E-1E9A-4970-A6F7-E7AC52762E0C}" type="slidenum">
              <a:rPr lang="en-US" smtClean="0"/>
              <a:pPr/>
              <a:t>8</a:t>
            </a:fld>
            <a:endParaRPr lang="en-US" dirty="0"/>
          </a:p>
        </p:txBody>
      </p:sp>
      <p:sp>
        <p:nvSpPr>
          <p:cNvPr id="5" name="Content Placeholder 4">
            <a:extLst>
              <a:ext uri="{FF2B5EF4-FFF2-40B4-BE49-F238E27FC236}">
                <a16:creationId xmlns:a16="http://schemas.microsoft.com/office/drawing/2014/main" id="{58FC03D2-66AA-EDB6-918D-180356581E70}"/>
              </a:ext>
            </a:extLst>
          </p:cNvPr>
          <p:cNvSpPr>
            <a:spLocks noGrp="1"/>
          </p:cNvSpPr>
          <p:nvPr>
            <p:ph idx="16"/>
          </p:nvPr>
        </p:nvSpPr>
        <p:spPr/>
        <p:txBody>
          <a:bodyPr/>
          <a:lstStyle/>
          <a:p>
            <a:r>
              <a:rPr lang="en-US" dirty="0"/>
              <a:t>Appendix – Relevant Slides from Jul 22 Workshop</a:t>
            </a:r>
          </a:p>
        </p:txBody>
      </p:sp>
    </p:spTree>
    <p:extLst>
      <p:ext uri="{BB962C8B-B14F-4D97-AF65-F5344CB8AC3E}">
        <p14:creationId xmlns:p14="http://schemas.microsoft.com/office/powerpoint/2010/main" val="979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1263E-77D8-425D-AEF3-5CDF6CE3F838}"/>
              </a:ext>
            </a:extLst>
          </p:cNvPr>
          <p:cNvSpPr>
            <a:spLocks noGrp="1"/>
          </p:cNvSpPr>
          <p:nvPr>
            <p:ph type="title"/>
          </p:nvPr>
        </p:nvSpPr>
        <p:spPr/>
        <p:txBody>
          <a:bodyPr/>
          <a:lstStyle/>
          <a:p>
            <a:r>
              <a:rPr lang="en-US" sz="2000" dirty="0"/>
              <a:t>DAM/SASM ECRS &amp; Non-Spin Duration Accounting, Contd.</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B1FD249-FC30-4C99-921A-16F9590299EA}"/>
                  </a:ext>
                </a:extLst>
              </p:cNvPr>
              <p:cNvSpPr>
                <a:spLocks noGrp="1"/>
              </p:cNvSpPr>
              <p:nvPr>
                <p:ph idx="1"/>
              </p:nvPr>
            </p:nvSpPr>
            <p:spPr/>
            <p:txBody>
              <a:bodyPr/>
              <a:lstStyle/>
              <a:p>
                <a:pPr marL="0" indent="0">
                  <a:buNone/>
                </a:pPr>
                <a:r>
                  <a:rPr lang="en-US" sz="1400" b="1" dirty="0">
                    <a:solidFill>
                      <a:schemeClr val="accent1"/>
                    </a:solidFill>
                  </a:rPr>
                  <a:t>Proposed Changes: </a:t>
                </a:r>
                <a:r>
                  <a:rPr lang="en-US" sz="1400" dirty="0"/>
                  <a:t>Change DAM/SASM constraint equations so that the 2-hour ECRS and 4-hour Non-Spin requirements are considered. These constraints are only for ESR-GR and ESR-CLR. The concept is to treat every MW award for ECRS or Non-Spin as some multiple MW amount when checking to see if award exceeds the AS MW offer amount or when checking to see that the ESR-GR HSL or ESR-CLR MPC is not exceeded.</a:t>
                </a:r>
              </a:p>
              <a:p>
                <a:pPr lvl="1" indent="-342900">
                  <a:lnSpc>
                    <a:spcPct val="107000"/>
                  </a:lnSpc>
                  <a:spcBef>
                    <a:spcPts val="0"/>
                  </a:spcBef>
                  <a:spcAft>
                    <a:spcPts val="800"/>
                  </a:spcAft>
                  <a:buFont typeface="+mj-lt"/>
                  <a:buAutoNum type="alphaLcParenR"/>
                </a:pPr>
                <a:r>
                  <a:rPr lang="en-US" sz="1400" strike="sngStrike" dirty="0"/>
                  <a:t>AS Offer MW check: Scale ECRS and Non-Spin awards (changes in yellow)</a:t>
                </a:r>
              </a:p>
              <a:p>
                <a:pPr marL="914400" lvl="2" indent="0" algn="just">
                  <a:lnSpc>
                    <a:spcPct val="107000"/>
                  </a:lnSpc>
                  <a:spcBef>
                    <a:spcPts val="0"/>
                  </a:spcBef>
                  <a:spcAft>
                    <a:spcPts val="800"/>
                  </a:spcAft>
                  <a:buNone/>
                </a:pPr>
                <a14:m>
                  <m:oMathPara xmlns:m="http://schemas.openxmlformats.org/officeDocument/2006/math">
                    <m:oMathParaPr>
                      <m:jc m:val="left"/>
                    </m:oMathParaPr>
                    <m:oMath xmlns:m="http://schemas.openxmlformats.org/officeDocument/2006/math">
                      <m:sSubSup>
                        <m:sSubSupPr>
                          <m:ctrlPr>
                            <a:rPr lang="en-US" sz="1400" i="1" strike="sngStrike">
                              <a:latin typeface="Cambria Math" panose="02040503050406030204" pitchFamily="18" charset="0"/>
                            </a:rPr>
                          </m:ctrlPr>
                        </m:sSubSupPr>
                        <m:e>
                          <m:r>
                            <a:rPr lang="en-US" sz="1400" strike="sngStrike">
                              <a:latin typeface="Cambria Math" panose="02040503050406030204" pitchFamily="18" charset="0"/>
                            </a:rPr>
                            <m:t>𝑀𝑊</m:t>
                          </m:r>
                        </m:e>
                        <m:sub>
                          <m:r>
                            <a:rPr lang="en-US" sz="1400" strike="sngStrike">
                              <a:latin typeface="Cambria Math" panose="02040503050406030204" pitchFamily="18" charset="0"/>
                            </a:rPr>
                            <m:t>𝐴𝑆</m:t>
                          </m:r>
                        </m:sub>
                        <m:sup>
                          <m:r>
                            <a:rPr lang="en-US" sz="1400" strike="sngStrike">
                              <a:latin typeface="Cambria Math" panose="02040503050406030204" pitchFamily="18" charset="0"/>
                            </a:rPr>
                            <m:t>𝑂𝑓𝑓𝑒𝑟</m:t>
                          </m:r>
                        </m:sup>
                      </m:sSubSup>
                      <m:r>
                        <a:rPr lang="en-US" sz="1400" strike="sngStrike">
                          <a:latin typeface="Cambria Math" panose="02040503050406030204" pitchFamily="18" charset="0"/>
                        </a:rPr>
                        <m:t>≥</m:t>
                      </m:r>
                      <m:sSubSup>
                        <m:sSubSupPr>
                          <m:ctrlPr>
                            <a:rPr lang="en-US" sz="1400" i="1" strike="sngStrike">
                              <a:latin typeface="Cambria Math" panose="02040503050406030204" pitchFamily="18" charset="0"/>
                            </a:rPr>
                          </m:ctrlPr>
                        </m:sSubSupPr>
                        <m:e>
                          <m:r>
                            <a:rPr lang="en-US" sz="1400" strike="sngStrike">
                              <a:latin typeface="Cambria Math" panose="02040503050406030204" pitchFamily="18" charset="0"/>
                            </a:rPr>
                            <m:t>𝑀𝑊</m:t>
                          </m:r>
                        </m:e>
                        <m:sub>
                          <m:r>
                            <a:rPr lang="en-US" sz="1400" strike="sngStrike">
                              <a:latin typeface="Cambria Math" panose="02040503050406030204" pitchFamily="18" charset="0"/>
                            </a:rPr>
                            <m:t>𝑅𝑒𝑔𝑈𝑝</m:t>
                          </m:r>
                        </m:sub>
                        <m:sup>
                          <m:r>
                            <a:rPr lang="en-US" sz="1400" strike="sngStrike">
                              <a:latin typeface="Cambria Math" panose="02040503050406030204" pitchFamily="18" charset="0"/>
                            </a:rPr>
                            <m:t>𝐴𝑤𝑎𝑟𝑑</m:t>
                          </m:r>
                        </m:sup>
                      </m:sSubSup>
                      <m:r>
                        <a:rPr lang="en-US" sz="1400" strike="sngStrike">
                          <a:latin typeface="Cambria Math" panose="02040503050406030204" pitchFamily="18" charset="0"/>
                        </a:rPr>
                        <m:t>+</m:t>
                      </m:r>
                      <m:sSubSup>
                        <m:sSubSupPr>
                          <m:ctrlPr>
                            <a:rPr lang="en-US" sz="1400" i="1" strike="sngStrike">
                              <a:latin typeface="Cambria Math" panose="02040503050406030204" pitchFamily="18" charset="0"/>
                            </a:rPr>
                          </m:ctrlPr>
                        </m:sSubSupPr>
                        <m:e>
                          <m:r>
                            <a:rPr lang="en-US" sz="1400" strike="sngStrike">
                              <a:latin typeface="Cambria Math" panose="02040503050406030204" pitchFamily="18" charset="0"/>
                            </a:rPr>
                            <m:t>𝑀𝑊</m:t>
                          </m:r>
                        </m:e>
                        <m:sub>
                          <m:r>
                            <a:rPr lang="en-US" sz="1400" strike="sngStrike">
                              <a:latin typeface="Cambria Math" panose="02040503050406030204" pitchFamily="18" charset="0"/>
                            </a:rPr>
                            <m:t>𝑅𝑅𝑆</m:t>
                          </m:r>
                        </m:sub>
                        <m:sup>
                          <m:r>
                            <a:rPr lang="en-US" sz="1400" strike="sngStrike">
                              <a:latin typeface="Cambria Math" panose="02040503050406030204" pitchFamily="18" charset="0"/>
                            </a:rPr>
                            <m:t>𝐴𝑤𝑎𝑟𝑑</m:t>
                          </m:r>
                        </m:sup>
                      </m:sSubSup>
                      <m:r>
                        <a:rPr lang="en-US" sz="1400" strike="sngStrike">
                          <a:latin typeface="Cambria Math" panose="02040503050406030204" pitchFamily="18" charset="0"/>
                        </a:rPr>
                        <m:t>+</m:t>
                      </m:r>
                      <m:sSup>
                        <m:sSupPr>
                          <m:ctrlPr>
                            <a:rPr lang="en-US" sz="1400" i="1" strike="sngStrike">
                              <a:highlight>
                                <a:srgbClr val="FFFF00"/>
                              </a:highlight>
                              <a:latin typeface="Cambria Math" panose="02040503050406030204" pitchFamily="18" charset="0"/>
                            </a:rPr>
                          </m:ctrlPr>
                        </m:sSupPr>
                        <m:e>
                          <m:r>
                            <a:rPr lang="en-US" sz="1400" strike="sngStrike">
                              <a:highlight>
                                <a:srgbClr val="FFFF00"/>
                              </a:highlight>
                              <a:latin typeface="Cambria Math" panose="02040503050406030204" pitchFamily="18" charset="0"/>
                            </a:rPr>
                            <m:t>𝐾</m:t>
                          </m:r>
                        </m:e>
                        <m:sup>
                          <m:r>
                            <a:rPr lang="en-US" sz="1400" strike="sngStrike">
                              <a:highlight>
                                <a:srgbClr val="FFFF00"/>
                              </a:highlight>
                              <a:latin typeface="Cambria Math" panose="02040503050406030204" pitchFamily="18" charset="0"/>
                            </a:rPr>
                            <m:t>𝐸𝐶𝑅𝑆</m:t>
                          </m:r>
                        </m:sup>
                      </m:sSup>
                      <m:r>
                        <a:rPr lang="en-US" sz="1400" strike="sngStrike">
                          <a:latin typeface="Cambria Math" panose="02040503050406030204" pitchFamily="18" charset="0"/>
                        </a:rPr>
                        <m:t>×</m:t>
                      </m:r>
                      <m:sSubSup>
                        <m:sSubSupPr>
                          <m:ctrlPr>
                            <a:rPr lang="en-US" sz="1400" i="1" strike="sngStrike">
                              <a:latin typeface="Cambria Math" panose="02040503050406030204" pitchFamily="18" charset="0"/>
                            </a:rPr>
                          </m:ctrlPr>
                        </m:sSubSupPr>
                        <m:e>
                          <m:r>
                            <a:rPr lang="en-US" sz="1400" strike="sngStrike">
                              <a:latin typeface="Cambria Math" panose="02040503050406030204" pitchFamily="18" charset="0"/>
                            </a:rPr>
                            <m:t>𝑀𝑊</m:t>
                          </m:r>
                        </m:e>
                        <m:sub>
                          <m:r>
                            <a:rPr lang="en-US" sz="1400" strike="sngStrike">
                              <a:latin typeface="Cambria Math" panose="02040503050406030204" pitchFamily="18" charset="0"/>
                            </a:rPr>
                            <m:t>𝐸𝐶𝑅𝑆</m:t>
                          </m:r>
                        </m:sub>
                        <m:sup>
                          <m:r>
                            <a:rPr lang="en-US" sz="1400" strike="sngStrike">
                              <a:latin typeface="Cambria Math" panose="02040503050406030204" pitchFamily="18" charset="0"/>
                            </a:rPr>
                            <m:t>𝐴𝑤𝑎𝑟𝑑</m:t>
                          </m:r>
                        </m:sup>
                      </m:sSubSup>
                      <m:r>
                        <a:rPr lang="en-US" sz="1400" strike="sngStrike">
                          <a:latin typeface="Cambria Math" panose="02040503050406030204" pitchFamily="18" charset="0"/>
                        </a:rPr>
                        <m:t>+</m:t>
                      </m:r>
                      <m:sSup>
                        <m:sSupPr>
                          <m:ctrlPr>
                            <a:rPr lang="en-US" sz="1400" i="1" strike="sngStrike">
                              <a:highlight>
                                <a:srgbClr val="FFFF00"/>
                              </a:highlight>
                              <a:latin typeface="Cambria Math" panose="02040503050406030204" pitchFamily="18" charset="0"/>
                            </a:rPr>
                          </m:ctrlPr>
                        </m:sSupPr>
                        <m:e>
                          <m:r>
                            <a:rPr lang="en-US" sz="1400" strike="sngStrike">
                              <a:highlight>
                                <a:srgbClr val="FFFF00"/>
                              </a:highlight>
                              <a:latin typeface="Cambria Math" panose="02040503050406030204" pitchFamily="18" charset="0"/>
                            </a:rPr>
                            <m:t>𝐾</m:t>
                          </m:r>
                        </m:e>
                        <m:sup>
                          <m:r>
                            <a:rPr lang="en-US" sz="1400" strike="sngStrike">
                              <a:highlight>
                                <a:srgbClr val="FFFF00"/>
                              </a:highlight>
                              <a:latin typeface="Cambria Math" panose="02040503050406030204" pitchFamily="18" charset="0"/>
                            </a:rPr>
                            <m:t>𝑁𝑆𝑃𝐼𝑁</m:t>
                          </m:r>
                        </m:sup>
                      </m:sSup>
                      <m:r>
                        <a:rPr lang="en-US" sz="1400" strike="sngStrike">
                          <a:latin typeface="Cambria Math" panose="02040503050406030204" pitchFamily="18" charset="0"/>
                        </a:rPr>
                        <m:t>×</m:t>
                      </m:r>
                      <m:sSubSup>
                        <m:sSubSupPr>
                          <m:ctrlPr>
                            <a:rPr lang="en-US" sz="1400" i="1" strike="sngStrike">
                              <a:latin typeface="Cambria Math" panose="02040503050406030204" pitchFamily="18" charset="0"/>
                            </a:rPr>
                          </m:ctrlPr>
                        </m:sSubSupPr>
                        <m:e>
                          <m:r>
                            <a:rPr lang="en-US" sz="1400" strike="sngStrike">
                              <a:latin typeface="Cambria Math" panose="02040503050406030204" pitchFamily="18" charset="0"/>
                            </a:rPr>
                            <m:t>𝑀𝑊</m:t>
                          </m:r>
                        </m:e>
                        <m:sub>
                          <m:r>
                            <a:rPr lang="en-US" sz="1400" strike="sngStrike">
                              <a:latin typeface="Cambria Math" panose="02040503050406030204" pitchFamily="18" charset="0"/>
                            </a:rPr>
                            <m:t>𝑁𝑆𝑃𝐼𝑁</m:t>
                          </m:r>
                        </m:sub>
                        <m:sup>
                          <m:r>
                            <a:rPr lang="en-US" sz="1400" strike="sngStrike">
                              <a:latin typeface="Cambria Math" panose="02040503050406030204" pitchFamily="18" charset="0"/>
                            </a:rPr>
                            <m:t>𝐴𝑤𝑎𝑟𝑑</m:t>
                          </m:r>
                        </m:sup>
                      </m:sSubSup>
                    </m:oMath>
                  </m:oMathPara>
                </a14:m>
                <a:endParaRPr lang="en-US" sz="1400" strike="sngStrike" dirty="0"/>
              </a:p>
              <a:p>
                <a:pPr lvl="1" indent="-342900">
                  <a:lnSpc>
                    <a:spcPct val="107000"/>
                  </a:lnSpc>
                  <a:spcBef>
                    <a:spcPts val="0"/>
                  </a:spcBef>
                  <a:spcAft>
                    <a:spcPts val="800"/>
                  </a:spcAft>
                  <a:buFont typeface="+mj-lt"/>
                  <a:buAutoNum type="alphaLcParenR"/>
                </a:pPr>
                <a:r>
                  <a:rPr lang="en-US" sz="1400" dirty="0"/>
                  <a:t>HSL check: Scale ECRS and Non-Spin awards (changes in </a:t>
                </a:r>
                <a:r>
                  <a:rPr lang="en-US" sz="1400" dirty="0">
                    <a:highlight>
                      <a:srgbClr val="FFFF00"/>
                    </a:highlight>
                  </a:rPr>
                  <a:t>yellow</a:t>
                </a:r>
                <a:r>
                  <a:rPr lang="en-US" sz="1400" dirty="0"/>
                  <a:t>)</a:t>
                </a:r>
              </a:p>
              <a:p>
                <a:pPr marL="800100" lvl="2" indent="0" algn="just">
                  <a:lnSpc>
                    <a:spcPct val="107000"/>
                  </a:lnSpc>
                  <a:spcBef>
                    <a:spcPts val="0"/>
                  </a:spcBef>
                  <a:spcAft>
                    <a:spcPts val="800"/>
                  </a:spcAft>
                  <a:buNone/>
                </a:pPr>
                <a14:m>
                  <m:oMathPara xmlns:m="http://schemas.openxmlformats.org/officeDocument/2006/math">
                    <m:oMathParaPr>
                      <m:jc m:val="left"/>
                    </m:oMathParaPr>
                    <m:oMath xmlns:m="http://schemas.openxmlformats.org/officeDocument/2006/math">
                      <m:sSub>
                        <m:sSubPr>
                          <m:ctrlPr>
                            <a:rPr lang="en-US" sz="1400"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400" i="1">
                              <a:effectLst/>
                              <a:latin typeface="Cambria Math" panose="02040503050406030204" pitchFamily="18" charset="0"/>
                              <a:ea typeface="Calibri" panose="020F0502020204030204" pitchFamily="34" charset="0"/>
                              <a:cs typeface="Times New Roman" panose="02020603050405020304" pitchFamily="18" charset="0"/>
                            </a:rPr>
                            <m:t>𝐻𝑆𝐿</m:t>
                          </m:r>
                        </m:e>
                        <m:sub>
                          <m:r>
                            <a:rPr lang="en-US" sz="1400" i="1">
                              <a:effectLst/>
                              <a:latin typeface="Cambria Math" panose="02040503050406030204" pitchFamily="18" charset="0"/>
                              <a:ea typeface="Calibri" panose="020F0502020204030204" pitchFamily="34" charset="0"/>
                              <a:cs typeface="Times New Roman" panose="02020603050405020304" pitchFamily="18" charset="0"/>
                            </a:rPr>
                            <m:t>𝑖</m:t>
                          </m:r>
                        </m:sub>
                      </m:sSub>
                      <m:r>
                        <a:rPr lang="en-US" sz="1400" i="1">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400" i="1">
                              <a:latin typeface="Cambria Math" panose="02040503050406030204" pitchFamily="18" charset="0"/>
                              <a:cs typeface="Times New Roman" panose="02020603050405020304" pitchFamily="18" charset="0"/>
                            </a:rPr>
                          </m:ctrlPr>
                        </m:sSubSupPr>
                        <m:e>
                          <m:r>
                            <a:rPr lang="en-US" sz="1400" i="1">
                              <a:latin typeface="Cambria Math" panose="02040503050406030204" pitchFamily="18" charset="0"/>
                              <a:cs typeface="Times New Roman" panose="02020603050405020304" pitchFamily="18" charset="0"/>
                            </a:rPr>
                            <m:t>𝑀𝑊</m:t>
                          </m:r>
                        </m:e>
                        <m:sub>
                          <m:r>
                            <a:rPr lang="en-US" sz="1400" b="0" i="1" smtClean="0">
                              <a:latin typeface="Cambria Math" panose="02040503050406030204" pitchFamily="18" charset="0"/>
                              <a:cs typeface="Times New Roman" panose="02020603050405020304" pitchFamily="18" charset="0"/>
                            </a:rPr>
                            <m:t>𝑒𝑛𝑒𝑟𝑔𝑦</m:t>
                          </m:r>
                        </m:sub>
                        <m:sup>
                          <m:r>
                            <a:rPr lang="en-US" sz="1400" i="1">
                              <a:latin typeface="Cambria Math" panose="02040503050406030204" pitchFamily="18" charset="0"/>
                              <a:cs typeface="Times New Roman" panose="02020603050405020304" pitchFamily="18" charset="0"/>
                            </a:rPr>
                            <m:t>𝐴𝑤𝑎𝑟𝑑</m:t>
                          </m:r>
                        </m:sup>
                      </m:sSubSup>
                      <m:r>
                        <a:rPr lang="en-US" sz="1400" b="0" i="1" smtClean="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400" i="1">
                              <a:latin typeface="Cambria Math" panose="02040503050406030204" pitchFamily="18" charset="0"/>
                              <a:cs typeface="Times New Roman" panose="02020603050405020304" pitchFamily="18" charset="0"/>
                            </a:rPr>
                          </m:ctrlPr>
                        </m:sSubSupPr>
                        <m:e>
                          <m:r>
                            <a:rPr lang="en-US" sz="1400" i="1">
                              <a:latin typeface="Cambria Math" panose="02040503050406030204" pitchFamily="18" charset="0"/>
                              <a:cs typeface="Times New Roman" panose="02020603050405020304" pitchFamily="18" charset="0"/>
                            </a:rPr>
                            <m:t>𝑀𝑊</m:t>
                          </m:r>
                        </m:e>
                        <m:sub>
                          <m:r>
                            <a:rPr lang="en-US" sz="1400" i="1">
                              <a:latin typeface="Cambria Math" panose="02040503050406030204" pitchFamily="18" charset="0"/>
                              <a:cs typeface="Times New Roman" panose="02020603050405020304" pitchFamily="18" charset="0"/>
                            </a:rPr>
                            <m:t>𝑅𝑒𝑔𝑈𝑝</m:t>
                          </m:r>
                        </m:sub>
                        <m:sup>
                          <m:r>
                            <a:rPr lang="en-US" sz="1400" i="1">
                              <a:latin typeface="Cambria Math" panose="02040503050406030204" pitchFamily="18" charset="0"/>
                              <a:cs typeface="Times New Roman" panose="02020603050405020304" pitchFamily="18" charset="0"/>
                            </a:rPr>
                            <m:t>𝐴𝑤𝑎𝑟𝑑</m:t>
                          </m:r>
                        </m:sup>
                      </m:sSubSup>
                      <m:r>
                        <a:rPr lang="en-US" sz="1400" b="0" i="1" smtClean="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400" i="1">
                              <a:latin typeface="Cambria Math" panose="02040503050406030204" pitchFamily="18" charset="0"/>
                              <a:cs typeface="Times New Roman" panose="02020603050405020304" pitchFamily="18" charset="0"/>
                            </a:rPr>
                          </m:ctrlPr>
                        </m:sSubSupPr>
                        <m:e>
                          <m:r>
                            <a:rPr lang="en-US" sz="1400" i="1">
                              <a:latin typeface="Cambria Math" panose="02040503050406030204" pitchFamily="18" charset="0"/>
                              <a:cs typeface="Times New Roman" panose="02020603050405020304" pitchFamily="18" charset="0"/>
                            </a:rPr>
                            <m:t>𝑀𝑊</m:t>
                          </m:r>
                        </m:e>
                        <m:sub>
                          <m:r>
                            <a:rPr lang="en-US" sz="1400" i="1">
                              <a:latin typeface="Cambria Math" panose="02040503050406030204" pitchFamily="18" charset="0"/>
                              <a:cs typeface="Times New Roman" panose="02020603050405020304" pitchFamily="18" charset="0"/>
                            </a:rPr>
                            <m:t>𝑅𝑅𝑆</m:t>
                          </m:r>
                        </m:sub>
                        <m:sup>
                          <m:r>
                            <a:rPr lang="en-US" sz="1400" i="1">
                              <a:latin typeface="Cambria Math" panose="02040503050406030204" pitchFamily="18" charset="0"/>
                              <a:cs typeface="Times New Roman" panose="02020603050405020304" pitchFamily="18" charset="0"/>
                            </a:rPr>
                            <m:t>𝐴𝑤𝑎𝑟𝑑</m:t>
                          </m:r>
                        </m:sup>
                      </m:sSubSup>
                      <m:r>
                        <a:rPr lang="en-US" sz="1400" b="0" i="1" smtClean="0">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US" sz="1400" i="1">
                              <a:highlight>
                                <a:srgbClr val="FFFF00"/>
                              </a:highlight>
                              <a:latin typeface="Cambria Math" panose="02040503050406030204" pitchFamily="18" charset="0"/>
                              <a:ea typeface="Calibri" panose="020F0502020204030204" pitchFamily="34" charset="0"/>
                              <a:cs typeface="Times New Roman" panose="02020603050405020304" pitchFamily="18" charset="0"/>
                            </a:rPr>
                          </m:ctrlPr>
                        </m:sSupPr>
                        <m:e>
                          <m:r>
                            <a:rPr lang="en-US" sz="1400" i="1">
                              <a:highlight>
                                <a:srgbClr val="FFFF00"/>
                              </a:highlight>
                              <a:latin typeface="Cambria Math" panose="02040503050406030204" pitchFamily="18" charset="0"/>
                              <a:ea typeface="Calibri" panose="020F0502020204030204" pitchFamily="34" charset="0"/>
                              <a:cs typeface="Times New Roman" panose="02020603050405020304" pitchFamily="18" charset="0"/>
                            </a:rPr>
                            <m:t>𝐾</m:t>
                          </m:r>
                        </m:e>
                        <m:sup>
                          <m:r>
                            <a:rPr lang="en-US" sz="1400" i="1">
                              <a:highlight>
                                <a:srgbClr val="FFFF00"/>
                              </a:highlight>
                              <a:latin typeface="Cambria Math" panose="02040503050406030204" pitchFamily="18" charset="0"/>
                              <a:ea typeface="Calibri" panose="020F0502020204030204" pitchFamily="34" charset="0"/>
                              <a:cs typeface="Times New Roman" panose="02020603050405020304" pitchFamily="18" charset="0"/>
                            </a:rPr>
                            <m:t>𝐸𝐶𝑅𝑆</m:t>
                          </m:r>
                        </m:sup>
                      </m:sSup>
                      <m:r>
                        <a:rPr lang="en-US" sz="1400" i="1">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400" i="1">
                              <a:latin typeface="Cambria Math" panose="02040503050406030204" pitchFamily="18" charset="0"/>
                              <a:cs typeface="Times New Roman" panose="02020603050405020304" pitchFamily="18" charset="0"/>
                            </a:rPr>
                          </m:ctrlPr>
                        </m:sSubSupPr>
                        <m:e>
                          <m:r>
                            <a:rPr lang="en-US" sz="1400" i="1">
                              <a:latin typeface="Cambria Math" panose="02040503050406030204" pitchFamily="18" charset="0"/>
                              <a:cs typeface="Times New Roman" panose="02020603050405020304" pitchFamily="18" charset="0"/>
                            </a:rPr>
                            <m:t>𝑀𝑊</m:t>
                          </m:r>
                        </m:e>
                        <m:sub>
                          <m:r>
                            <a:rPr lang="en-US" sz="1400" i="1">
                              <a:latin typeface="Cambria Math" panose="02040503050406030204" pitchFamily="18" charset="0"/>
                              <a:cs typeface="Times New Roman" panose="02020603050405020304" pitchFamily="18" charset="0"/>
                            </a:rPr>
                            <m:t>𝐸𝐶𝑅𝑆</m:t>
                          </m:r>
                        </m:sub>
                        <m:sup>
                          <m:r>
                            <a:rPr lang="en-US" sz="1400" i="1">
                              <a:latin typeface="Cambria Math" panose="02040503050406030204" pitchFamily="18" charset="0"/>
                              <a:cs typeface="Times New Roman" panose="02020603050405020304" pitchFamily="18" charset="0"/>
                            </a:rPr>
                            <m:t>𝐴𝑤𝑎𝑟𝑑</m:t>
                          </m:r>
                        </m:sup>
                      </m:sSubSup>
                      <m:r>
                        <a:rPr lang="en-US" sz="1400" b="0" i="1" smtClean="0">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US" sz="1400" i="1">
                              <a:highlight>
                                <a:srgbClr val="FFFF00"/>
                              </a:highlight>
                              <a:latin typeface="Cambria Math" panose="02040503050406030204" pitchFamily="18" charset="0"/>
                              <a:ea typeface="Calibri" panose="020F0502020204030204" pitchFamily="34" charset="0"/>
                              <a:cs typeface="Times New Roman" panose="02020603050405020304" pitchFamily="18" charset="0"/>
                            </a:rPr>
                          </m:ctrlPr>
                        </m:sSupPr>
                        <m:e>
                          <m:r>
                            <a:rPr lang="en-US" sz="1400" i="1">
                              <a:highlight>
                                <a:srgbClr val="FFFF00"/>
                              </a:highlight>
                              <a:latin typeface="Cambria Math" panose="02040503050406030204" pitchFamily="18" charset="0"/>
                              <a:ea typeface="Calibri" panose="020F0502020204030204" pitchFamily="34" charset="0"/>
                              <a:cs typeface="Times New Roman" panose="02020603050405020304" pitchFamily="18" charset="0"/>
                            </a:rPr>
                            <m:t>𝐾</m:t>
                          </m:r>
                        </m:e>
                        <m:sup>
                          <m:r>
                            <a:rPr lang="en-US" sz="1400" i="1">
                              <a:highlight>
                                <a:srgbClr val="FFFF00"/>
                              </a:highlight>
                              <a:latin typeface="Cambria Math" panose="02040503050406030204" pitchFamily="18" charset="0"/>
                              <a:ea typeface="Calibri" panose="020F0502020204030204" pitchFamily="34" charset="0"/>
                              <a:cs typeface="Times New Roman" panose="02020603050405020304" pitchFamily="18" charset="0"/>
                            </a:rPr>
                            <m:t>𝑁𝑆𝑃𝐼𝑁</m:t>
                          </m:r>
                        </m:sup>
                      </m:sSup>
                      <m:r>
                        <a:rPr lang="en-US" sz="1400" i="1">
                          <a:latin typeface="Cambria Math" panose="02040503050406030204" pitchFamily="18" charset="0"/>
                          <a:ea typeface="Cambria Math" panose="02040503050406030204" pitchFamily="18" charset="0"/>
                          <a:cs typeface="Times New Roman" panose="02020603050405020304" pitchFamily="18" charset="0"/>
                        </a:rPr>
                        <m:t>×</m:t>
                      </m:r>
                      <m:sSubSup>
                        <m:sSubSupPr>
                          <m:ctrlPr>
                            <a:rPr lang="en-US" sz="1400" i="1">
                              <a:latin typeface="Cambria Math" panose="02040503050406030204" pitchFamily="18" charset="0"/>
                              <a:cs typeface="Times New Roman" panose="02020603050405020304" pitchFamily="18" charset="0"/>
                            </a:rPr>
                          </m:ctrlPr>
                        </m:sSubSupPr>
                        <m:e>
                          <m:r>
                            <a:rPr lang="en-US" sz="1400" i="1">
                              <a:latin typeface="Cambria Math" panose="02040503050406030204" pitchFamily="18" charset="0"/>
                              <a:cs typeface="Times New Roman" panose="02020603050405020304" pitchFamily="18" charset="0"/>
                            </a:rPr>
                            <m:t>𝑀𝑊</m:t>
                          </m:r>
                        </m:e>
                        <m:sub>
                          <m:r>
                            <a:rPr lang="en-US" sz="1400" i="1">
                              <a:latin typeface="Cambria Math" panose="02040503050406030204" pitchFamily="18" charset="0"/>
                              <a:cs typeface="Times New Roman" panose="02020603050405020304" pitchFamily="18" charset="0"/>
                            </a:rPr>
                            <m:t>𝑁𝑆𝑃𝐼𝑁</m:t>
                          </m:r>
                        </m:sub>
                        <m:sup>
                          <m:r>
                            <a:rPr lang="en-US" sz="1400" i="1">
                              <a:latin typeface="Cambria Math" panose="02040503050406030204" pitchFamily="18" charset="0"/>
                              <a:cs typeface="Times New Roman" panose="02020603050405020304" pitchFamily="18" charset="0"/>
                            </a:rPr>
                            <m:t>𝐴𝑤𝑎𝑟𝑑</m:t>
                          </m:r>
                        </m:sup>
                      </m:sSubSup>
                    </m:oMath>
                  </m:oMathPara>
                </a14:m>
                <a:endParaRPr lang="en-US" sz="1400"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400" b="1" dirty="0">
                  <a:solidFill>
                    <a:schemeClr val="accent1"/>
                  </a:solidFill>
                </a:endParaRPr>
              </a:p>
              <a:p>
                <a:pPr marL="0" marR="0" indent="0">
                  <a:lnSpc>
                    <a:spcPct val="107000"/>
                  </a:lnSpc>
                  <a:spcBef>
                    <a:spcPts val="0"/>
                  </a:spcBef>
                  <a:spcAft>
                    <a:spcPts val="800"/>
                  </a:spcAft>
                  <a:buNone/>
                </a:pPr>
                <a:r>
                  <a:rPr lang="en-US" sz="1400" b="1" dirty="0">
                    <a:solidFill>
                      <a:schemeClr val="accent1"/>
                    </a:solidFill>
                  </a:rPr>
                  <a:t>Example </a:t>
                </a:r>
                <a:r>
                  <a:rPr lang="en-US" sz="1400" dirty="0"/>
                  <a:t>For a +/-10 MW, 10 MWh ESR (gen side) that submits a 10 MW AS offer with prices for RegUp, RRS-PFR, ECRS and Non-Spin, the above constraint will be:</a:t>
                </a:r>
              </a:p>
              <a:p>
                <a:pPr marL="914400" lvl="2" indent="0" algn="just">
                  <a:lnSpc>
                    <a:spcPct val="107000"/>
                  </a:lnSpc>
                  <a:spcBef>
                    <a:spcPts val="0"/>
                  </a:spcBef>
                  <a:spcAft>
                    <a:spcPts val="800"/>
                  </a:spcAft>
                  <a:buNone/>
                </a:pPr>
                <a14:m>
                  <m:oMathPara xmlns:m="http://schemas.openxmlformats.org/officeDocument/2006/math">
                    <m:oMathParaPr>
                      <m:jc m:val="left"/>
                    </m:oMathParaPr>
                    <m:oMath xmlns:m="http://schemas.openxmlformats.org/officeDocument/2006/math">
                      <m:r>
                        <a:rPr lang="en-US" sz="1400" b="0" i="1" strike="sngStrike" smtClean="0">
                          <a:latin typeface="Cambria Math" panose="02040503050406030204" pitchFamily="18" charset="0"/>
                        </a:rPr>
                        <m:t>10</m:t>
                      </m:r>
                      <m:r>
                        <a:rPr lang="en-US" sz="1400" strike="sngStrike">
                          <a:latin typeface="Cambria Math" panose="02040503050406030204" pitchFamily="18" charset="0"/>
                        </a:rPr>
                        <m:t>≥</m:t>
                      </m:r>
                      <m:sSubSup>
                        <m:sSubSupPr>
                          <m:ctrlPr>
                            <a:rPr lang="en-US" sz="1400" i="1" strike="sngStrike">
                              <a:latin typeface="Cambria Math" panose="02040503050406030204" pitchFamily="18" charset="0"/>
                            </a:rPr>
                          </m:ctrlPr>
                        </m:sSubSupPr>
                        <m:e>
                          <m:r>
                            <a:rPr lang="en-US" sz="1400" strike="sngStrike">
                              <a:latin typeface="Cambria Math" panose="02040503050406030204" pitchFamily="18" charset="0"/>
                            </a:rPr>
                            <m:t>𝑀𝑊</m:t>
                          </m:r>
                        </m:e>
                        <m:sub>
                          <m:r>
                            <a:rPr lang="en-US" sz="1400" strike="sngStrike">
                              <a:latin typeface="Cambria Math" panose="02040503050406030204" pitchFamily="18" charset="0"/>
                            </a:rPr>
                            <m:t>𝑅𝑒𝑔𝑈𝑝</m:t>
                          </m:r>
                        </m:sub>
                        <m:sup>
                          <m:r>
                            <a:rPr lang="en-US" sz="1400" strike="sngStrike">
                              <a:latin typeface="Cambria Math" panose="02040503050406030204" pitchFamily="18" charset="0"/>
                            </a:rPr>
                            <m:t>𝐴𝑤𝑎𝑟𝑑</m:t>
                          </m:r>
                        </m:sup>
                      </m:sSubSup>
                      <m:r>
                        <a:rPr lang="en-US" sz="1400" strike="sngStrike">
                          <a:latin typeface="Cambria Math" panose="02040503050406030204" pitchFamily="18" charset="0"/>
                        </a:rPr>
                        <m:t>+</m:t>
                      </m:r>
                      <m:sSubSup>
                        <m:sSubSupPr>
                          <m:ctrlPr>
                            <a:rPr lang="en-US" sz="1400" i="1" strike="sngStrike">
                              <a:latin typeface="Cambria Math" panose="02040503050406030204" pitchFamily="18" charset="0"/>
                            </a:rPr>
                          </m:ctrlPr>
                        </m:sSubSupPr>
                        <m:e>
                          <m:r>
                            <a:rPr lang="en-US" sz="1400" strike="sngStrike">
                              <a:latin typeface="Cambria Math" panose="02040503050406030204" pitchFamily="18" charset="0"/>
                            </a:rPr>
                            <m:t>𝑀𝑊</m:t>
                          </m:r>
                        </m:e>
                        <m:sub>
                          <m:r>
                            <a:rPr lang="en-US" sz="1400" strike="sngStrike">
                              <a:latin typeface="Cambria Math" panose="02040503050406030204" pitchFamily="18" charset="0"/>
                            </a:rPr>
                            <m:t>𝑅𝑅𝑆</m:t>
                          </m:r>
                        </m:sub>
                        <m:sup>
                          <m:r>
                            <a:rPr lang="en-US" sz="1400" strike="sngStrike">
                              <a:latin typeface="Cambria Math" panose="02040503050406030204" pitchFamily="18" charset="0"/>
                            </a:rPr>
                            <m:t>𝐴𝑤𝑎𝑟𝑑</m:t>
                          </m:r>
                        </m:sup>
                      </m:sSubSup>
                      <m:r>
                        <a:rPr lang="en-US" sz="1400" strike="sngStrike">
                          <a:latin typeface="Cambria Math" panose="02040503050406030204" pitchFamily="18" charset="0"/>
                        </a:rPr>
                        <m:t>+</m:t>
                      </m:r>
                      <m:r>
                        <a:rPr lang="en-US" sz="1400" b="0" i="1" strike="sngStrike" smtClean="0">
                          <a:highlight>
                            <a:srgbClr val="FFFF00"/>
                          </a:highlight>
                          <a:latin typeface="Cambria Math" panose="02040503050406030204" pitchFamily="18" charset="0"/>
                        </a:rPr>
                        <m:t>2</m:t>
                      </m:r>
                      <m:r>
                        <a:rPr lang="en-US" sz="1400" strike="sngStrike">
                          <a:latin typeface="Cambria Math" panose="02040503050406030204" pitchFamily="18" charset="0"/>
                        </a:rPr>
                        <m:t>×</m:t>
                      </m:r>
                      <m:sSubSup>
                        <m:sSubSupPr>
                          <m:ctrlPr>
                            <a:rPr lang="en-US" sz="1400" i="1" strike="sngStrike">
                              <a:latin typeface="Cambria Math" panose="02040503050406030204" pitchFamily="18" charset="0"/>
                            </a:rPr>
                          </m:ctrlPr>
                        </m:sSubSupPr>
                        <m:e>
                          <m:r>
                            <a:rPr lang="en-US" sz="1400" strike="sngStrike">
                              <a:latin typeface="Cambria Math" panose="02040503050406030204" pitchFamily="18" charset="0"/>
                            </a:rPr>
                            <m:t>𝑀𝑊</m:t>
                          </m:r>
                        </m:e>
                        <m:sub>
                          <m:r>
                            <a:rPr lang="en-US" sz="1400" strike="sngStrike">
                              <a:latin typeface="Cambria Math" panose="02040503050406030204" pitchFamily="18" charset="0"/>
                            </a:rPr>
                            <m:t>𝐸𝐶𝑅𝑆</m:t>
                          </m:r>
                        </m:sub>
                        <m:sup>
                          <m:r>
                            <a:rPr lang="en-US" sz="1400" strike="sngStrike">
                              <a:latin typeface="Cambria Math" panose="02040503050406030204" pitchFamily="18" charset="0"/>
                            </a:rPr>
                            <m:t>𝐴𝑤𝑎𝑟𝑑</m:t>
                          </m:r>
                        </m:sup>
                      </m:sSubSup>
                      <m:r>
                        <a:rPr lang="en-US" sz="1400" strike="sngStrike">
                          <a:latin typeface="Cambria Math" panose="02040503050406030204" pitchFamily="18" charset="0"/>
                        </a:rPr>
                        <m:t>+</m:t>
                      </m:r>
                      <m:r>
                        <a:rPr lang="en-US" sz="1400" b="0" i="1" strike="sngStrike" smtClean="0">
                          <a:highlight>
                            <a:srgbClr val="FFFF00"/>
                          </a:highlight>
                          <a:latin typeface="Cambria Math" panose="02040503050406030204" pitchFamily="18" charset="0"/>
                        </a:rPr>
                        <m:t>4</m:t>
                      </m:r>
                      <m:r>
                        <a:rPr lang="en-US" sz="1400" strike="sngStrike">
                          <a:latin typeface="Cambria Math" panose="02040503050406030204" pitchFamily="18" charset="0"/>
                        </a:rPr>
                        <m:t>×</m:t>
                      </m:r>
                      <m:sSubSup>
                        <m:sSubSupPr>
                          <m:ctrlPr>
                            <a:rPr lang="en-US" sz="1400" i="1" strike="sngStrike">
                              <a:latin typeface="Cambria Math" panose="02040503050406030204" pitchFamily="18" charset="0"/>
                            </a:rPr>
                          </m:ctrlPr>
                        </m:sSubSupPr>
                        <m:e>
                          <m:r>
                            <a:rPr lang="en-US" sz="1400" strike="sngStrike">
                              <a:latin typeface="Cambria Math" panose="02040503050406030204" pitchFamily="18" charset="0"/>
                            </a:rPr>
                            <m:t>𝑀𝑊</m:t>
                          </m:r>
                        </m:e>
                        <m:sub>
                          <m:r>
                            <a:rPr lang="en-US" sz="1400" strike="sngStrike">
                              <a:latin typeface="Cambria Math" panose="02040503050406030204" pitchFamily="18" charset="0"/>
                            </a:rPr>
                            <m:t>𝑁𝑆𝑃𝐼𝑁</m:t>
                          </m:r>
                        </m:sub>
                        <m:sup>
                          <m:r>
                            <a:rPr lang="en-US" sz="1400" strike="sngStrike">
                              <a:latin typeface="Cambria Math" panose="02040503050406030204" pitchFamily="18" charset="0"/>
                            </a:rPr>
                            <m:t>𝐴𝑤𝑎𝑟𝑑</m:t>
                          </m:r>
                        </m:sup>
                      </m:sSubSup>
                    </m:oMath>
                  </m:oMathPara>
                </a14:m>
                <a:endParaRPr lang="en-US" sz="1400" strike="sngStrike" dirty="0"/>
              </a:p>
              <a:p>
                <a:pPr marL="800100" lvl="2" indent="0" algn="just">
                  <a:lnSpc>
                    <a:spcPct val="107000"/>
                  </a:lnSpc>
                  <a:spcBef>
                    <a:spcPts val="0"/>
                  </a:spcBef>
                  <a:spcAft>
                    <a:spcPts val="800"/>
                  </a:spcAft>
                  <a:buNone/>
                </a:pPr>
                <a14:m>
                  <m:oMathPara xmlns:m="http://schemas.openxmlformats.org/officeDocument/2006/math">
                    <m:oMathParaPr>
                      <m:jc m:val="left"/>
                    </m:oMathParaPr>
                    <m:oMath xmlns:m="http://schemas.openxmlformats.org/officeDocument/2006/math">
                      <m:r>
                        <a:rPr lang="en-US" sz="1400" b="0" i="1" smtClean="0">
                          <a:effectLst/>
                          <a:latin typeface="Cambria Math" panose="02040503050406030204" pitchFamily="18" charset="0"/>
                          <a:ea typeface="Calibri" panose="020F0502020204030204" pitchFamily="34" charset="0"/>
                          <a:cs typeface="Times New Roman" panose="02020603050405020304" pitchFamily="18" charset="0"/>
                        </a:rPr>
                        <m:t>10</m:t>
                      </m:r>
                      <m:r>
                        <a:rPr lang="en-US" sz="1400" i="1">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400" i="1">
                              <a:latin typeface="Cambria Math" panose="02040503050406030204" pitchFamily="18" charset="0"/>
                              <a:cs typeface="Times New Roman" panose="02020603050405020304" pitchFamily="18" charset="0"/>
                            </a:rPr>
                          </m:ctrlPr>
                        </m:sSubSupPr>
                        <m:e>
                          <m:r>
                            <a:rPr lang="en-US" sz="1400" i="1">
                              <a:latin typeface="Cambria Math" panose="02040503050406030204" pitchFamily="18" charset="0"/>
                              <a:cs typeface="Times New Roman" panose="02020603050405020304" pitchFamily="18" charset="0"/>
                            </a:rPr>
                            <m:t>𝑀𝑊</m:t>
                          </m:r>
                        </m:e>
                        <m:sub>
                          <m:r>
                            <a:rPr lang="en-US" sz="1400" b="0" i="1" smtClean="0">
                              <a:latin typeface="Cambria Math" panose="02040503050406030204" pitchFamily="18" charset="0"/>
                              <a:cs typeface="Times New Roman" panose="02020603050405020304" pitchFamily="18" charset="0"/>
                            </a:rPr>
                            <m:t>𝑒𝑛𝑒𝑟𝑔𝑦</m:t>
                          </m:r>
                        </m:sub>
                        <m:sup>
                          <m:r>
                            <a:rPr lang="en-US" sz="1400" i="1">
                              <a:latin typeface="Cambria Math" panose="02040503050406030204" pitchFamily="18" charset="0"/>
                              <a:cs typeface="Times New Roman" panose="02020603050405020304" pitchFamily="18" charset="0"/>
                            </a:rPr>
                            <m:t>𝐴𝑤𝑎𝑟𝑑</m:t>
                          </m:r>
                        </m:sup>
                      </m:sSubSup>
                      <m:r>
                        <a:rPr lang="en-US" sz="1400" b="0" i="1" smtClean="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400" i="1">
                              <a:latin typeface="Cambria Math" panose="02040503050406030204" pitchFamily="18" charset="0"/>
                              <a:cs typeface="Times New Roman" panose="02020603050405020304" pitchFamily="18" charset="0"/>
                            </a:rPr>
                          </m:ctrlPr>
                        </m:sSubSupPr>
                        <m:e>
                          <m:r>
                            <a:rPr lang="en-US" sz="1400" i="1">
                              <a:latin typeface="Cambria Math" panose="02040503050406030204" pitchFamily="18" charset="0"/>
                              <a:cs typeface="Times New Roman" panose="02020603050405020304" pitchFamily="18" charset="0"/>
                            </a:rPr>
                            <m:t>𝑀𝑊</m:t>
                          </m:r>
                        </m:e>
                        <m:sub>
                          <m:r>
                            <a:rPr lang="en-US" sz="1400" i="1">
                              <a:latin typeface="Cambria Math" panose="02040503050406030204" pitchFamily="18" charset="0"/>
                              <a:cs typeface="Times New Roman" panose="02020603050405020304" pitchFamily="18" charset="0"/>
                            </a:rPr>
                            <m:t>𝑅𝑒𝑔𝑈𝑝</m:t>
                          </m:r>
                        </m:sub>
                        <m:sup>
                          <m:r>
                            <a:rPr lang="en-US" sz="1400" i="1">
                              <a:latin typeface="Cambria Math" panose="02040503050406030204" pitchFamily="18" charset="0"/>
                              <a:cs typeface="Times New Roman" panose="02020603050405020304" pitchFamily="18" charset="0"/>
                            </a:rPr>
                            <m:t>𝐴𝑤𝑎𝑟𝑑</m:t>
                          </m:r>
                        </m:sup>
                      </m:sSubSup>
                      <m:r>
                        <a:rPr lang="en-US" sz="1400" b="0" i="1" smtClean="0">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400" i="1">
                              <a:latin typeface="Cambria Math" panose="02040503050406030204" pitchFamily="18" charset="0"/>
                              <a:cs typeface="Times New Roman" panose="02020603050405020304" pitchFamily="18" charset="0"/>
                            </a:rPr>
                          </m:ctrlPr>
                        </m:sSubSupPr>
                        <m:e>
                          <m:r>
                            <a:rPr lang="en-US" sz="1400" i="1">
                              <a:latin typeface="Cambria Math" panose="02040503050406030204" pitchFamily="18" charset="0"/>
                              <a:cs typeface="Times New Roman" panose="02020603050405020304" pitchFamily="18" charset="0"/>
                            </a:rPr>
                            <m:t>𝑀𝑊</m:t>
                          </m:r>
                        </m:e>
                        <m:sub>
                          <m:r>
                            <a:rPr lang="en-US" sz="1400" i="1">
                              <a:latin typeface="Cambria Math" panose="02040503050406030204" pitchFamily="18" charset="0"/>
                              <a:cs typeface="Times New Roman" panose="02020603050405020304" pitchFamily="18" charset="0"/>
                            </a:rPr>
                            <m:t>𝑅𝑅𝑆</m:t>
                          </m:r>
                        </m:sub>
                        <m:sup>
                          <m:r>
                            <a:rPr lang="en-US" sz="1400" i="1">
                              <a:latin typeface="Cambria Math" panose="02040503050406030204" pitchFamily="18" charset="0"/>
                              <a:cs typeface="Times New Roman" panose="02020603050405020304" pitchFamily="18" charset="0"/>
                            </a:rPr>
                            <m:t>𝐴𝑤𝑎𝑟𝑑</m:t>
                          </m:r>
                        </m:sup>
                      </m:sSubSup>
                      <m:r>
                        <a:rPr lang="en-US" sz="1400" b="0" i="1" smtClean="0">
                          <a:effectLst/>
                          <a:latin typeface="Cambria Math" panose="02040503050406030204" pitchFamily="18" charset="0"/>
                          <a:ea typeface="Calibri" panose="020F0502020204030204" pitchFamily="34" charset="0"/>
                          <a:cs typeface="Times New Roman" panose="02020603050405020304" pitchFamily="18" charset="0"/>
                        </a:rPr>
                        <m:t>+</m:t>
                      </m:r>
                      <m:r>
                        <a:rPr lang="en-US" sz="1400" b="0" i="1" smtClean="0">
                          <a:highlight>
                            <a:srgbClr val="FFFF00"/>
                          </a:highlight>
                          <a:latin typeface="Cambria Math" panose="02040503050406030204" pitchFamily="18" charset="0"/>
                          <a:ea typeface="Calibri" panose="020F0502020204030204" pitchFamily="34" charset="0"/>
                          <a:cs typeface="Times New Roman" panose="02020603050405020304" pitchFamily="18" charset="0"/>
                        </a:rPr>
                        <m:t>2</m:t>
                      </m:r>
                      <m:r>
                        <a:rPr lang="en-US" sz="1400" i="1">
                          <a:effectLst/>
                          <a:latin typeface="Cambria Math" panose="02040503050406030204" pitchFamily="18" charset="0"/>
                          <a:ea typeface="Calibri" panose="020F0502020204030204" pitchFamily="34" charset="0"/>
                          <a:cs typeface="Times New Roman" panose="02020603050405020304" pitchFamily="18" charset="0"/>
                        </a:rPr>
                        <m:t>×</m:t>
                      </m:r>
                      <m:sSubSup>
                        <m:sSubSupPr>
                          <m:ctrlPr>
                            <a:rPr lang="en-US" sz="1400" i="1">
                              <a:latin typeface="Cambria Math" panose="02040503050406030204" pitchFamily="18" charset="0"/>
                              <a:cs typeface="Times New Roman" panose="02020603050405020304" pitchFamily="18" charset="0"/>
                            </a:rPr>
                          </m:ctrlPr>
                        </m:sSubSupPr>
                        <m:e>
                          <m:r>
                            <a:rPr lang="en-US" sz="1400" i="1">
                              <a:latin typeface="Cambria Math" panose="02040503050406030204" pitchFamily="18" charset="0"/>
                              <a:cs typeface="Times New Roman" panose="02020603050405020304" pitchFamily="18" charset="0"/>
                            </a:rPr>
                            <m:t>𝑀𝑊</m:t>
                          </m:r>
                        </m:e>
                        <m:sub>
                          <m:r>
                            <a:rPr lang="en-US" sz="1400" i="1">
                              <a:latin typeface="Cambria Math" panose="02040503050406030204" pitchFamily="18" charset="0"/>
                              <a:cs typeface="Times New Roman" panose="02020603050405020304" pitchFamily="18" charset="0"/>
                            </a:rPr>
                            <m:t>𝐸𝐶𝑅𝑆</m:t>
                          </m:r>
                        </m:sub>
                        <m:sup>
                          <m:r>
                            <a:rPr lang="en-US" sz="1400" i="1">
                              <a:latin typeface="Cambria Math" panose="02040503050406030204" pitchFamily="18" charset="0"/>
                              <a:cs typeface="Times New Roman" panose="02020603050405020304" pitchFamily="18" charset="0"/>
                            </a:rPr>
                            <m:t>𝐴𝑤𝑎𝑟𝑑</m:t>
                          </m:r>
                        </m:sup>
                      </m:sSubSup>
                      <m:r>
                        <a:rPr lang="en-US" sz="1400" b="0" i="1" smtClean="0">
                          <a:effectLst/>
                          <a:latin typeface="Cambria Math" panose="02040503050406030204" pitchFamily="18" charset="0"/>
                          <a:ea typeface="Calibri" panose="020F0502020204030204" pitchFamily="34" charset="0"/>
                          <a:cs typeface="Times New Roman" panose="02020603050405020304" pitchFamily="18" charset="0"/>
                        </a:rPr>
                        <m:t>+</m:t>
                      </m:r>
                      <m:r>
                        <a:rPr lang="en-US" sz="1400" b="0" i="1" smtClean="0">
                          <a:highlight>
                            <a:srgbClr val="FFFF00"/>
                          </a:highlight>
                          <a:latin typeface="Cambria Math" panose="02040503050406030204" pitchFamily="18" charset="0"/>
                          <a:ea typeface="Calibri" panose="020F0502020204030204" pitchFamily="34" charset="0"/>
                          <a:cs typeface="Times New Roman" panose="02020603050405020304" pitchFamily="18" charset="0"/>
                        </a:rPr>
                        <m:t>4</m:t>
                      </m:r>
                      <m:r>
                        <a:rPr lang="en-US" sz="1400" i="1">
                          <a:latin typeface="Cambria Math" panose="02040503050406030204" pitchFamily="18" charset="0"/>
                          <a:ea typeface="Cambria Math" panose="02040503050406030204" pitchFamily="18" charset="0"/>
                          <a:cs typeface="Times New Roman" panose="02020603050405020304" pitchFamily="18" charset="0"/>
                        </a:rPr>
                        <m:t>×</m:t>
                      </m:r>
                      <m:sSubSup>
                        <m:sSubSupPr>
                          <m:ctrlPr>
                            <a:rPr lang="en-US" sz="1400" i="1">
                              <a:latin typeface="Cambria Math" panose="02040503050406030204" pitchFamily="18" charset="0"/>
                              <a:cs typeface="Times New Roman" panose="02020603050405020304" pitchFamily="18" charset="0"/>
                            </a:rPr>
                          </m:ctrlPr>
                        </m:sSubSupPr>
                        <m:e>
                          <m:r>
                            <a:rPr lang="en-US" sz="1400" i="1">
                              <a:latin typeface="Cambria Math" panose="02040503050406030204" pitchFamily="18" charset="0"/>
                              <a:cs typeface="Times New Roman" panose="02020603050405020304" pitchFamily="18" charset="0"/>
                            </a:rPr>
                            <m:t>𝑀𝑊</m:t>
                          </m:r>
                        </m:e>
                        <m:sub>
                          <m:r>
                            <a:rPr lang="en-US" sz="1400" i="1">
                              <a:latin typeface="Cambria Math" panose="02040503050406030204" pitchFamily="18" charset="0"/>
                              <a:cs typeface="Times New Roman" panose="02020603050405020304" pitchFamily="18" charset="0"/>
                            </a:rPr>
                            <m:t>𝑁𝑆𝑃𝐼𝑁</m:t>
                          </m:r>
                        </m:sub>
                        <m:sup>
                          <m:r>
                            <a:rPr lang="en-US" sz="1400" i="1">
                              <a:latin typeface="Cambria Math" panose="02040503050406030204" pitchFamily="18" charset="0"/>
                              <a:cs typeface="Times New Roman" panose="02020603050405020304" pitchFamily="18" charset="0"/>
                            </a:rPr>
                            <m:t>𝐴𝑤𝑎𝑟𝑑</m:t>
                          </m:r>
                        </m:sup>
                      </m:sSubSup>
                    </m:oMath>
                  </m:oMathPara>
                </a14:m>
                <a:endParaRPr lang="en-US" sz="1400"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400" dirty="0"/>
                  <a:t>If ESR awarded 2.5 MW Non-Spin, then, the above constraints prevent any other product (energy or AS) from being awarded to ensure operational feasibility.</a:t>
                </a:r>
              </a:p>
              <a:p>
                <a:pPr marL="0" marR="0" indent="0">
                  <a:lnSpc>
                    <a:spcPct val="107000"/>
                  </a:lnSpc>
                  <a:spcBef>
                    <a:spcPts val="0"/>
                  </a:spcBef>
                  <a:spcAft>
                    <a:spcPts val="800"/>
                  </a:spcAft>
                  <a:buNone/>
                </a:pPr>
                <a:r>
                  <a:rPr lang="en-US" sz="1400" b="1" dirty="0">
                    <a:solidFill>
                      <a:schemeClr val="accent1"/>
                    </a:solidFill>
                  </a:rPr>
                  <a:t>Proposed Implementation Timeline: </a:t>
                </a:r>
                <a:r>
                  <a:rPr lang="en-US" sz="1400" dirty="0"/>
                  <a:t>(Phase C) Upon implementation of Interim Period NPRR</a:t>
                </a:r>
              </a:p>
              <a:p>
                <a:pPr marL="0" marR="0" indent="0">
                  <a:lnSpc>
                    <a:spcPct val="107000"/>
                  </a:lnSpc>
                  <a:spcBef>
                    <a:spcPts val="0"/>
                  </a:spcBef>
                  <a:spcAft>
                    <a:spcPts val="800"/>
                  </a:spcAft>
                  <a:buNone/>
                </a:pPr>
                <a:endParaRPr lang="en-US" sz="1400" dirty="0"/>
              </a:p>
            </p:txBody>
          </p:sp>
        </mc:Choice>
        <mc:Fallback xmlns="">
          <p:sp>
            <p:nvSpPr>
              <p:cNvPr id="3" name="Content Placeholder 2">
                <a:extLst>
                  <a:ext uri="{FF2B5EF4-FFF2-40B4-BE49-F238E27FC236}">
                    <a16:creationId xmlns:a16="http://schemas.microsoft.com/office/drawing/2014/main" id="{5B1FD249-FC30-4C99-921A-16F9590299EA}"/>
                  </a:ext>
                </a:extLst>
              </p:cNvPr>
              <p:cNvSpPr>
                <a:spLocks noGrp="1" noRot="1" noChangeAspect="1" noMove="1" noResize="1" noEditPoints="1" noAdjustHandles="1" noChangeArrowheads="1" noChangeShapeType="1" noTextEdit="1"/>
              </p:cNvSpPr>
              <p:nvPr>
                <p:ph idx="1"/>
              </p:nvPr>
            </p:nvSpPr>
            <p:spPr>
              <a:blipFill>
                <a:blip r:embed="rId3"/>
                <a:stretch>
                  <a:fillRect l="-214" t="-120"/>
                </a:stretch>
              </a:blipFill>
            </p:spPr>
            <p:txBody>
              <a:bodyPr/>
              <a:lstStyle/>
              <a:p>
                <a:r>
                  <a:rPr lang="en-US">
                    <a:noFill/>
                  </a:rPr>
                  <a:t> </a:t>
                </a:r>
              </a:p>
            </p:txBody>
          </p:sp>
        </mc:Fallback>
      </mc:AlternateContent>
      <p:sp>
        <p:nvSpPr>
          <p:cNvPr id="4" name="Footer Placeholder 3">
            <a:extLst>
              <a:ext uri="{FF2B5EF4-FFF2-40B4-BE49-F238E27FC236}">
                <a16:creationId xmlns:a16="http://schemas.microsoft.com/office/drawing/2014/main" id="{DF864BBE-692E-4D0D-B22F-6D98EB3D4571}"/>
              </a:ext>
            </a:extLst>
          </p:cNvPr>
          <p:cNvSpPr>
            <a:spLocks noGrp="1"/>
          </p:cNvSpPr>
          <p:nvPr>
            <p:ph type="ftr" sz="quarter" idx="11"/>
          </p:nvPr>
        </p:nvSpPr>
        <p:spPr/>
        <p:txBody>
          <a:bodyPr/>
          <a:lstStyle/>
          <a:p>
            <a:r>
              <a:rPr lang="en-US" dirty="0"/>
              <a:t>FOR DISCUSSION ONLY</a:t>
            </a:r>
          </a:p>
        </p:txBody>
      </p:sp>
      <p:sp>
        <p:nvSpPr>
          <p:cNvPr id="5" name="Slide Number Placeholder 4">
            <a:extLst>
              <a:ext uri="{FF2B5EF4-FFF2-40B4-BE49-F238E27FC236}">
                <a16:creationId xmlns:a16="http://schemas.microsoft.com/office/drawing/2014/main" id="{941EE081-238B-4276-9911-7037BDB629B1}"/>
              </a:ext>
            </a:extLst>
          </p:cNvPr>
          <p:cNvSpPr>
            <a:spLocks noGrp="1"/>
          </p:cNvSpPr>
          <p:nvPr>
            <p:ph type="sldNum" sz="quarter" idx="4"/>
          </p:nvPr>
        </p:nvSpPr>
        <p:spPr/>
        <p:txBody>
          <a:bodyPr/>
          <a:lstStyle/>
          <a:p>
            <a:fld id="{1D93BD3E-1E9A-4970-A6F7-E7AC52762E0C}" type="slidenum">
              <a:rPr lang="en-US" smtClean="0"/>
              <a:pPr/>
              <a:t>9</a:t>
            </a:fld>
            <a:endParaRPr lang="en-US" dirty="0"/>
          </a:p>
        </p:txBody>
      </p:sp>
    </p:spTree>
    <p:extLst>
      <p:ext uri="{BB962C8B-B14F-4D97-AF65-F5344CB8AC3E}">
        <p14:creationId xmlns:p14="http://schemas.microsoft.com/office/powerpoint/2010/main" val="2440192940"/>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25154</TotalTime>
  <Words>2343</Words>
  <Application>Microsoft Office PowerPoint</Application>
  <PresentationFormat>On-screen Show (4:3)</PresentationFormat>
  <Paragraphs>159</Paragraphs>
  <Slides>12</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12</vt:i4>
      </vt:variant>
    </vt:vector>
  </HeadingPairs>
  <TitlesOfParts>
    <vt:vector size="21" baseType="lpstr">
      <vt:lpstr>Arial</vt:lpstr>
      <vt:lpstr>Calibri</vt:lpstr>
      <vt:lpstr>Cambria Math</vt:lpstr>
      <vt:lpstr>Courier New</vt:lpstr>
      <vt:lpstr>Times New Roman</vt:lpstr>
      <vt:lpstr>Wingdings</vt:lpstr>
      <vt:lpstr>1_Office Theme</vt:lpstr>
      <vt:lpstr>2_Custom Design</vt:lpstr>
      <vt:lpstr>3_Custom Design</vt:lpstr>
      <vt:lpstr>PowerPoint Presentation</vt:lpstr>
      <vt:lpstr>Background</vt:lpstr>
      <vt:lpstr>NPRR 1186 Introduction </vt:lpstr>
      <vt:lpstr>State of Charge Requirements for AS</vt:lpstr>
      <vt:lpstr>SOC Requirement Compliance vs Dispatch</vt:lpstr>
      <vt:lpstr>ESR AS Telemetry Change – Not tied to NPRR1186</vt:lpstr>
      <vt:lpstr>Summary</vt:lpstr>
      <vt:lpstr>PowerPoint Presentation</vt:lpstr>
      <vt:lpstr>DAM/SASM ECRS &amp; Non-Spin Duration Accounting, Contd.</vt:lpstr>
      <vt:lpstr>High and Low Ancillary Service Limit Calculation</vt:lpstr>
      <vt:lpstr>Current Operating Plan (COP) &amp; Reliability Unit Commitment (RUC) Changes</vt:lpstr>
      <vt:lpstr>Appendix Real Time AS Telemetry – Example</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Matevosjana, Julia</dc:creator>
  <cp:lastModifiedBy>Mago, Nitika</cp:lastModifiedBy>
  <cp:revision>577</cp:revision>
  <dcterms:created xsi:type="dcterms:W3CDTF">2016-04-16T13:25:21Z</dcterms:created>
  <dcterms:modified xsi:type="dcterms:W3CDTF">2023-07-06T14:34:19Z</dcterms:modified>
</cp:coreProperties>
</file>