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07/03/2023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07/11/2023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A2849A1-F067-D84B-110F-E2BE69ADB498}"/>
              </a:ext>
            </a:extLst>
          </p:cNvPr>
          <p:cNvGraphicFramePr>
            <a:graphicFrameLocks noGrp="1"/>
          </p:cNvGraphicFramePr>
          <p:nvPr>
            <p:extLst>
              <p:ext uri="{D42A27DB-BD31-4B8C-83A1-F6EECF244321}">
                <p14:modId xmlns:p14="http://schemas.microsoft.com/office/powerpoint/2010/main" val="204802684"/>
              </p:ext>
            </p:extLst>
          </p:nvPr>
        </p:nvGraphicFramePr>
        <p:xfrm>
          <a:off x="304800" y="914401"/>
          <a:ext cx="8534412" cy="5105396"/>
        </p:xfrm>
        <a:graphic>
          <a:graphicData uri="http://schemas.openxmlformats.org/drawingml/2006/table">
            <a:tbl>
              <a:tblPr/>
              <a:tblGrid>
                <a:gridCol w="711201">
                  <a:extLst>
                    <a:ext uri="{9D8B030D-6E8A-4147-A177-3AD203B41FA5}">
                      <a16:colId xmlns:a16="http://schemas.microsoft.com/office/drawing/2014/main" val="1715371509"/>
                    </a:ext>
                  </a:extLst>
                </a:gridCol>
                <a:gridCol w="711201">
                  <a:extLst>
                    <a:ext uri="{9D8B030D-6E8A-4147-A177-3AD203B41FA5}">
                      <a16:colId xmlns:a16="http://schemas.microsoft.com/office/drawing/2014/main" val="3636704352"/>
                    </a:ext>
                  </a:extLst>
                </a:gridCol>
                <a:gridCol w="711201">
                  <a:extLst>
                    <a:ext uri="{9D8B030D-6E8A-4147-A177-3AD203B41FA5}">
                      <a16:colId xmlns:a16="http://schemas.microsoft.com/office/drawing/2014/main" val="2515574425"/>
                    </a:ext>
                  </a:extLst>
                </a:gridCol>
                <a:gridCol w="711201">
                  <a:extLst>
                    <a:ext uri="{9D8B030D-6E8A-4147-A177-3AD203B41FA5}">
                      <a16:colId xmlns:a16="http://schemas.microsoft.com/office/drawing/2014/main" val="149208763"/>
                    </a:ext>
                  </a:extLst>
                </a:gridCol>
                <a:gridCol w="711201">
                  <a:extLst>
                    <a:ext uri="{9D8B030D-6E8A-4147-A177-3AD203B41FA5}">
                      <a16:colId xmlns:a16="http://schemas.microsoft.com/office/drawing/2014/main" val="1588704178"/>
                    </a:ext>
                  </a:extLst>
                </a:gridCol>
                <a:gridCol w="711201">
                  <a:extLst>
                    <a:ext uri="{9D8B030D-6E8A-4147-A177-3AD203B41FA5}">
                      <a16:colId xmlns:a16="http://schemas.microsoft.com/office/drawing/2014/main" val="1214465873"/>
                    </a:ext>
                  </a:extLst>
                </a:gridCol>
                <a:gridCol w="711201">
                  <a:extLst>
                    <a:ext uri="{9D8B030D-6E8A-4147-A177-3AD203B41FA5}">
                      <a16:colId xmlns:a16="http://schemas.microsoft.com/office/drawing/2014/main" val="716600083"/>
                    </a:ext>
                  </a:extLst>
                </a:gridCol>
                <a:gridCol w="711201">
                  <a:extLst>
                    <a:ext uri="{9D8B030D-6E8A-4147-A177-3AD203B41FA5}">
                      <a16:colId xmlns:a16="http://schemas.microsoft.com/office/drawing/2014/main" val="983377240"/>
                    </a:ext>
                  </a:extLst>
                </a:gridCol>
                <a:gridCol w="711201">
                  <a:extLst>
                    <a:ext uri="{9D8B030D-6E8A-4147-A177-3AD203B41FA5}">
                      <a16:colId xmlns:a16="http://schemas.microsoft.com/office/drawing/2014/main" val="3629910382"/>
                    </a:ext>
                  </a:extLst>
                </a:gridCol>
                <a:gridCol w="711201">
                  <a:extLst>
                    <a:ext uri="{9D8B030D-6E8A-4147-A177-3AD203B41FA5}">
                      <a16:colId xmlns:a16="http://schemas.microsoft.com/office/drawing/2014/main" val="1344536516"/>
                    </a:ext>
                  </a:extLst>
                </a:gridCol>
                <a:gridCol w="711201">
                  <a:extLst>
                    <a:ext uri="{9D8B030D-6E8A-4147-A177-3AD203B41FA5}">
                      <a16:colId xmlns:a16="http://schemas.microsoft.com/office/drawing/2014/main" val="2553750768"/>
                    </a:ext>
                  </a:extLst>
                </a:gridCol>
                <a:gridCol w="711201">
                  <a:extLst>
                    <a:ext uri="{9D8B030D-6E8A-4147-A177-3AD203B41FA5}">
                      <a16:colId xmlns:a16="http://schemas.microsoft.com/office/drawing/2014/main" val="2022942031"/>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7881307"/>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6811536"/>
                  </a:ext>
                </a:extLst>
              </a:tr>
              <a:tr h="242435">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8936954"/>
                  </a:ext>
                </a:extLst>
              </a:tr>
              <a:tr h="242435">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8937689"/>
                  </a:ext>
                </a:extLst>
              </a:tr>
              <a:tr h="242435">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273278"/>
                  </a:ext>
                </a:extLst>
              </a:tr>
              <a:tr h="242435">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114167"/>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0835612"/>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2394606"/>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481860"/>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4653490"/>
                  </a:ext>
                </a:extLst>
              </a:tr>
              <a:tr h="242435">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6887264"/>
                  </a:ext>
                </a:extLst>
              </a:tr>
              <a:tr h="242435">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5,311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8808494"/>
                  </a:ext>
                </a:extLst>
              </a:tr>
              <a:tr h="242435">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6896908"/>
                  </a:ext>
                </a:extLst>
              </a:tr>
              <a:tr h="242435">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612797"/>
                  </a:ext>
                </a:extLst>
              </a:tr>
              <a:tr h="242435">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844671"/>
                  </a:ext>
                </a:extLst>
              </a:tr>
              <a:tr h="242435">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0888028"/>
                  </a:ext>
                </a:extLst>
              </a:tr>
              <a:tr h="242435">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592279"/>
                  </a:ext>
                </a:extLst>
              </a:tr>
              <a:tr h="242435">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4962800"/>
                  </a:ext>
                </a:extLst>
              </a:tr>
              <a:tr h="242435">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7096768"/>
                  </a:ext>
                </a:extLst>
              </a:tr>
              <a:tr h="242435">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126637"/>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April 2023 - IAG/IAL Statistics</a:t>
            </a:r>
          </a:p>
          <a:p>
            <a:r>
              <a:rPr lang="en-US" altLang="en-US" dirty="0"/>
              <a:t>Top 10 – April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April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graphicFrame>
        <p:nvGraphicFramePr>
          <p:cNvPr id="4" name="Table 3">
            <a:extLst>
              <a:ext uri="{FF2B5EF4-FFF2-40B4-BE49-F238E27FC236}">
                <a16:creationId xmlns:a16="http://schemas.microsoft.com/office/drawing/2014/main" id="{5A263838-354C-FCC1-B6C4-F9701D1B9BC3}"/>
              </a:ext>
            </a:extLst>
          </p:cNvPr>
          <p:cNvGraphicFramePr>
            <a:graphicFrameLocks noGrp="1"/>
          </p:cNvGraphicFramePr>
          <p:nvPr>
            <p:extLst>
              <p:ext uri="{D42A27DB-BD31-4B8C-83A1-F6EECF244321}">
                <p14:modId xmlns:p14="http://schemas.microsoft.com/office/powerpoint/2010/main" val="4237364012"/>
              </p:ext>
            </p:extLst>
          </p:nvPr>
        </p:nvGraphicFramePr>
        <p:xfrm>
          <a:off x="2158999" y="1102909"/>
          <a:ext cx="4902201" cy="3914775"/>
        </p:xfrm>
        <a:graphic>
          <a:graphicData uri="http://schemas.openxmlformats.org/drawingml/2006/table">
            <a:tbl>
              <a:tblPr/>
              <a:tblGrid>
                <a:gridCol w="1148953">
                  <a:extLst>
                    <a:ext uri="{9D8B030D-6E8A-4147-A177-3AD203B41FA5}">
                      <a16:colId xmlns:a16="http://schemas.microsoft.com/office/drawing/2014/main" val="781849700"/>
                    </a:ext>
                  </a:extLst>
                </a:gridCol>
                <a:gridCol w="938312">
                  <a:extLst>
                    <a:ext uri="{9D8B030D-6E8A-4147-A177-3AD203B41FA5}">
                      <a16:colId xmlns:a16="http://schemas.microsoft.com/office/drawing/2014/main" val="3710732843"/>
                    </a:ext>
                  </a:extLst>
                </a:gridCol>
                <a:gridCol w="938312">
                  <a:extLst>
                    <a:ext uri="{9D8B030D-6E8A-4147-A177-3AD203B41FA5}">
                      <a16:colId xmlns:a16="http://schemas.microsoft.com/office/drawing/2014/main" val="3229386084"/>
                    </a:ext>
                  </a:extLst>
                </a:gridCol>
                <a:gridCol w="938312">
                  <a:extLst>
                    <a:ext uri="{9D8B030D-6E8A-4147-A177-3AD203B41FA5}">
                      <a16:colId xmlns:a16="http://schemas.microsoft.com/office/drawing/2014/main" val="3218109454"/>
                    </a:ext>
                  </a:extLst>
                </a:gridCol>
                <a:gridCol w="938312">
                  <a:extLst>
                    <a:ext uri="{9D8B030D-6E8A-4147-A177-3AD203B41FA5}">
                      <a16:colId xmlns:a16="http://schemas.microsoft.com/office/drawing/2014/main" val="606499282"/>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6249072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4710209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12658396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3830997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1,784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27701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1913030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30611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5141994"/>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1,583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646479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1171008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63914108"/>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8321871"/>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11517007"/>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06661724"/>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849191212"/>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631124443"/>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596240922"/>
                  </a:ext>
                </a:extLst>
              </a:tr>
            </a:tbl>
          </a:graphicData>
        </a:graphic>
      </p:graphicFrame>
      <p:graphicFrame>
        <p:nvGraphicFramePr>
          <p:cNvPr id="7" name="Object 6">
            <a:extLst>
              <a:ext uri="{FF2B5EF4-FFF2-40B4-BE49-F238E27FC236}">
                <a16:creationId xmlns:a16="http://schemas.microsoft.com/office/drawing/2014/main" id="{4C2B0AE8-A2B0-7EB3-8C55-BCEC3BAAA8FA}"/>
              </a:ext>
            </a:extLst>
          </p:cNvPr>
          <p:cNvGraphicFramePr>
            <a:graphicFrameLocks noChangeAspect="1"/>
          </p:cNvGraphicFramePr>
          <p:nvPr>
            <p:extLst>
              <p:ext uri="{D42A27DB-BD31-4B8C-83A1-F6EECF244321}">
                <p14:modId xmlns:p14="http://schemas.microsoft.com/office/powerpoint/2010/main" val="1374386269"/>
              </p:ext>
            </p:extLst>
          </p:nvPr>
        </p:nvGraphicFramePr>
        <p:xfrm>
          <a:off x="4152899" y="528239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52899" y="528239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April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pic>
        <p:nvPicPr>
          <p:cNvPr id="4" name="Picture 3" descr="Chart, bar chart&#10;&#10;Description automatically generated">
            <a:extLst>
              <a:ext uri="{FF2B5EF4-FFF2-40B4-BE49-F238E27FC236}">
                <a16:creationId xmlns:a16="http://schemas.microsoft.com/office/drawing/2014/main" id="{DC8577F5-3349-4E80-5DD9-0AC2FB3C1D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08219"/>
            <a:ext cx="9144000" cy="1524000"/>
          </a:xfrm>
          <a:prstGeom prst="rect">
            <a:avLst/>
          </a:prstGeom>
        </p:spPr>
      </p:pic>
      <p:sp>
        <p:nvSpPr>
          <p:cNvPr id="7" name="TextBox 6">
            <a:extLst>
              <a:ext uri="{FF2B5EF4-FFF2-40B4-BE49-F238E27FC236}">
                <a16:creationId xmlns:a16="http://schemas.microsoft.com/office/drawing/2014/main" id="{C1618199-8D67-760D-C99E-0F907124D6B5}"/>
              </a:ext>
            </a:extLst>
          </p:cNvPr>
          <p:cNvSpPr txBox="1"/>
          <p:nvPr/>
        </p:nvSpPr>
        <p:spPr>
          <a:xfrm>
            <a:off x="8077200" y="918705"/>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3</a:t>
            </a:r>
          </a:p>
        </p:txBody>
      </p:sp>
      <p:pic>
        <p:nvPicPr>
          <p:cNvPr id="9" name="Picture 8" descr="Chart, box and whisker chart&#10;&#10;Description automatically generated">
            <a:extLst>
              <a:ext uri="{FF2B5EF4-FFF2-40B4-BE49-F238E27FC236}">
                <a16:creationId xmlns:a16="http://schemas.microsoft.com/office/drawing/2014/main" id="{164B163E-F2B9-56AC-ED9E-D0C9DD826E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scatter chart&#10;&#10;Description automatically generated">
            <a:extLst>
              <a:ext uri="{FF2B5EF4-FFF2-40B4-BE49-F238E27FC236}">
                <a16:creationId xmlns:a16="http://schemas.microsoft.com/office/drawing/2014/main" id="{3707C752-3511-81FD-D1DC-DADF260979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25781"/>
            <a:ext cx="9144000" cy="1524000"/>
          </a:xfrm>
          <a:prstGeom prst="rect">
            <a:avLst/>
          </a:prstGeom>
        </p:spPr>
      </p:pic>
      <p:sp>
        <p:nvSpPr>
          <p:cNvPr id="15" name="TextBox 14">
            <a:extLst>
              <a:ext uri="{FF2B5EF4-FFF2-40B4-BE49-F238E27FC236}">
                <a16:creationId xmlns:a16="http://schemas.microsoft.com/office/drawing/2014/main" id="{383BA39A-7F3D-2EE3-C4EC-1D1715DF3EAE}"/>
              </a:ext>
            </a:extLst>
          </p:cNvPr>
          <p:cNvSpPr txBox="1"/>
          <p:nvPr/>
        </p:nvSpPr>
        <p:spPr>
          <a:xfrm>
            <a:off x="8059666" y="4223512"/>
            <a:ext cx="322333"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April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pic>
        <p:nvPicPr>
          <p:cNvPr id="4" name="Picture 3" descr="Chart, box and whisker chart&#10;&#10;Description automatically generated">
            <a:extLst>
              <a:ext uri="{FF2B5EF4-FFF2-40B4-BE49-F238E27FC236}">
                <a16:creationId xmlns:a16="http://schemas.microsoft.com/office/drawing/2014/main" id="{37E4B1B1-5B7E-6BF4-3322-7C492FF944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8700"/>
            <a:ext cx="9144000" cy="1524000"/>
          </a:xfrm>
          <a:prstGeom prst="rect">
            <a:avLst/>
          </a:prstGeom>
        </p:spPr>
      </p:pic>
      <p:pic>
        <p:nvPicPr>
          <p:cNvPr id="8" name="Picture 7" descr="Chart, bar chart&#10;&#10;Description automatically generated">
            <a:extLst>
              <a:ext uri="{FF2B5EF4-FFF2-40B4-BE49-F238E27FC236}">
                <a16:creationId xmlns:a16="http://schemas.microsoft.com/office/drawing/2014/main" id="{E41380D3-D24B-E138-FCD1-FF7923643A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 box and whisker chart&#10;&#10;Description automatically generated">
            <a:extLst>
              <a:ext uri="{FF2B5EF4-FFF2-40B4-BE49-F238E27FC236}">
                <a16:creationId xmlns:a16="http://schemas.microsoft.com/office/drawing/2014/main" id="{57287E62-7E18-CD6F-E66B-03EDC38D35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530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a:solidFill>
                  <a:schemeClr val="tx1"/>
                </a:solidFill>
              </a:rPr>
              <a:t>Top - 12 Month Average Rescission % </a:t>
            </a:r>
            <a:r>
              <a:rPr lang="en-US" altLang="en-US" sz="1800" u="sng">
                <a:solidFill>
                  <a:schemeClr val="tx1"/>
                </a:solidFill>
              </a:rPr>
              <a:t>Greater</a:t>
            </a:r>
            <a:r>
              <a:rPr lang="en-US" altLang="en-US" sz="1800">
                <a:solidFill>
                  <a:schemeClr val="tx1"/>
                </a:solidFill>
              </a:rPr>
              <a:t> Than 1% of Switches thru April 2023 With number of months Greater Than 1%</a:t>
            </a:r>
            <a:endParaRPr lang="en-US" altLang="en-US" sz="1800"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a:t>Retail Market Subcommittee</a:t>
            </a:r>
          </a:p>
          <a:p>
            <a:pPr algn="r"/>
            <a:r>
              <a:rPr lang="en-US" sz="900"/>
              <a:t>07/11/23</a:t>
            </a:r>
            <a:endParaRPr lang="en-US" sz="900" dirty="0"/>
          </a:p>
        </p:txBody>
      </p:sp>
      <p:pic>
        <p:nvPicPr>
          <p:cNvPr id="4" name="Picture 3">
            <a:extLst>
              <a:ext uri="{FF2B5EF4-FFF2-40B4-BE49-F238E27FC236}">
                <a16:creationId xmlns:a16="http://schemas.microsoft.com/office/drawing/2014/main" id="{500EC3C6-62C0-FD82-FC8D-0609B1528C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07/11/23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17554</TotalTime>
  <Words>1168</Words>
  <Application>Microsoft Office PowerPoint</Application>
  <PresentationFormat>On-screen Show (4:3)</PresentationFormat>
  <Paragraphs>359</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April 2023 - IAG/IAL Statistics</vt:lpstr>
      <vt:lpstr>Top 10 - April 2023 - IAG/IAL % Greater Than 1% of Enrollments With number of months Greater Than 1%  </vt:lpstr>
      <vt:lpstr>Top 10 - 12 Month Average IAG/IAL % Greater Than 1% of Enrollments thru April 2023 With number of months Greater Than 1% </vt:lpstr>
      <vt:lpstr>Explanation of IAG/IAL Slides Data</vt:lpstr>
      <vt:lpstr>Explanation of IAG/IAL Slides Data (Cont)</vt:lpstr>
      <vt:lpstr>Top - 12 Month Average Rescission % Greater Than 1% of Switches thru April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447</cp:revision>
  <cp:lastPrinted>2016-01-21T20:53:15Z</cp:lastPrinted>
  <dcterms:created xsi:type="dcterms:W3CDTF">2016-01-21T15:20:31Z</dcterms:created>
  <dcterms:modified xsi:type="dcterms:W3CDTF">2023-07-03T14:42:07Z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