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67" r:id="rId3"/>
    <p:sldId id="268"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6/30/2023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Planning Working Group Update</a:t>
            </a:r>
          </a:p>
        </p:txBody>
      </p:sp>
      <p:sp>
        <p:nvSpPr>
          <p:cNvPr id="3" name="Subtitle 2"/>
          <p:cNvSpPr>
            <a:spLocks noGrp="1"/>
          </p:cNvSpPr>
          <p:nvPr>
            <p:ph type="subTitle" idx="1"/>
          </p:nvPr>
        </p:nvSpPr>
        <p:spPr>
          <a:xfrm>
            <a:off x="1524000" y="3602038"/>
            <a:ext cx="9144000" cy="2035364"/>
          </a:xfrm>
        </p:spPr>
        <p:txBody>
          <a:bodyPr>
            <a:normAutofit fontScale="85000" lnSpcReduction="20000"/>
          </a:bodyPr>
          <a:lstStyle/>
          <a:p>
            <a:r>
              <a:rPr lang="en-US" dirty="0"/>
              <a:t>To</a:t>
            </a:r>
          </a:p>
          <a:p>
            <a:r>
              <a:rPr lang="en-US" dirty="0"/>
              <a:t>Reliability and Operations Subcommittee</a:t>
            </a:r>
          </a:p>
          <a:p>
            <a:r>
              <a:rPr lang="en-US" dirty="0"/>
              <a:t>Alexandra Miller, PLWG Chair</a:t>
            </a:r>
          </a:p>
          <a:p>
            <a:r>
              <a:rPr lang="en-US" dirty="0"/>
              <a:t>Dylan Preas, PLWG Vice-Chair</a:t>
            </a:r>
          </a:p>
          <a:p>
            <a:br>
              <a:rPr lang="en-US" dirty="0"/>
            </a:br>
            <a:r>
              <a:rPr lang="en-US" dirty="0"/>
              <a:t>July 6, 2023</a:t>
            </a:r>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053" y="142290"/>
            <a:ext cx="10515600" cy="1325563"/>
          </a:xfrm>
        </p:spPr>
        <p:txBody>
          <a:bodyPr>
            <a:normAutofit fontScale="90000"/>
          </a:bodyPr>
          <a:lstStyle/>
          <a:p>
            <a:r>
              <a:rPr lang="en-US" sz="5400" dirty="0"/>
              <a:t>PLWG Activity Update – June 13 Meeting</a:t>
            </a:r>
            <a:endParaRPr lang="en-US" dirty="0"/>
          </a:p>
        </p:txBody>
      </p:sp>
      <p:sp>
        <p:nvSpPr>
          <p:cNvPr id="3" name="Content Placeholder 2"/>
          <p:cNvSpPr>
            <a:spLocks noGrp="1"/>
          </p:cNvSpPr>
          <p:nvPr>
            <p:ph idx="1"/>
          </p:nvPr>
        </p:nvSpPr>
        <p:spPr>
          <a:xfrm>
            <a:off x="595618" y="1467853"/>
            <a:ext cx="10284903" cy="4709110"/>
          </a:xfrm>
        </p:spPr>
        <p:txBody>
          <a:bodyPr>
            <a:normAutofit/>
          </a:bodyPr>
          <a:lstStyle/>
          <a:p>
            <a:r>
              <a:rPr lang="en-US" sz="3200" dirty="0"/>
              <a:t>PGRR 107 – Related to NPRR1180, Inclusion of Forecasted Load in Planning Analyses</a:t>
            </a:r>
          </a:p>
          <a:p>
            <a:pPr lvl="1"/>
            <a:r>
              <a:rPr lang="en-US" sz="2800" dirty="0"/>
              <a:t>ERCOT noted that they planned to file comments with suggested edits</a:t>
            </a:r>
          </a:p>
          <a:p>
            <a:pPr lvl="1"/>
            <a:r>
              <a:rPr lang="en-US" sz="2800" dirty="0"/>
              <a:t>PLWG deferred discussion to July meeting</a:t>
            </a:r>
            <a:endParaRPr lang="en-US" sz="3200" dirty="0"/>
          </a:p>
        </p:txBody>
      </p:sp>
      <p:sp>
        <p:nvSpPr>
          <p:cNvPr id="4" name="Date Placeholder 3"/>
          <p:cNvSpPr>
            <a:spLocks noGrp="1"/>
          </p:cNvSpPr>
          <p:nvPr>
            <p:ph type="dt" sz="half" idx="10"/>
          </p:nvPr>
        </p:nvSpPr>
        <p:spPr/>
        <p:txBody>
          <a:bodyPr/>
          <a:lstStyle/>
          <a:p>
            <a:r>
              <a:rPr lang="en-US" dirty="0"/>
              <a:t>02/02/2023</a:t>
            </a:r>
          </a:p>
        </p:txBody>
      </p:sp>
    </p:spTree>
    <p:extLst>
      <p:ext uri="{BB962C8B-B14F-4D97-AF65-F5344CB8AC3E}">
        <p14:creationId xmlns:p14="http://schemas.microsoft.com/office/powerpoint/2010/main" val="1948779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5"/>
            <a:ext cx="10951346" cy="1325563"/>
          </a:xfrm>
        </p:spPr>
        <p:txBody>
          <a:bodyPr/>
          <a:lstStyle/>
          <a:p>
            <a:r>
              <a:rPr lang="en-US" dirty="0"/>
              <a:t>PLWG Activity Update – recap PGRR105</a:t>
            </a:r>
          </a:p>
        </p:txBody>
      </p:sp>
      <p:sp>
        <p:nvSpPr>
          <p:cNvPr id="3" name="Content Placeholder 2"/>
          <p:cNvSpPr>
            <a:spLocks noGrp="1"/>
          </p:cNvSpPr>
          <p:nvPr>
            <p:ph idx="1"/>
          </p:nvPr>
        </p:nvSpPr>
        <p:spPr>
          <a:xfrm>
            <a:off x="595618" y="1278385"/>
            <a:ext cx="10758182" cy="5361406"/>
          </a:xfrm>
        </p:spPr>
        <p:txBody>
          <a:bodyPr>
            <a:normAutofit fontScale="70000" lnSpcReduction="20000"/>
          </a:bodyPr>
          <a:lstStyle/>
          <a:p>
            <a:r>
              <a:rPr lang="en-US" sz="3200" dirty="0">
                <a:solidFill>
                  <a:srgbClr val="2D3338"/>
                </a:solidFill>
                <a:latin typeface="Roboto" panose="02000000000000000000" pitchFamily="2" charset="0"/>
              </a:rPr>
              <a:t>DC Ties – identify planning criteria changes that may be needed to realize potential reliability benefits</a:t>
            </a:r>
          </a:p>
          <a:p>
            <a:pPr lvl="1"/>
            <a:r>
              <a:rPr lang="en-US" sz="2800" dirty="0">
                <a:solidFill>
                  <a:srgbClr val="2D3338"/>
                </a:solidFill>
                <a:latin typeface="Roboto" panose="02000000000000000000" pitchFamily="2" charset="0"/>
              </a:rPr>
              <a:t>Issue had been assigned to PLWG by ROS</a:t>
            </a:r>
          </a:p>
          <a:p>
            <a:pPr lvl="2"/>
            <a:r>
              <a:rPr lang="en-US" sz="2400" dirty="0">
                <a:solidFill>
                  <a:srgbClr val="2D3338"/>
                </a:solidFill>
                <a:latin typeface="Roboto" panose="02000000000000000000" pitchFamily="2" charset="0"/>
              </a:rPr>
              <a:t>June 2021: ERCOT discussion of DC Tie performance and impacts to reliability per Emergency Conditions List #41, 106</a:t>
            </a:r>
          </a:p>
          <a:p>
            <a:pPr lvl="2"/>
            <a:r>
              <a:rPr lang="en-US" sz="2400" dirty="0">
                <a:solidFill>
                  <a:srgbClr val="2D3338"/>
                </a:solidFill>
                <a:latin typeface="Roboto" panose="02000000000000000000" pitchFamily="2" charset="0"/>
              </a:rPr>
              <a:t>Jan, Feb, Mar 2022: Discussions of potential reliability benefits and review DC Tie performance during Winter Storm Uri</a:t>
            </a:r>
          </a:p>
          <a:p>
            <a:pPr lvl="2"/>
            <a:r>
              <a:rPr lang="en-US" sz="2400" dirty="0">
                <a:solidFill>
                  <a:srgbClr val="2D3338"/>
                </a:solidFill>
                <a:latin typeface="Roboto" panose="02000000000000000000" pitchFamily="2" charset="0"/>
              </a:rPr>
              <a:t>Issue remained in parking lot through remainder of 2022</a:t>
            </a:r>
          </a:p>
          <a:p>
            <a:pPr lvl="1"/>
            <a:r>
              <a:rPr lang="en-US" sz="2800" dirty="0">
                <a:solidFill>
                  <a:srgbClr val="2D3338"/>
                </a:solidFill>
                <a:latin typeface="Roboto" panose="02000000000000000000" pitchFamily="2" charset="0"/>
              </a:rPr>
              <a:t>February 2023: Discussion of impact of DC Ties to reliability –including analysis of DC Tie performance during URI. Consensus being that DC Tie imports are an important potential resource during scarcity events and improve grid resiliency </a:t>
            </a:r>
          </a:p>
          <a:p>
            <a:pPr lvl="1"/>
            <a:r>
              <a:rPr lang="en-US" sz="2800" dirty="0">
                <a:solidFill>
                  <a:srgbClr val="2D3338"/>
                </a:solidFill>
                <a:latin typeface="Roboto" panose="02000000000000000000" pitchFamily="2" charset="0"/>
              </a:rPr>
              <a:t>March 2023: Suggested PGRR language was reviewed, adding DC tie imports to minimum deliverability standards. There were no concerns raised and the consensus was to support as drafted distinguishing treatment of imports and exports  </a:t>
            </a:r>
          </a:p>
          <a:p>
            <a:pPr lvl="1"/>
            <a:r>
              <a:rPr lang="en-US" sz="2800" dirty="0">
                <a:solidFill>
                  <a:srgbClr val="2D3338"/>
                </a:solidFill>
                <a:latin typeface="Roboto" panose="02000000000000000000" pitchFamily="2" charset="0"/>
              </a:rPr>
              <a:t>April Report to ROS: “Draft PGRR language was reviewed, adding DC tie imports to minimum deliverability standards, and will be submitted”</a:t>
            </a:r>
          </a:p>
          <a:p>
            <a:pPr lvl="1"/>
            <a:r>
              <a:rPr lang="en-US" sz="2800" dirty="0">
                <a:solidFill>
                  <a:srgbClr val="2D3338"/>
                </a:solidFill>
                <a:latin typeface="Roboto" panose="02000000000000000000" pitchFamily="2" charset="0"/>
              </a:rPr>
              <a:t>May 2023: PLWG reported to ROS that the PGRR105 language as filed in April was consistent with the draft that was previously reviewed and ROS did not refer it back to PLWG</a:t>
            </a:r>
          </a:p>
          <a:p>
            <a:pPr lvl="1"/>
            <a:r>
              <a:rPr lang="en-US" sz="2800" dirty="0">
                <a:solidFill>
                  <a:srgbClr val="2D3338"/>
                </a:solidFill>
                <a:latin typeface="Roboto" panose="02000000000000000000" pitchFamily="2" charset="0"/>
              </a:rPr>
              <a:t>No written comments have been filed</a:t>
            </a:r>
          </a:p>
        </p:txBody>
      </p:sp>
      <p:sp>
        <p:nvSpPr>
          <p:cNvPr id="4" name="Date Placeholder 3"/>
          <p:cNvSpPr>
            <a:spLocks noGrp="1"/>
          </p:cNvSpPr>
          <p:nvPr>
            <p:ph type="dt" sz="half" idx="10"/>
          </p:nvPr>
        </p:nvSpPr>
        <p:spPr/>
        <p:txBody>
          <a:bodyPr/>
          <a:lstStyle/>
          <a:p>
            <a:r>
              <a:rPr lang="en-US" dirty="0"/>
              <a:t>02/02/2023</a:t>
            </a:r>
          </a:p>
        </p:txBody>
      </p:sp>
    </p:spTree>
    <p:extLst>
      <p:ext uri="{BB962C8B-B14F-4D97-AF65-F5344CB8AC3E}">
        <p14:creationId xmlns:p14="http://schemas.microsoft.com/office/powerpoint/2010/main" val="1410110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Questions?</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1822</TotalTime>
  <Words>288</Words>
  <Application>Microsoft Office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Roboto</vt:lpstr>
      <vt:lpstr>Office Theme</vt:lpstr>
      <vt:lpstr>Planning Working Group Update</vt:lpstr>
      <vt:lpstr>PLWG Activity Update – June 13 Meeting</vt:lpstr>
      <vt:lpstr>PLWG Activity Update – recap PGRR105</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Alexandra</cp:lastModifiedBy>
  <cp:revision>129</cp:revision>
  <dcterms:created xsi:type="dcterms:W3CDTF">2021-03-22T15:18:30Z</dcterms:created>
  <dcterms:modified xsi:type="dcterms:W3CDTF">2023-06-30T21:10:12Z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ce7164-e805-4ab4-ac95-a582ab107225_Enabled">
    <vt:lpwstr>true</vt:lpwstr>
  </property>
  <property fmtid="{D5CDD505-2E9C-101B-9397-08002B2CF9AE}" pid="3" name="MSIP_Label_81ce7164-e805-4ab4-ac95-a582ab107225_SetDate">
    <vt:lpwstr>2023-02-22T17:19:51Z</vt:lpwstr>
  </property>
  <property fmtid="{D5CDD505-2E9C-101B-9397-08002B2CF9AE}" pid="4" name="MSIP_Label_81ce7164-e805-4ab4-ac95-a582ab107225_Method">
    <vt:lpwstr>Privileged</vt:lpwstr>
  </property>
  <property fmtid="{D5CDD505-2E9C-101B-9397-08002B2CF9AE}" pid="5" name="MSIP_Label_81ce7164-e805-4ab4-ac95-a582ab107225_Name">
    <vt:lpwstr>Public</vt:lpwstr>
  </property>
  <property fmtid="{D5CDD505-2E9C-101B-9397-08002B2CF9AE}" pid="6" name="MSIP_Label_81ce7164-e805-4ab4-ac95-a582ab107225_SiteId">
    <vt:lpwstr>34c5e68e-b374-47fe-91da-0e3d638792fb</vt:lpwstr>
  </property>
  <property fmtid="{D5CDD505-2E9C-101B-9397-08002B2CF9AE}" pid="7" name="MSIP_Label_81ce7164-e805-4ab4-ac95-a582ab107225_ActionId">
    <vt:lpwstr>2faea785-853e-46b5-8b20-5e49bf39d443</vt:lpwstr>
  </property>
  <property fmtid="{D5CDD505-2E9C-101B-9397-08002B2CF9AE}" pid="8" name="MSIP_Label_81ce7164-e805-4ab4-ac95-a582ab107225_ContentBits">
    <vt:lpwstr>0</vt:lpwstr>
  </property>
</Properties>
</file>