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4" r:id="rId5"/>
    <p:sldId id="26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8" d="100"/>
          <a:sy n="98" d="100"/>
        </p:scale>
        <p:origin x="47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2EADA2A-2026-417B-A5E0-A308D970A618}"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81640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EADA2A-2026-417B-A5E0-A308D970A618}"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3568768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EADA2A-2026-417B-A5E0-A308D970A618}"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3512860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EADA2A-2026-417B-A5E0-A308D970A618}"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285553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EADA2A-2026-417B-A5E0-A308D970A618}"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1305770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2EADA2A-2026-417B-A5E0-A308D970A618}" type="datetimeFigureOut">
              <a:rPr lang="en-US" smtClean="0"/>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3226738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2EADA2A-2026-417B-A5E0-A308D970A618}" type="datetimeFigureOut">
              <a:rPr lang="en-US" smtClean="0"/>
              <a:t>7/5/2023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1727027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2EADA2A-2026-417B-A5E0-A308D970A618}" type="datetimeFigureOut">
              <a:rPr lang="en-US" smtClean="0"/>
              <a:t>7/5/2023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4275753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EADA2A-2026-417B-A5E0-A308D970A618}" type="datetimeFigureOut">
              <a:rPr lang="en-US" smtClean="0"/>
              <a:t>7/5/2023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4163444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EADA2A-2026-417B-A5E0-A308D970A618}" type="datetimeFigureOut">
              <a:rPr lang="en-US" smtClean="0"/>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2492534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EADA2A-2026-417B-A5E0-A308D970A618}" type="datetimeFigureOut">
              <a:rPr lang="en-US" smtClean="0"/>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734765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EADA2A-2026-417B-A5E0-A308D970A618}" type="datetimeFigureOut">
              <a:rPr lang="en-US" smtClean="0"/>
              <a:t>7/5/2023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39BAFE-26C8-4CA9-8765-03B81D775DA3}" type="slidenum">
              <a:rPr lang="en-US" smtClean="0"/>
              <a:t>‹#›</a:t>
            </a:fld>
            <a:endParaRPr lang="en-US"/>
          </a:p>
        </p:txBody>
      </p:sp>
    </p:spTree>
    <p:extLst>
      <p:ext uri="{BB962C8B-B14F-4D97-AF65-F5344CB8AC3E}">
        <p14:creationId xmlns:p14="http://schemas.microsoft.com/office/powerpoint/2010/main" val="2881610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DWG Report to ROS</a:t>
            </a:r>
          </a:p>
        </p:txBody>
      </p:sp>
      <p:sp>
        <p:nvSpPr>
          <p:cNvPr id="3" name="Subtitle 2"/>
          <p:cNvSpPr>
            <a:spLocks noGrp="1"/>
          </p:cNvSpPr>
          <p:nvPr>
            <p:ph type="subTitle" idx="1"/>
          </p:nvPr>
        </p:nvSpPr>
        <p:spPr/>
        <p:txBody>
          <a:bodyPr/>
          <a:lstStyle/>
          <a:p>
            <a:r>
              <a:rPr lang="en-US" dirty="0"/>
              <a:t>Javier Martinez – DWG Chair</a:t>
            </a:r>
          </a:p>
          <a:p>
            <a:r>
              <a:rPr lang="en-US" dirty="0"/>
              <a:t>July 5, 2023</a:t>
            </a:r>
          </a:p>
        </p:txBody>
      </p:sp>
    </p:spTree>
    <p:extLst>
      <p:ext uri="{BB962C8B-B14F-4D97-AF65-F5344CB8AC3E}">
        <p14:creationId xmlns:p14="http://schemas.microsoft.com/office/powerpoint/2010/main" val="1696310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DWG Update</a:t>
            </a:r>
          </a:p>
        </p:txBody>
      </p:sp>
      <p:sp>
        <p:nvSpPr>
          <p:cNvPr id="3" name="Content Placeholder 2"/>
          <p:cNvSpPr>
            <a:spLocks noGrp="1"/>
          </p:cNvSpPr>
          <p:nvPr>
            <p:ph idx="1"/>
          </p:nvPr>
        </p:nvSpPr>
        <p:spPr/>
        <p:txBody>
          <a:bodyPr>
            <a:normAutofit lnSpcReduction="10000"/>
          </a:bodyPr>
          <a:lstStyle/>
          <a:p>
            <a:r>
              <a:rPr lang="en-US" dirty="0"/>
              <a:t>DWG WebEx meeting held on 6/29/2023</a:t>
            </a:r>
          </a:p>
          <a:p>
            <a:r>
              <a:rPr lang="en-US" dirty="0"/>
              <a:t>DWG 2024 Flat-start Activities </a:t>
            </a:r>
          </a:p>
          <a:p>
            <a:pPr lvl="1"/>
            <a:r>
              <a:rPr lang="en-US" dirty="0"/>
              <a:t>ERCOT provided SSWG seed cases to DWG on June 29</a:t>
            </a:r>
            <a:r>
              <a:rPr lang="en-US" baseline="30000" dirty="0"/>
              <a:t>th</a:t>
            </a:r>
            <a:r>
              <a:rPr lang="en-US" dirty="0"/>
              <a:t> requesting for TSP to review and provide any topology and dynamic model updates.  </a:t>
            </a:r>
          </a:p>
          <a:p>
            <a:pPr lvl="1"/>
            <a:r>
              <a:rPr lang="en-US" dirty="0"/>
              <a:t>DWG will be providing feedback on the preferred Off-peak seed case by July 6</a:t>
            </a:r>
            <a:r>
              <a:rPr lang="en-US" baseline="30000" dirty="0"/>
              <a:t>th</a:t>
            </a:r>
            <a:r>
              <a:rPr lang="en-US" dirty="0"/>
              <a:t>. </a:t>
            </a:r>
          </a:p>
          <a:p>
            <a:pPr lvl="1"/>
            <a:r>
              <a:rPr lang="en-US" dirty="0"/>
              <a:t>2024 DWG Flat-start pass 1 will posted by September 7</a:t>
            </a:r>
            <a:r>
              <a:rPr lang="en-US" baseline="30000" dirty="0"/>
              <a:t>th</a:t>
            </a:r>
            <a:r>
              <a:rPr lang="en-US" dirty="0"/>
              <a:t>.  </a:t>
            </a:r>
          </a:p>
          <a:p>
            <a:r>
              <a:rPr lang="en-US" dirty="0"/>
              <a:t>Update on ALDR Survey</a:t>
            </a:r>
          </a:p>
          <a:p>
            <a:pPr lvl="1"/>
            <a:r>
              <a:rPr lang="en-US" dirty="0"/>
              <a:t>DWG came to a consensus on discontinuing the use of the motor load data provided in the ALDR.</a:t>
            </a:r>
          </a:p>
          <a:p>
            <a:pPr lvl="1"/>
            <a:r>
              <a:rPr lang="en-US" dirty="0"/>
              <a:t>DWG chair will be following up with SSWG leadership on the next steps to discontinue the use of motor load data in the ALDR. </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650684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NOGRR 245 (IBR ride-through)</a:t>
            </a:r>
          </a:p>
        </p:txBody>
      </p:sp>
      <p:sp>
        <p:nvSpPr>
          <p:cNvPr id="3" name="Content Placeholder 2"/>
          <p:cNvSpPr>
            <a:spLocks noGrp="1"/>
          </p:cNvSpPr>
          <p:nvPr>
            <p:ph idx="1"/>
          </p:nvPr>
        </p:nvSpPr>
        <p:spPr>
          <a:xfrm>
            <a:off x="838200" y="1565190"/>
            <a:ext cx="10515600" cy="5292810"/>
          </a:xfrm>
        </p:spPr>
        <p:txBody>
          <a:bodyPr>
            <a:normAutofit/>
          </a:bodyPr>
          <a:lstStyle/>
          <a:p>
            <a:endParaRPr lang="en-US" dirty="0">
              <a:effectLst/>
              <a:latin typeface="Calibri" panose="020F0502020204030204" pitchFamily="34" charset="0"/>
              <a:ea typeface="Calibri" panose="020F0502020204030204" pitchFamily="34" charset="0"/>
              <a:cs typeface="Calibri" panose="020F0502020204030204" pitchFamily="34" charset="0"/>
            </a:endParaRPr>
          </a:p>
          <a:p>
            <a:r>
              <a:rPr lang="en-US" dirty="0"/>
              <a:t>ERCOT presented a status update on NOGRR245. </a:t>
            </a:r>
          </a:p>
          <a:p>
            <a:r>
              <a:rPr lang="en-US" dirty="0"/>
              <a:t>ERCOT discussed how it addressed and responded to stakeholder comments for NOGRR245.</a:t>
            </a:r>
          </a:p>
          <a:p>
            <a:r>
              <a:rPr lang="en-US" dirty="0"/>
              <a:t>DWG consensus was in support of NOGRR245.</a:t>
            </a:r>
          </a:p>
          <a:p>
            <a:endParaRPr lang="en-US" b="1" dirty="0"/>
          </a:p>
        </p:txBody>
      </p:sp>
    </p:spTree>
    <p:extLst>
      <p:ext uri="{BB962C8B-B14F-4D97-AF65-F5344CB8AC3E}">
        <p14:creationId xmlns:p14="http://schemas.microsoft.com/office/powerpoint/2010/main" val="2059440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0967B-C599-4265-A5E0-FF79904EDEA7}"/>
              </a:ext>
            </a:extLst>
          </p:cNvPr>
          <p:cNvSpPr>
            <a:spLocks noGrp="1"/>
          </p:cNvSpPr>
          <p:nvPr>
            <p:ph type="title"/>
          </p:nvPr>
        </p:nvSpPr>
        <p:spPr/>
        <p:txBody>
          <a:bodyPr/>
          <a:lstStyle/>
          <a:p>
            <a:r>
              <a:rPr lang="en-US" dirty="0"/>
              <a:t>Draft PGRR- Review Process for IBR Modification</a:t>
            </a:r>
          </a:p>
        </p:txBody>
      </p:sp>
      <p:sp>
        <p:nvSpPr>
          <p:cNvPr id="3" name="Content Placeholder 2">
            <a:extLst>
              <a:ext uri="{FF2B5EF4-FFF2-40B4-BE49-F238E27FC236}">
                <a16:creationId xmlns:a16="http://schemas.microsoft.com/office/drawing/2014/main" id="{3D5FFFE8-F59E-4079-A666-D63C7F8145AF}"/>
              </a:ext>
            </a:extLst>
          </p:cNvPr>
          <p:cNvSpPr>
            <a:spLocks noGrp="1"/>
          </p:cNvSpPr>
          <p:nvPr>
            <p:ph idx="1"/>
          </p:nvPr>
        </p:nvSpPr>
        <p:spPr/>
        <p:txBody>
          <a:bodyPr>
            <a:normAutofit fontScale="77500" lnSpcReduction="20000"/>
          </a:bodyPr>
          <a:lstStyle/>
          <a:p>
            <a:r>
              <a:rPr lang="en-US" dirty="0"/>
              <a:t>At the February DWG meeting, ERCOT presented two concepts to DWG with the aim of improving review process of changes to settings or equipment associated with Inverter-Based Resources. </a:t>
            </a:r>
          </a:p>
          <a:p>
            <a:r>
              <a:rPr lang="en-US" dirty="0"/>
              <a:t>Based on the DWG inputs, ERCOT shared with DWG a draft potential PGRR for one of the two concepts for feedback in March. </a:t>
            </a:r>
          </a:p>
          <a:p>
            <a:r>
              <a:rPr lang="en-US" dirty="0"/>
              <a:t>At the April DWG meeting, ERCOT went through the draft PGRR. DWG had various concerns and provided feedback about the timeline to complete the dynamic study, the dynamic study would not be a limited study, and discussed if there should be an intermediate process to determine if MQT is acceptable. </a:t>
            </a:r>
          </a:p>
          <a:p>
            <a:r>
              <a:rPr lang="en-US" dirty="0"/>
              <a:t>ERCOT had a meeting with various TSP during May to address TSP comments/feedback and provided a revised draft PGRR to DWG, as a result.</a:t>
            </a:r>
          </a:p>
          <a:p>
            <a:r>
              <a:rPr lang="en-US" dirty="0"/>
              <a:t>At the June DWG meeting, ERCOT discussed the May revisions focused on adding language to the PGRR to ensure consistency between the as-built and as-studied data prior to the resource Commissioning date. </a:t>
            </a:r>
          </a:p>
          <a:p>
            <a:r>
              <a:rPr lang="en-US" dirty="0"/>
              <a:t>DWG is in support of the drafted PGRR-Review Process for IBR Modification. </a:t>
            </a:r>
          </a:p>
        </p:txBody>
      </p:sp>
    </p:spTree>
    <p:extLst>
      <p:ext uri="{BB962C8B-B14F-4D97-AF65-F5344CB8AC3E}">
        <p14:creationId xmlns:p14="http://schemas.microsoft.com/office/powerpoint/2010/main" val="291906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F7D14-653B-4535-A0FA-9C9626BAACD4}"/>
              </a:ext>
            </a:extLst>
          </p:cNvPr>
          <p:cNvSpPr>
            <a:spLocks noGrp="1"/>
          </p:cNvSpPr>
          <p:nvPr>
            <p:ph type="title"/>
          </p:nvPr>
        </p:nvSpPr>
        <p:spPr/>
        <p:txBody>
          <a:bodyPr/>
          <a:lstStyle/>
          <a:p>
            <a:r>
              <a:rPr lang="en-US" dirty="0"/>
              <a:t>Additional DWG Updates</a:t>
            </a:r>
          </a:p>
        </p:txBody>
      </p:sp>
      <p:sp>
        <p:nvSpPr>
          <p:cNvPr id="3" name="Content Placeholder 2">
            <a:extLst>
              <a:ext uri="{FF2B5EF4-FFF2-40B4-BE49-F238E27FC236}">
                <a16:creationId xmlns:a16="http://schemas.microsoft.com/office/drawing/2014/main" id="{B56D1B85-80CC-4CCF-BAF0-39A497E5AE66}"/>
              </a:ext>
            </a:extLst>
          </p:cNvPr>
          <p:cNvSpPr>
            <a:spLocks noGrp="1"/>
          </p:cNvSpPr>
          <p:nvPr>
            <p:ph idx="1"/>
          </p:nvPr>
        </p:nvSpPr>
        <p:spPr/>
        <p:txBody>
          <a:bodyPr/>
          <a:lstStyle/>
          <a:p>
            <a:r>
              <a:rPr lang="en-US" dirty="0"/>
              <a:t>ERCOT presented a guideline for a limited stability study part of the drafted PGRR. </a:t>
            </a:r>
          </a:p>
          <a:p>
            <a:pPr lvl="1"/>
            <a:r>
              <a:rPr lang="en-US" dirty="0"/>
              <a:t>DWG did not have conflicts with the proposed methodology discussed by ERCOT. </a:t>
            </a:r>
          </a:p>
          <a:p>
            <a:r>
              <a:rPr lang="en-US" dirty="0"/>
              <a:t>ERCOT followed up on the discussion held during DWG April meeting regarding VRT with real power reduction. DWG tabled discussion on VRT with real power reduction. </a:t>
            </a:r>
          </a:p>
          <a:p>
            <a:pPr lvl="1"/>
            <a:r>
              <a:rPr lang="en-US" sz="1800" dirty="0">
                <a:effectLst/>
                <a:latin typeface="Calibri" panose="020F0502020204030204" pitchFamily="34" charset="0"/>
                <a:ea typeface="Times New Roman" panose="02020603050405020304" pitchFamily="18" charset="0"/>
                <a:cs typeface="Times New Roman" panose="02020603050405020304" pitchFamily="18" charset="0"/>
              </a:rPr>
              <a:t>ERCOT will be providing TSP with ERCOT VRT presentation. TSP required additional time to review the presentation, in order to provide feedback. </a:t>
            </a:r>
            <a:r>
              <a:rPr lang="en-US" dirty="0"/>
              <a:t> </a:t>
            </a:r>
          </a:p>
        </p:txBody>
      </p:sp>
    </p:spTree>
    <p:extLst>
      <p:ext uri="{BB962C8B-B14F-4D97-AF65-F5344CB8AC3E}">
        <p14:creationId xmlns:p14="http://schemas.microsoft.com/office/powerpoint/2010/main" val="5367829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1936</TotalTime>
  <Words>434</Words>
  <Application>Microsoft Office PowerPoint</Application>
  <PresentationFormat>Widescreen</PresentationFormat>
  <Paragraphs>30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DWG Report to ROS</vt:lpstr>
      <vt:lpstr>DWG Update</vt:lpstr>
      <vt:lpstr>NOGRR 245 (IBR ride-through)</vt:lpstr>
      <vt:lpstr>Draft PGRR- Review Process for IBR Modification</vt:lpstr>
      <vt:lpstr>Additional DWG Updates</vt:lpstr>
    </vt:vector>
  </TitlesOfParts>
  <Company>Oncor Electric Delivery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DWG Report to ROS</dc:title>
  <dc:creator>Jung, Sam</dc:creator>
  <cp:lastModifiedBy>Martinez Jr, Javier</cp:lastModifiedBy>
  <cp:revision>84</cp:revision>
  <dcterms:created xsi:type="dcterms:W3CDTF">2021-02-24T20:47:36Z</dcterms:created>
  <dcterms:modified xsi:type="dcterms:W3CDTF">2023-07-05T21:17:34Z</dcterms:modified>
</cp:coreProperties>
</file>