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08164D-556B-4232-843B-AAE32BD8BCDF}" v="1" dt="2023-07-05T17:35:29.8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2" d="100"/>
          <a:sy n="122" d="100"/>
        </p:scale>
        <p:origin x="14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a Showalter" userId="0e881087-ab96-43e9-a9dc-1b5e0e15f5bc" providerId="ADAL" clId="{7408164D-556B-4232-843B-AAE32BD8BCDF}"/>
    <pc:docChg chg="undo custSel modSld">
      <pc:chgData name="Dana Showalter" userId="0e881087-ab96-43e9-a9dc-1b5e0e15f5bc" providerId="ADAL" clId="{7408164D-556B-4232-843B-AAE32BD8BCDF}" dt="2023-07-05T19:32:35.515" v="1450" actId="20577"/>
      <pc:docMkLst>
        <pc:docMk/>
      </pc:docMkLst>
      <pc:sldChg chg="modSp">
        <pc:chgData name="Dana Showalter" userId="0e881087-ab96-43e9-a9dc-1b5e0e15f5bc" providerId="ADAL" clId="{7408164D-556B-4232-843B-AAE32BD8BCDF}" dt="2023-07-05T17:35:29.870" v="1444"/>
        <pc:sldMkLst>
          <pc:docMk/>
          <pc:sldMk cId="865633913" sldId="256"/>
        </pc:sldMkLst>
        <pc:spChg chg="mod">
          <ac:chgData name="Dana Showalter" userId="0e881087-ab96-43e9-a9dc-1b5e0e15f5bc" providerId="ADAL" clId="{7408164D-556B-4232-843B-AAE32BD8BCDF}" dt="2023-07-05T17:35:29.870" v="1444"/>
          <ac:spMkLst>
            <pc:docMk/>
            <pc:sldMk cId="865633913" sldId="256"/>
            <ac:spMk id="2" creationId="{F759DDF1-8661-6E5A-6A1B-A95AB7E86DDC}"/>
          </ac:spMkLst>
        </pc:spChg>
        <pc:spChg chg="mod">
          <ac:chgData name="Dana Showalter" userId="0e881087-ab96-43e9-a9dc-1b5e0e15f5bc" providerId="ADAL" clId="{7408164D-556B-4232-843B-AAE32BD8BCDF}" dt="2023-07-05T17:35:29.870" v="1444"/>
          <ac:spMkLst>
            <pc:docMk/>
            <pc:sldMk cId="865633913" sldId="256"/>
            <ac:spMk id="3" creationId="{00BD6776-6C9D-76B4-398A-6165BC64F959}"/>
          </ac:spMkLst>
        </pc:spChg>
      </pc:sldChg>
      <pc:sldChg chg="modSp mod">
        <pc:chgData name="Dana Showalter" userId="0e881087-ab96-43e9-a9dc-1b5e0e15f5bc" providerId="ADAL" clId="{7408164D-556B-4232-843B-AAE32BD8BCDF}" dt="2023-07-05T17:35:29.947" v="1445" actId="27636"/>
        <pc:sldMkLst>
          <pc:docMk/>
          <pc:sldMk cId="648596090" sldId="257"/>
        </pc:sldMkLst>
        <pc:spChg chg="mod">
          <ac:chgData name="Dana Showalter" userId="0e881087-ab96-43e9-a9dc-1b5e0e15f5bc" providerId="ADAL" clId="{7408164D-556B-4232-843B-AAE32BD8BCDF}" dt="2023-07-05T17:35:29.870" v="1444"/>
          <ac:spMkLst>
            <pc:docMk/>
            <pc:sldMk cId="648596090" sldId="257"/>
            <ac:spMk id="2" creationId="{091041DE-DFBC-A4D5-1A1C-AFEB2290E6B8}"/>
          </ac:spMkLst>
        </pc:spChg>
        <pc:spChg chg="mod">
          <ac:chgData name="Dana Showalter" userId="0e881087-ab96-43e9-a9dc-1b5e0e15f5bc" providerId="ADAL" clId="{7408164D-556B-4232-843B-AAE32BD8BCDF}" dt="2023-07-05T17:35:29.947" v="1445" actId="27636"/>
          <ac:spMkLst>
            <pc:docMk/>
            <pc:sldMk cId="648596090" sldId="257"/>
            <ac:spMk id="3" creationId="{4AB9FCB2-FE1D-E41B-4EB8-D87C9B727A91}"/>
          </ac:spMkLst>
        </pc:spChg>
      </pc:sldChg>
      <pc:sldChg chg="addSp delSp modSp mod chgLayout">
        <pc:chgData name="Dana Showalter" userId="0e881087-ab96-43e9-a9dc-1b5e0e15f5bc" providerId="ADAL" clId="{7408164D-556B-4232-843B-AAE32BD8BCDF}" dt="2023-07-05T17:35:39.718" v="1447" actId="6264"/>
        <pc:sldMkLst>
          <pc:docMk/>
          <pc:sldMk cId="2936815600" sldId="258"/>
        </pc:sldMkLst>
        <pc:spChg chg="mod ord">
          <ac:chgData name="Dana Showalter" userId="0e881087-ab96-43e9-a9dc-1b5e0e15f5bc" providerId="ADAL" clId="{7408164D-556B-4232-843B-AAE32BD8BCDF}" dt="2023-07-05T17:35:39.718" v="1447" actId="6264"/>
          <ac:spMkLst>
            <pc:docMk/>
            <pc:sldMk cId="2936815600" sldId="258"/>
            <ac:spMk id="2" creationId="{0300625F-51D9-D3A7-93D7-6B2530EA9555}"/>
          </ac:spMkLst>
        </pc:spChg>
        <pc:spChg chg="mod ord">
          <ac:chgData name="Dana Showalter" userId="0e881087-ab96-43e9-a9dc-1b5e0e15f5bc" providerId="ADAL" clId="{7408164D-556B-4232-843B-AAE32BD8BCDF}" dt="2023-07-05T17:35:39.718" v="1447" actId="6264"/>
          <ac:spMkLst>
            <pc:docMk/>
            <pc:sldMk cId="2936815600" sldId="258"/>
            <ac:spMk id="3" creationId="{B7A005FD-96F4-5A33-E52B-B80A06F1014A}"/>
          </ac:spMkLst>
        </pc:spChg>
        <pc:spChg chg="add del mod">
          <ac:chgData name="Dana Showalter" userId="0e881087-ab96-43e9-a9dc-1b5e0e15f5bc" providerId="ADAL" clId="{7408164D-556B-4232-843B-AAE32BD8BCDF}" dt="2023-07-05T17:35:39.718" v="1447" actId="6264"/>
          <ac:spMkLst>
            <pc:docMk/>
            <pc:sldMk cId="2936815600" sldId="258"/>
            <ac:spMk id="4" creationId="{490DA466-FDE9-FA07-5ACE-C45EBD16804E}"/>
          </ac:spMkLst>
        </pc:spChg>
        <pc:spChg chg="add del mod">
          <ac:chgData name="Dana Showalter" userId="0e881087-ab96-43e9-a9dc-1b5e0e15f5bc" providerId="ADAL" clId="{7408164D-556B-4232-843B-AAE32BD8BCDF}" dt="2023-07-05T17:35:39.718" v="1447" actId="6264"/>
          <ac:spMkLst>
            <pc:docMk/>
            <pc:sldMk cId="2936815600" sldId="258"/>
            <ac:spMk id="5" creationId="{51FF6799-1F1E-52F9-A5EE-7F90B06F5D99}"/>
          </ac:spMkLst>
        </pc:spChg>
      </pc:sldChg>
      <pc:sldChg chg="modSp mod">
        <pc:chgData name="Dana Showalter" userId="0e881087-ab96-43e9-a9dc-1b5e0e15f5bc" providerId="ADAL" clId="{7408164D-556B-4232-843B-AAE32BD8BCDF}" dt="2023-07-05T19:32:35.515" v="1450" actId="20577"/>
        <pc:sldMkLst>
          <pc:docMk/>
          <pc:sldMk cId="2622745160" sldId="259"/>
        </pc:sldMkLst>
        <pc:spChg chg="mod">
          <ac:chgData name="Dana Showalter" userId="0e881087-ab96-43e9-a9dc-1b5e0e15f5bc" providerId="ADAL" clId="{7408164D-556B-4232-843B-AAE32BD8BCDF}" dt="2023-07-05T17:35:29.870" v="1444"/>
          <ac:spMkLst>
            <pc:docMk/>
            <pc:sldMk cId="2622745160" sldId="259"/>
            <ac:spMk id="2" creationId="{856B7BC7-9EE3-E68C-626F-701973D131AF}"/>
          </ac:spMkLst>
        </pc:spChg>
        <pc:spChg chg="mod">
          <ac:chgData name="Dana Showalter" userId="0e881087-ab96-43e9-a9dc-1b5e0e15f5bc" providerId="ADAL" clId="{7408164D-556B-4232-843B-AAE32BD8BCDF}" dt="2023-07-05T19:32:35.515" v="1450" actId="20577"/>
          <ac:spMkLst>
            <pc:docMk/>
            <pc:sldMk cId="2622745160" sldId="259"/>
            <ac:spMk id="3" creationId="{4541BF0B-C9E0-974E-E72F-ED231337398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F5203D-7A50-4F25-8A80-C469ABACC872}"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0C5A3-6B96-4F32-85AD-651F62C9FE94}" type="slidenum">
              <a:rPr lang="en-US" smtClean="0"/>
              <a:t>‹#›</a:t>
            </a:fld>
            <a:endParaRPr lang="en-US"/>
          </a:p>
        </p:txBody>
      </p:sp>
    </p:spTree>
    <p:extLst>
      <p:ext uri="{BB962C8B-B14F-4D97-AF65-F5344CB8AC3E}">
        <p14:creationId xmlns:p14="http://schemas.microsoft.com/office/powerpoint/2010/main" val="4200373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F5203D-7A50-4F25-8A80-C469ABACC872}"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0C5A3-6B96-4F32-85AD-651F62C9FE94}" type="slidenum">
              <a:rPr lang="en-US" smtClean="0"/>
              <a:t>‹#›</a:t>
            </a:fld>
            <a:endParaRPr lang="en-US"/>
          </a:p>
        </p:txBody>
      </p:sp>
    </p:spTree>
    <p:extLst>
      <p:ext uri="{BB962C8B-B14F-4D97-AF65-F5344CB8AC3E}">
        <p14:creationId xmlns:p14="http://schemas.microsoft.com/office/powerpoint/2010/main" val="1593609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2AF5203D-7A50-4F25-8A80-C469ABACC872}" type="datetimeFigureOut">
              <a:rPr lang="en-US" smtClean="0"/>
              <a:t>7/5/2023</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FB60C5A3-6B96-4F32-85AD-651F62C9FE94}" type="slidenum">
              <a:rPr lang="en-US" smtClean="0"/>
              <a:t>‹#›</a:t>
            </a:fld>
            <a:endParaRPr lang="en-US"/>
          </a:p>
        </p:txBody>
      </p:sp>
    </p:spTree>
    <p:extLst>
      <p:ext uri="{BB962C8B-B14F-4D97-AF65-F5344CB8AC3E}">
        <p14:creationId xmlns:p14="http://schemas.microsoft.com/office/powerpoint/2010/main" val="2643405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F5203D-7A50-4F25-8A80-C469ABACC872}"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0C5A3-6B96-4F32-85AD-651F62C9FE94}" type="slidenum">
              <a:rPr lang="en-US" smtClean="0"/>
              <a:t>‹#›</a:t>
            </a:fld>
            <a:endParaRPr lang="en-US"/>
          </a:p>
        </p:txBody>
      </p:sp>
    </p:spTree>
    <p:extLst>
      <p:ext uri="{BB962C8B-B14F-4D97-AF65-F5344CB8AC3E}">
        <p14:creationId xmlns:p14="http://schemas.microsoft.com/office/powerpoint/2010/main" val="847069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2AF5203D-7A50-4F25-8A80-C469ABACC872}" type="datetimeFigureOut">
              <a:rPr lang="en-US" smtClean="0"/>
              <a:t>7/5/2023</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B60C5A3-6B96-4F32-85AD-651F62C9FE94}" type="slidenum">
              <a:rPr lang="en-US" smtClean="0"/>
              <a:t>‹#›</a:t>
            </a:fld>
            <a:endParaRPr lang="en-US"/>
          </a:p>
        </p:txBody>
      </p:sp>
    </p:spTree>
    <p:extLst>
      <p:ext uri="{BB962C8B-B14F-4D97-AF65-F5344CB8AC3E}">
        <p14:creationId xmlns:p14="http://schemas.microsoft.com/office/powerpoint/2010/main" val="179820009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F5203D-7A50-4F25-8A80-C469ABACC872}" type="datetimeFigureOut">
              <a:rPr lang="en-US" smtClean="0"/>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60C5A3-6B96-4F32-85AD-651F62C9FE94}" type="slidenum">
              <a:rPr lang="en-US" smtClean="0"/>
              <a:t>‹#›</a:t>
            </a:fld>
            <a:endParaRPr lang="en-US"/>
          </a:p>
        </p:txBody>
      </p:sp>
    </p:spTree>
    <p:extLst>
      <p:ext uri="{BB962C8B-B14F-4D97-AF65-F5344CB8AC3E}">
        <p14:creationId xmlns:p14="http://schemas.microsoft.com/office/powerpoint/2010/main" val="1695230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F5203D-7A50-4F25-8A80-C469ABACC872}" type="datetimeFigureOut">
              <a:rPr lang="en-US" smtClean="0"/>
              <a:t>7/5/2023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60C5A3-6B96-4F32-85AD-651F62C9FE94}" type="slidenum">
              <a:rPr lang="en-US" smtClean="0"/>
              <a:t>‹#›</a:t>
            </a:fld>
            <a:endParaRPr lang="en-US"/>
          </a:p>
        </p:txBody>
      </p:sp>
    </p:spTree>
    <p:extLst>
      <p:ext uri="{BB962C8B-B14F-4D97-AF65-F5344CB8AC3E}">
        <p14:creationId xmlns:p14="http://schemas.microsoft.com/office/powerpoint/2010/main" val="2531330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F5203D-7A50-4F25-8A80-C469ABACC872}" type="datetimeFigureOut">
              <a:rPr lang="en-US" smtClean="0"/>
              <a:t>7/5/2023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60C5A3-6B96-4F32-85AD-651F62C9FE94}" type="slidenum">
              <a:rPr lang="en-US" smtClean="0"/>
              <a:t>‹#›</a:t>
            </a:fld>
            <a:endParaRPr lang="en-US"/>
          </a:p>
        </p:txBody>
      </p:sp>
    </p:spTree>
    <p:extLst>
      <p:ext uri="{BB962C8B-B14F-4D97-AF65-F5344CB8AC3E}">
        <p14:creationId xmlns:p14="http://schemas.microsoft.com/office/powerpoint/2010/main" val="2858888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F5203D-7A50-4F25-8A80-C469ABACC872}" type="datetimeFigureOut">
              <a:rPr lang="en-US" smtClean="0"/>
              <a:t>7/5/2023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60C5A3-6B96-4F32-85AD-651F62C9FE94}" type="slidenum">
              <a:rPr lang="en-US" smtClean="0"/>
              <a:t>‹#›</a:t>
            </a:fld>
            <a:endParaRPr lang="en-US"/>
          </a:p>
        </p:txBody>
      </p:sp>
    </p:spTree>
    <p:extLst>
      <p:ext uri="{BB962C8B-B14F-4D97-AF65-F5344CB8AC3E}">
        <p14:creationId xmlns:p14="http://schemas.microsoft.com/office/powerpoint/2010/main" val="667614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F5203D-7A50-4F25-8A80-C469ABACC872}" type="datetimeFigureOut">
              <a:rPr lang="en-US" smtClean="0"/>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60C5A3-6B96-4F32-85AD-651F62C9FE94}" type="slidenum">
              <a:rPr lang="en-US" smtClean="0"/>
              <a:t>‹#›</a:t>
            </a:fld>
            <a:endParaRPr lang="en-US"/>
          </a:p>
        </p:txBody>
      </p:sp>
    </p:spTree>
    <p:extLst>
      <p:ext uri="{BB962C8B-B14F-4D97-AF65-F5344CB8AC3E}">
        <p14:creationId xmlns:p14="http://schemas.microsoft.com/office/powerpoint/2010/main" val="3155173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F5203D-7A50-4F25-8A80-C469ABACC872}" type="datetimeFigureOut">
              <a:rPr lang="en-US" smtClean="0"/>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60C5A3-6B96-4F32-85AD-651F62C9FE94}" type="slidenum">
              <a:rPr lang="en-US" smtClean="0"/>
              <a:t>‹#›</a:t>
            </a:fld>
            <a:endParaRPr lang="en-US"/>
          </a:p>
        </p:txBody>
      </p:sp>
    </p:spTree>
    <p:extLst>
      <p:ext uri="{BB962C8B-B14F-4D97-AF65-F5344CB8AC3E}">
        <p14:creationId xmlns:p14="http://schemas.microsoft.com/office/powerpoint/2010/main" val="3142560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2AF5203D-7A50-4F25-8A80-C469ABACC872}" type="datetimeFigureOut">
              <a:rPr lang="en-US" smtClean="0"/>
              <a:t>7/5/2023</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FB60C5A3-6B96-4F32-85AD-651F62C9FE94}" type="slidenum">
              <a:rPr lang="en-US" smtClean="0"/>
              <a:t>‹#›</a:t>
            </a:fld>
            <a:endParaRPr lang="en-US"/>
          </a:p>
        </p:txBody>
      </p:sp>
    </p:spTree>
    <p:extLst>
      <p:ext uri="{BB962C8B-B14F-4D97-AF65-F5344CB8AC3E}">
        <p14:creationId xmlns:p14="http://schemas.microsoft.com/office/powerpoint/2010/main" val="826626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9DDF1-8661-6E5A-6A1B-A95AB7E86DDC}"/>
              </a:ext>
            </a:extLst>
          </p:cNvPr>
          <p:cNvSpPr>
            <a:spLocks noGrp="1"/>
          </p:cNvSpPr>
          <p:nvPr>
            <p:ph type="ctrTitle"/>
          </p:nvPr>
        </p:nvSpPr>
        <p:spPr/>
        <p:txBody>
          <a:bodyPr/>
          <a:lstStyle/>
          <a:p>
            <a:r>
              <a:rPr lang="en-US" dirty="0"/>
              <a:t>RCWG Update to WMS</a:t>
            </a:r>
          </a:p>
        </p:txBody>
      </p:sp>
      <p:sp>
        <p:nvSpPr>
          <p:cNvPr id="3" name="Subtitle 2">
            <a:extLst>
              <a:ext uri="{FF2B5EF4-FFF2-40B4-BE49-F238E27FC236}">
                <a16:creationId xmlns:a16="http://schemas.microsoft.com/office/drawing/2014/main" id="{00BD6776-6C9D-76B4-398A-6165BC64F959}"/>
              </a:ext>
            </a:extLst>
          </p:cNvPr>
          <p:cNvSpPr>
            <a:spLocks noGrp="1"/>
          </p:cNvSpPr>
          <p:nvPr>
            <p:ph type="subTitle" idx="1"/>
          </p:nvPr>
        </p:nvSpPr>
        <p:spPr/>
        <p:txBody>
          <a:bodyPr/>
          <a:lstStyle/>
          <a:p>
            <a:r>
              <a:rPr lang="en-US" dirty="0"/>
              <a:t>For July 12 WMS Meeting</a:t>
            </a:r>
          </a:p>
          <a:p>
            <a:r>
              <a:rPr lang="en-US"/>
              <a:t>Dana Showalter, RCWG Chair</a:t>
            </a:r>
            <a:endParaRPr lang="en-US" dirty="0"/>
          </a:p>
        </p:txBody>
      </p:sp>
    </p:spTree>
    <p:extLst>
      <p:ext uri="{BB962C8B-B14F-4D97-AF65-F5344CB8AC3E}">
        <p14:creationId xmlns:p14="http://schemas.microsoft.com/office/powerpoint/2010/main" val="865633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041DE-DFBC-A4D5-1A1C-AFEB2290E6B8}"/>
              </a:ext>
            </a:extLst>
          </p:cNvPr>
          <p:cNvSpPr>
            <a:spLocks noGrp="1"/>
          </p:cNvSpPr>
          <p:nvPr>
            <p:ph type="title"/>
          </p:nvPr>
        </p:nvSpPr>
        <p:spPr/>
        <p:txBody>
          <a:bodyPr/>
          <a:lstStyle/>
          <a:p>
            <a:r>
              <a:rPr lang="en-US" dirty="0"/>
              <a:t>Meeting June 28, 2023</a:t>
            </a:r>
          </a:p>
        </p:txBody>
      </p:sp>
      <p:sp>
        <p:nvSpPr>
          <p:cNvPr id="3" name="Content Placeholder 2">
            <a:extLst>
              <a:ext uri="{FF2B5EF4-FFF2-40B4-BE49-F238E27FC236}">
                <a16:creationId xmlns:a16="http://schemas.microsoft.com/office/drawing/2014/main" id="{4AB9FCB2-FE1D-E41B-4EB8-D87C9B727A91}"/>
              </a:ext>
            </a:extLst>
          </p:cNvPr>
          <p:cNvSpPr>
            <a:spLocks noGrp="1"/>
          </p:cNvSpPr>
          <p:nvPr>
            <p:ph idx="1"/>
          </p:nvPr>
        </p:nvSpPr>
        <p:spPr/>
        <p:txBody>
          <a:bodyPr>
            <a:normAutofit/>
          </a:bodyPr>
          <a:lstStyle/>
          <a:p>
            <a:r>
              <a:rPr lang="en-US" dirty="0"/>
              <a:t>Scope/Charter – WMS Review/Approval</a:t>
            </a:r>
          </a:p>
          <a:p>
            <a:r>
              <a:rPr lang="en-US" dirty="0"/>
              <a:t>NPRRs</a:t>
            </a:r>
          </a:p>
          <a:p>
            <a:pPr lvl="1"/>
            <a:r>
              <a:rPr lang="en-US" dirty="0"/>
              <a:t>NPRR1172 – on hold pending workshop</a:t>
            </a:r>
          </a:p>
          <a:p>
            <a:pPr lvl="1"/>
            <a:r>
              <a:rPr lang="en-US" dirty="0"/>
              <a:t>NPRR1179 – RCWG generally supports; comments to be provided by individual entities</a:t>
            </a:r>
          </a:p>
          <a:p>
            <a:r>
              <a:rPr lang="en-US" dirty="0"/>
              <a:t>VCMRRs</a:t>
            </a:r>
          </a:p>
          <a:p>
            <a:pPr lvl="1"/>
            <a:r>
              <a:rPr lang="en-US" dirty="0"/>
              <a:t>VMCRR0033 – Resolved via NPRR1177 approval; ERCOT to withdraw</a:t>
            </a:r>
          </a:p>
          <a:p>
            <a:pPr lvl="1"/>
            <a:r>
              <a:rPr lang="en-US" dirty="0"/>
              <a:t>VCMRR0035 – Resolved via NPRR1177 approval; WMS vote to reject</a:t>
            </a:r>
          </a:p>
          <a:p>
            <a:pPr lvl="1"/>
            <a:r>
              <a:rPr lang="en-US" dirty="0"/>
              <a:t>VCMRR0037 – Depends on NPRR1172</a:t>
            </a:r>
          </a:p>
          <a:p>
            <a:r>
              <a:rPr lang="en-US" dirty="0"/>
              <a:t>Workshop!!</a:t>
            </a:r>
          </a:p>
          <a:p>
            <a:pPr lvl="1"/>
            <a:r>
              <a:rPr lang="en-US" dirty="0"/>
              <a:t>Verify scope with WMS</a:t>
            </a:r>
          </a:p>
        </p:txBody>
      </p:sp>
    </p:spTree>
    <p:extLst>
      <p:ext uri="{BB962C8B-B14F-4D97-AF65-F5344CB8AC3E}">
        <p14:creationId xmlns:p14="http://schemas.microsoft.com/office/powerpoint/2010/main" val="648596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0625F-51D9-D3A7-93D7-6B2530EA9555}"/>
              </a:ext>
            </a:extLst>
          </p:cNvPr>
          <p:cNvSpPr>
            <a:spLocks noGrp="1"/>
          </p:cNvSpPr>
          <p:nvPr>
            <p:ph type="title"/>
          </p:nvPr>
        </p:nvSpPr>
        <p:spPr>
          <a:xfrm>
            <a:off x="1202919" y="284176"/>
            <a:ext cx="9784080" cy="1508760"/>
          </a:xfrm>
        </p:spPr>
        <p:txBody>
          <a:bodyPr/>
          <a:lstStyle/>
          <a:p>
            <a:r>
              <a:rPr lang="en-US" dirty="0"/>
              <a:t>RCWG Scope – WMS Input/Approval</a:t>
            </a:r>
          </a:p>
        </p:txBody>
      </p:sp>
      <p:sp>
        <p:nvSpPr>
          <p:cNvPr id="3" name="Content Placeholder 2">
            <a:extLst>
              <a:ext uri="{FF2B5EF4-FFF2-40B4-BE49-F238E27FC236}">
                <a16:creationId xmlns:a16="http://schemas.microsoft.com/office/drawing/2014/main" id="{B7A005FD-96F4-5A33-E52B-B80A06F1014A}"/>
              </a:ext>
            </a:extLst>
          </p:cNvPr>
          <p:cNvSpPr>
            <a:spLocks noGrp="1"/>
          </p:cNvSpPr>
          <p:nvPr>
            <p:ph idx="1"/>
          </p:nvPr>
        </p:nvSpPr>
        <p:spPr>
          <a:xfrm>
            <a:off x="1202919" y="2011680"/>
            <a:ext cx="9784080" cy="4206240"/>
          </a:xfrm>
        </p:spPr>
        <p:txBody>
          <a:bodyPr/>
          <a:lstStyle/>
          <a:p>
            <a:r>
              <a:rPr lang="en-US" dirty="0"/>
              <a:t>The Resource Cost Working Group (RCWG) supports ERCOT and WMS by providing guidance to the business policies, procedures, rules and guidelines necessary to accurately establish, evaluate, and verify Resource costs and heat rates. </a:t>
            </a:r>
          </a:p>
        </p:txBody>
      </p:sp>
    </p:spTree>
    <p:extLst>
      <p:ext uri="{BB962C8B-B14F-4D97-AF65-F5344CB8AC3E}">
        <p14:creationId xmlns:p14="http://schemas.microsoft.com/office/powerpoint/2010/main" val="2936815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B7BC7-9EE3-E68C-626F-701973D131AF}"/>
              </a:ext>
            </a:extLst>
          </p:cNvPr>
          <p:cNvSpPr>
            <a:spLocks noGrp="1"/>
          </p:cNvSpPr>
          <p:nvPr>
            <p:ph type="title"/>
          </p:nvPr>
        </p:nvSpPr>
        <p:spPr/>
        <p:txBody>
          <a:bodyPr/>
          <a:lstStyle/>
          <a:p>
            <a:r>
              <a:rPr lang="en-US" dirty="0"/>
              <a:t>RUC and VC Workshop</a:t>
            </a:r>
          </a:p>
        </p:txBody>
      </p:sp>
      <p:sp>
        <p:nvSpPr>
          <p:cNvPr id="3" name="Content Placeholder 2">
            <a:extLst>
              <a:ext uri="{FF2B5EF4-FFF2-40B4-BE49-F238E27FC236}">
                <a16:creationId xmlns:a16="http://schemas.microsoft.com/office/drawing/2014/main" id="{4541BF0B-C9E0-974E-E72F-ED2313373980}"/>
              </a:ext>
            </a:extLst>
          </p:cNvPr>
          <p:cNvSpPr>
            <a:spLocks noGrp="1"/>
          </p:cNvSpPr>
          <p:nvPr>
            <p:ph idx="1"/>
          </p:nvPr>
        </p:nvSpPr>
        <p:spPr/>
        <p:txBody>
          <a:bodyPr>
            <a:normAutofit lnSpcReduction="10000"/>
          </a:bodyPr>
          <a:lstStyle/>
          <a:p>
            <a:r>
              <a:rPr lang="en-US" dirty="0"/>
              <a:t>Issue – Increasing Reliability Unit Commitments (RUC) and new/different gas contract terms (including </a:t>
            </a:r>
            <a:r>
              <a:rPr lang="en-US" dirty="0" err="1"/>
              <a:t>penlties</a:t>
            </a:r>
            <a:r>
              <a:rPr lang="en-US" dirty="0"/>
              <a:t>) have </a:t>
            </a:r>
            <a:r>
              <a:rPr lang="en-US"/>
              <a:t>increased Verifiable </a:t>
            </a:r>
            <a:r>
              <a:rPr lang="en-US" dirty="0"/>
              <a:t>Cost (VC) and Exceptional Fuel Cost (EFC) activity and, as out-of-market actions, may result </a:t>
            </a:r>
            <a:r>
              <a:rPr lang="en-US"/>
              <a:t>in uneconomic </a:t>
            </a:r>
            <a:r>
              <a:rPr lang="en-US" dirty="0"/>
              <a:t>outcomes. </a:t>
            </a:r>
          </a:p>
          <a:p>
            <a:r>
              <a:rPr lang="en-US" dirty="0"/>
              <a:t>Agenda</a:t>
            </a:r>
          </a:p>
          <a:p>
            <a:pPr lvl="1"/>
            <a:r>
              <a:rPr lang="en-US" dirty="0"/>
              <a:t>Background on RUC / identify MP concerns</a:t>
            </a:r>
          </a:p>
          <a:p>
            <a:pPr lvl="1"/>
            <a:r>
              <a:rPr lang="en-US" dirty="0"/>
              <a:t>Background on VC / identify MP concerns</a:t>
            </a:r>
          </a:p>
          <a:p>
            <a:pPr lvl="1"/>
            <a:r>
              <a:rPr lang="en-US" dirty="0"/>
              <a:t>Options to reduce RUC and improve VC process</a:t>
            </a:r>
          </a:p>
          <a:p>
            <a:pPr lvl="1"/>
            <a:r>
              <a:rPr lang="en-US" dirty="0"/>
              <a:t>Next steps / plan of action</a:t>
            </a:r>
          </a:p>
          <a:p>
            <a:r>
              <a:rPr lang="en-US" dirty="0"/>
              <a:t>More than just RCWG – Joint with WMWG? WMS?</a:t>
            </a:r>
          </a:p>
          <a:p>
            <a:r>
              <a:rPr lang="en-US" dirty="0"/>
              <a:t>Working on dates/times with ERCOT</a:t>
            </a:r>
          </a:p>
          <a:p>
            <a:pPr lvl="1"/>
            <a:r>
              <a:rPr lang="en-US" dirty="0"/>
              <a:t>Goal: 1 day; 9-5</a:t>
            </a:r>
          </a:p>
        </p:txBody>
      </p:sp>
    </p:spTree>
    <p:extLst>
      <p:ext uri="{BB962C8B-B14F-4D97-AF65-F5344CB8AC3E}">
        <p14:creationId xmlns:p14="http://schemas.microsoft.com/office/powerpoint/2010/main" val="26227451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107</TotalTime>
  <Words>231</Words>
  <Application>Microsoft Office PowerPoint</Application>
  <PresentationFormat>Widescreen</PresentationFormat>
  <Paragraphs>26</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Corbel</vt:lpstr>
      <vt:lpstr>Wingdings</vt:lpstr>
      <vt:lpstr>Banded</vt:lpstr>
      <vt:lpstr>RCWG Update to WMS</vt:lpstr>
      <vt:lpstr>Meeting June 28, 2023</vt:lpstr>
      <vt:lpstr>RCWG Scope – WMS Input/Approval</vt:lpstr>
      <vt:lpstr>RUC and VC 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RCWG Update to WMS</dc:title>
  <dc:creator>Dana Showalter</dc:creator>
  <cp:lastModifiedBy>Clifton, Suzy</cp:lastModifiedBy>
  <cp:revision>2</cp:revision>
  <dcterms:created xsi:type="dcterms:W3CDTF">2023-06-28T20:23:33Z</dcterms:created>
  <dcterms:modified xsi:type="dcterms:W3CDTF">2023-07-05T23:17:08Z</dcterms:modified>
</cp:coreProperties>
</file>