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2"/>
  </p:notesMasterIdLst>
  <p:handoutMasterIdLst>
    <p:handoutMasterId r:id="rId13"/>
  </p:handoutMasterIdLst>
  <p:sldIdLst>
    <p:sldId id="542" r:id="rId7"/>
    <p:sldId id="546" r:id="rId8"/>
    <p:sldId id="547" r:id="rId9"/>
    <p:sldId id="548" r:id="rId10"/>
    <p:sldId id="549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E6EBF0"/>
    <a:srgbClr val="093C61"/>
    <a:srgbClr val="98C3FA"/>
    <a:srgbClr val="70CDD9"/>
    <a:srgbClr val="8DC3E5"/>
    <a:srgbClr val="A9E5EA"/>
    <a:srgbClr val="5B6770"/>
    <a:srgbClr val="26D07C"/>
    <a:srgbClr val="007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B889C0-5A99-410C-9C24-EA1A3FCC4378}" v="1" dt="2023-04-05T20:21:28.129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68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1">
                <a:solidFill>
                  <a:schemeClr val="tx1"/>
                </a:solidFill>
              </a:defRPr>
            </a:lvl2pPr>
            <a:lvl3pPr>
              <a:defRPr sz="12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2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tx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0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3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34000" y="2105561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Impact Analysis: NOGRR215</a:t>
            </a:r>
          </a:p>
          <a:p>
            <a:endParaRPr lang="en-US" dirty="0"/>
          </a:p>
          <a:p>
            <a:r>
              <a:rPr lang="en-US" dirty="0"/>
              <a:t>Freddy Garcia</a:t>
            </a:r>
          </a:p>
          <a:p>
            <a:r>
              <a:rPr lang="en-US" dirty="0"/>
              <a:t>Mgr. Ops Analysis </a:t>
            </a:r>
            <a:r>
              <a:rPr lang="en-US"/>
              <a:t>and Improvement</a:t>
            </a:r>
            <a:endParaRPr lang="en-US" dirty="0"/>
          </a:p>
          <a:p>
            <a:r>
              <a:rPr lang="en-US" dirty="0"/>
              <a:t>ROS</a:t>
            </a:r>
          </a:p>
          <a:p>
            <a:r>
              <a:rPr lang="en-US" dirty="0"/>
              <a:t>July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7978D0-4B67-CCD1-8084-898DC57B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NOGRR215 Impact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C55B8-2A8A-88CC-F89F-6D2C7331B1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FE74D57-33C0-8B0D-AD6C-924B4094A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685800"/>
            <a:ext cx="11379200" cy="5280822"/>
          </a:xfrm>
        </p:spPr>
        <p:txBody>
          <a:bodyPr/>
          <a:lstStyle/>
          <a:p>
            <a:r>
              <a:rPr lang="en-US" dirty="0"/>
              <a:t>EMS enhancement to notify operator of a constraints greater than 125% Cascading Criteria with RAS action</a:t>
            </a:r>
          </a:p>
          <a:p>
            <a:pPr lvl="1"/>
            <a:r>
              <a:rPr lang="en-US" dirty="0"/>
              <a:t>Currently in RTCA/TCM when a RAS resolves a constraint, the constraint is not displayed for Operator</a:t>
            </a:r>
          </a:p>
          <a:p>
            <a:pPr lvl="1"/>
            <a:r>
              <a:rPr lang="en-US" dirty="0"/>
              <a:t>When a RAS does not fully resolve a constraint:</a:t>
            </a:r>
          </a:p>
          <a:p>
            <a:pPr lvl="2"/>
            <a:r>
              <a:rPr lang="en-US" dirty="0"/>
              <a:t>Currently Operators will see a post contingency post RAS overload</a:t>
            </a:r>
          </a:p>
          <a:p>
            <a:pPr lvl="2"/>
            <a:r>
              <a:rPr lang="en-US" dirty="0"/>
              <a:t>Constraint with RAS residual overload with highlighting is displayed for Operator Situation Awareness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RAS resolves post contingency overload greater than or equal to 125% of emergency rating</a:t>
            </a:r>
          </a:p>
          <a:p>
            <a:pPr lvl="2"/>
            <a:r>
              <a:rPr lang="en-US" dirty="0"/>
              <a:t>Possible failure to operate</a:t>
            </a:r>
          </a:p>
          <a:p>
            <a:pPr lvl="2"/>
            <a:r>
              <a:rPr lang="en-US" dirty="0"/>
              <a:t>Operator is unaware of a constraint beyond cascading criteria </a:t>
            </a:r>
          </a:p>
          <a:p>
            <a:pPr lvl="1"/>
            <a:r>
              <a:rPr lang="en-US" dirty="0"/>
              <a:t>Enhancement provides notification similar to above screenshot for operator situational awareness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13BD954-B49B-6065-20F9-EA550570E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00400"/>
            <a:ext cx="86868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897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8BE27-C9ED-A57C-5B74-541B46276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NOGRR215 Impact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9B40F-3FD0-C15A-1D7D-1B5FC94A5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Operator and Outage Coordinator notifications</a:t>
            </a:r>
          </a:p>
          <a:p>
            <a:pPr lvl="1"/>
            <a:r>
              <a:rPr lang="en-US" dirty="0"/>
              <a:t>Forced outage of a RAS monitored or RAS associated element</a:t>
            </a:r>
          </a:p>
          <a:p>
            <a:pPr lvl="2"/>
            <a:r>
              <a:rPr lang="en-US" dirty="0"/>
              <a:t>RAS monitored element is </a:t>
            </a:r>
            <a:r>
              <a:rPr lang="en-US" dirty="0" err="1"/>
              <a:t>outaged</a:t>
            </a:r>
            <a:r>
              <a:rPr lang="en-US" dirty="0"/>
              <a:t>, plus RAS action to reconfigure topology results in unintended consequences</a:t>
            </a:r>
          </a:p>
          <a:p>
            <a:pPr lvl="2"/>
            <a:r>
              <a:rPr lang="en-US" dirty="0"/>
              <a:t>Operator will be given an alarm </a:t>
            </a:r>
          </a:p>
          <a:p>
            <a:pPr lvl="2"/>
            <a:r>
              <a:rPr lang="en-US" dirty="0"/>
              <a:t>Investigate if RAS should be disabled or can remain in service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US" dirty="0"/>
              <a:t>Planned outage of a RAS monitored or RAS associated elements</a:t>
            </a:r>
          </a:p>
          <a:p>
            <a:pPr lvl="2"/>
            <a:r>
              <a:rPr lang="en-US" dirty="0"/>
              <a:t>Outage Coordinator/Engineer will be given alarm if a submitted is Outage related to a RAS</a:t>
            </a:r>
          </a:p>
          <a:p>
            <a:pPr lvl="2"/>
            <a:r>
              <a:rPr lang="en-US" dirty="0"/>
              <a:t>Similar to above, outage can be evaluated and determination made if RAS should be disabled to accommodate planned outage.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RAS creates a new constraint</a:t>
            </a:r>
          </a:p>
          <a:p>
            <a:pPr lvl="2"/>
            <a:r>
              <a:rPr lang="en-US" dirty="0"/>
              <a:t>New Constraint in RTCA is due to RAS trigger.</a:t>
            </a:r>
          </a:p>
          <a:p>
            <a:pPr lvl="2"/>
            <a:r>
              <a:rPr lang="en-US" dirty="0"/>
              <a:t>Operator/Engineer will be notified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E6F9E7-CDB0-230B-5F8F-6AD3E0D51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01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FA0A4-87C0-BE2D-7868-BBF438F67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NOGRR215 Impact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DCD06-D689-34A0-7455-274CE813A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RAS Review Analysis</a:t>
            </a:r>
          </a:p>
          <a:p>
            <a:pPr lvl="1"/>
            <a:r>
              <a:rPr lang="en-US" dirty="0"/>
              <a:t>Difficult to Assess all possible impact of RAS on the ERCOT system</a:t>
            </a:r>
          </a:p>
          <a:p>
            <a:pPr lvl="1"/>
            <a:r>
              <a:rPr lang="en-US" dirty="0"/>
              <a:t>Operations planning studies cannot assess all possible prior outage and contingency pairs</a:t>
            </a:r>
          </a:p>
          <a:p>
            <a:pPr lvl="2"/>
            <a:r>
              <a:rPr lang="en-US" dirty="0"/>
              <a:t>No way to determine what a Real-Time topology with outages might be seasons into future</a:t>
            </a:r>
          </a:p>
          <a:p>
            <a:pPr lvl="1"/>
            <a:r>
              <a:rPr lang="en-US" dirty="0"/>
              <a:t>Incorporate N-2 analysis</a:t>
            </a:r>
          </a:p>
          <a:p>
            <a:pPr lvl="2"/>
            <a:r>
              <a:rPr lang="en-US" dirty="0"/>
              <a:t>RAS review assessment can more accurately reflect a possible Real-Time outage plus contingency scenario.</a:t>
            </a:r>
          </a:p>
          <a:p>
            <a:pPr lvl="2"/>
            <a:r>
              <a:rPr lang="en-US" dirty="0"/>
              <a:t>RAS reviews can more accurately determine possible negative RAS impact.</a:t>
            </a:r>
          </a:p>
          <a:p>
            <a:pPr lvl="3"/>
            <a:r>
              <a:rPr lang="en-US" dirty="0"/>
              <a:t>Instability</a:t>
            </a:r>
          </a:p>
          <a:p>
            <a:pPr lvl="3"/>
            <a:r>
              <a:rPr lang="en-US" dirty="0"/>
              <a:t>Cascading</a:t>
            </a:r>
          </a:p>
          <a:p>
            <a:pPr lvl="3"/>
            <a:r>
              <a:rPr lang="en-US" dirty="0"/>
              <a:t>Steady State Voltage Collapse</a:t>
            </a:r>
          </a:p>
          <a:p>
            <a:pPr lvl="2"/>
            <a:r>
              <a:rPr lang="en-US" dirty="0"/>
              <a:t>Be aware of outage plus RAS scenarios to avoid in Real-Time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046A2A-ED43-725F-F0F4-215382A8D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21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9AD6A-1EDC-DDD9-5D1E-19C86E9AB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NOGRR215 Impact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271EF-447B-71DD-62C8-D0764C7D6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DAM and CRR</a:t>
            </a:r>
          </a:p>
          <a:p>
            <a:pPr lvl="1"/>
            <a:r>
              <a:rPr lang="en-US" dirty="0"/>
              <a:t>Planned outage of a RAS monitored or RAS associated elements</a:t>
            </a:r>
          </a:p>
          <a:p>
            <a:pPr lvl="2"/>
            <a:r>
              <a:rPr lang="en-US" dirty="0"/>
              <a:t>DAM Operator will be given alarm if an outage is related to a RAS monitored or RAS associated element</a:t>
            </a:r>
          </a:p>
          <a:p>
            <a:pPr lvl="2"/>
            <a:r>
              <a:rPr lang="en-US" dirty="0"/>
              <a:t>DAM Operator can determine if RAS should be disabled to avoid DAM run divergence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DAM Operator will have the ability to disable RASs mid run</a:t>
            </a:r>
          </a:p>
          <a:p>
            <a:pPr lvl="2"/>
            <a:r>
              <a:rPr lang="en-US" dirty="0"/>
              <a:t>Determine that a RAS has led to a DAM run divergence</a:t>
            </a:r>
          </a:p>
          <a:p>
            <a:pPr lvl="2"/>
            <a:r>
              <a:rPr lang="en-US" dirty="0"/>
              <a:t>DAM Operator can disable RAS and resume DAM solution</a:t>
            </a:r>
          </a:p>
          <a:p>
            <a:pPr lvl="2"/>
            <a:r>
              <a:rPr lang="en-US" dirty="0"/>
              <a:t>Currently DAM solution must be completely restarted after a solution has diverged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Implementation of RASs in CRR</a:t>
            </a:r>
          </a:p>
          <a:p>
            <a:pPr lvl="2"/>
            <a:r>
              <a:rPr lang="en-US" dirty="0"/>
              <a:t>Currently the limits for RAS impacted branches are manually changed to 9999</a:t>
            </a:r>
          </a:p>
          <a:p>
            <a:pPr lvl="2"/>
            <a:r>
              <a:rPr lang="en-US" dirty="0"/>
              <a:t>Is intensive for multiple RAS</a:t>
            </a:r>
          </a:p>
          <a:p>
            <a:pPr lvl="2"/>
            <a:r>
              <a:rPr lang="en-US" dirty="0"/>
              <a:t>Develop new tool to automate limit changes for RAS </a:t>
            </a:r>
            <a:r>
              <a:rPr lang="en-US"/>
              <a:t>Impacted branches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7F659-6C70-92CE-E31E-6A24024D65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4417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54a17e9d40c7014760f9dc4e880c4e25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ca4c14e1e5b8b4a88da272a4fd4c4e4c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529A276C-E533-4BD6-9A4F-A75CED96B5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d5ee879-813f-4fb9-b7c2-a59846c21aeb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15391</TotalTime>
  <Words>466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NOGRR215 Impact Analysis</vt:lpstr>
      <vt:lpstr>NOGRR215 Impact Analysis</vt:lpstr>
      <vt:lpstr>NOGRR215 Impact Analysis</vt:lpstr>
      <vt:lpstr>NOGRR215 Impact Analysis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524</cp:revision>
  <cp:lastPrinted>2017-10-10T21:31:05Z</cp:lastPrinted>
  <dcterms:created xsi:type="dcterms:W3CDTF">2016-01-21T15:20:31Z</dcterms:created>
  <dcterms:modified xsi:type="dcterms:W3CDTF">2023-07-05T16:19:26Z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</Properties>
</file>