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5" r:id="rId4"/>
    <p:sldId id="269" r:id="rId5"/>
    <p:sldId id="270" r:id="rId6"/>
    <p:sldId id="277" r:id="rId7"/>
    <p:sldId id="27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90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eresa Noyes" userId="2056a893-5a91-45de-9604-03f69084244d" providerId="ADAL" clId="{C75BCB94-BB3A-4AF3-917E-DF96E128F3DF}"/>
    <pc:docChg chg="undo redo custSel delSld modSld sldOrd">
      <pc:chgData name="Theresa Noyes" userId="2056a893-5a91-45de-9604-03f69084244d" providerId="ADAL" clId="{C75BCB94-BB3A-4AF3-917E-DF96E128F3DF}" dt="2023-06-29T19:56:36.629" v="3277" actId="20577"/>
      <pc:docMkLst>
        <pc:docMk/>
      </pc:docMkLst>
      <pc:sldChg chg="modSp mod">
        <pc:chgData name="Theresa Noyes" userId="2056a893-5a91-45de-9604-03f69084244d" providerId="ADAL" clId="{C75BCB94-BB3A-4AF3-917E-DF96E128F3DF}" dt="2023-06-22T15:35:46.751" v="3" actId="20577"/>
        <pc:sldMkLst>
          <pc:docMk/>
          <pc:sldMk cId="743565595" sldId="256"/>
        </pc:sldMkLst>
        <pc:spChg chg="mod">
          <ac:chgData name="Theresa Noyes" userId="2056a893-5a91-45de-9604-03f69084244d" providerId="ADAL" clId="{C75BCB94-BB3A-4AF3-917E-DF96E128F3DF}" dt="2023-06-22T15:35:46.751" v="3" actId="20577"/>
          <ac:spMkLst>
            <pc:docMk/>
            <pc:sldMk cId="743565595" sldId="256"/>
            <ac:spMk id="3" creationId="{00000000-0000-0000-0000-000000000000}"/>
          </ac:spMkLst>
        </pc:spChg>
      </pc:sldChg>
      <pc:sldChg chg="modSp mod">
        <pc:chgData name="Theresa Noyes" userId="2056a893-5a91-45de-9604-03f69084244d" providerId="ADAL" clId="{C75BCB94-BB3A-4AF3-917E-DF96E128F3DF}" dt="2023-06-29T19:23:33.973" v="3274" actId="113"/>
        <pc:sldMkLst>
          <pc:docMk/>
          <pc:sldMk cId="3464705439" sldId="269"/>
        </pc:sldMkLst>
        <pc:spChg chg="mod">
          <ac:chgData name="Theresa Noyes" userId="2056a893-5a91-45de-9604-03f69084244d" providerId="ADAL" clId="{C75BCB94-BB3A-4AF3-917E-DF96E128F3DF}" dt="2023-06-29T19:23:33.973" v="3274" actId="113"/>
          <ac:spMkLst>
            <pc:docMk/>
            <pc:sldMk cId="3464705439" sldId="269"/>
            <ac:spMk id="3" creationId="{00000000-0000-0000-0000-000000000000}"/>
          </ac:spMkLst>
        </pc:spChg>
      </pc:sldChg>
      <pc:sldChg chg="modSp mod">
        <pc:chgData name="Theresa Noyes" userId="2056a893-5a91-45de-9604-03f69084244d" providerId="ADAL" clId="{C75BCB94-BB3A-4AF3-917E-DF96E128F3DF}" dt="2023-06-29T19:23:53.317" v="3276" actId="113"/>
        <pc:sldMkLst>
          <pc:docMk/>
          <pc:sldMk cId="2366656378" sldId="270"/>
        </pc:sldMkLst>
        <pc:spChg chg="mod">
          <ac:chgData name="Theresa Noyes" userId="2056a893-5a91-45de-9604-03f69084244d" providerId="ADAL" clId="{C75BCB94-BB3A-4AF3-917E-DF96E128F3DF}" dt="2023-06-23T18:01:01.437" v="1444"/>
          <ac:spMkLst>
            <pc:docMk/>
            <pc:sldMk cId="2366656378" sldId="270"/>
            <ac:spMk id="2" creationId="{00000000-0000-0000-0000-000000000000}"/>
          </ac:spMkLst>
        </pc:spChg>
        <pc:spChg chg="mod">
          <ac:chgData name="Theresa Noyes" userId="2056a893-5a91-45de-9604-03f69084244d" providerId="ADAL" clId="{C75BCB94-BB3A-4AF3-917E-DF96E128F3DF}" dt="2023-06-29T19:23:53.317" v="3276" actId="113"/>
          <ac:spMkLst>
            <pc:docMk/>
            <pc:sldMk cId="2366656378" sldId="270"/>
            <ac:spMk id="3" creationId="{00000000-0000-0000-0000-000000000000}"/>
          </ac:spMkLst>
        </pc:spChg>
      </pc:sldChg>
      <pc:sldChg chg="modSp mod ord">
        <pc:chgData name="Theresa Noyes" userId="2056a893-5a91-45de-9604-03f69084244d" providerId="ADAL" clId="{C75BCB94-BB3A-4AF3-917E-DF96E128F3DF}" dt="2023-06-23T19:46:01.494" v="3272" actId="113"/>
        <pc:sldMkLst>
          <pc:docMk/>
          <pc:sldMk cId="3854356594" sldId="271"/>
        </pc:sldMkLst>
        <pc:spChg chg="mod">
          <ac:chgData name="Theresa Noyes" userId="2056a893-5a91-45de-9604-03f69084244d" providerId="ADAL" clId="{C75BCB94-BB3A-4AF3-917E-DF96E128F3DF}" dt="2023-06-23T19:46:01.494" v="3272" actId="113"/>
          <ac:spMkLst>
            <pc:docMk/>
            <pc:sldMk cId="3854356594" sldId="271"/>
            <ac:spMk id="3" creationId="{00000000-0000-0000-0000-000000000000}"/>
          </ac:spMkLst>
        </pc:spChg>
      </pc:sldChg>
      <pc:sldChg chg="modSp mod">
        <pc:chgData name="Theresa Noyes" userId="2056a893-5a91-45de-9604-03f69084244d" providerId="ADAL" clId="{C75BCB94-BB3A-4AF3-917E-DF96E128F3DF}" dt="2023-06-29T19:56:36.629" v="3277" actId="20577"/>
        <pc:sldMkLst>
          <pc:docMk/>
          <pc:sldMk cId="3983845296" sldId="273"/>
        </pc:sldMkLst>
        <pc:spChg chg="mod">
          <ac:chgData name="Theresa Noyes" userId="2056a893-5a91-45de-9604-03f69084244d" providerId="ADAL" clId="{C75BCB94-BB3A-4AF3-917E-DF96E128F3DF}" dt="2023-06-29T19:56:36.629" v="3277" actId="20577"/>
          <ac:spMkLst>
            <pc:docMk/>
            <pc:sldMk cId="3983845296" sldId="273"/>
            <ac:spMk id="3" creationId="{00000000-0000-0000-0000-000000000000}"/>
          </ac:spMkLst>
        </pc:spChg>
      </pc:sldChg>
      <pc:sldChg chg="modSp mod">
        <pc:chgData name="Theresa Noyes" userId="2056a893-5a91-45de-9604-03f69084244d" providerId="ADAL" clId="{C75BCB94-BB3A-4AF3-917E-DF96E128F3DF}" dt="2023-06-23T19:45:16.923" v="3270" actId="113"/>
        <pc:sldMkLst>
          <pc:docMk/>
          <pc:sldMk cId="3366539240" sldId="275"/>
        </pc:sldMkLst>
        <pc:spChg chg="mod">
          <ac:chgData name="Theresa Noyes" userId="2056a893-5a91-45de-9604-03f69084244d" providerId="ADAL" clId="{C75BCB94-BB3A-4AF3-917E-DF96E128F3DF}" dt="2023-06-23T19:45:16.923" v="3270" actId="113"/>
          <ac:spMkLst>
            <pc:docMk/>
            <pc:sldMk cId="3366539240" sldId="275"/>
            <ac:spMk id="3" creationId="{00000000-0000-0000-0000-000000000000}"/>
          </ac:spMkLst>
        </pc:spChg>
      </pc:sldChg>
      <pc:sldChg chg="del">
        <pc:chgData name="Theresa Noyes" userId="2056a893-5a91-45de-9604-03f69084244d" providerId="ADAL" clId="{C75BCB94-BB3A-4AF3-917E-DF96E128F3DF}" dt="2023-06-23T19:19:28.058" v="2450" actId="2696"/>
        <pc:sldMkLst>
          <pc:docMk/>
          <pc:sldMk cId="2986901425" sldId="276"/>
        </pc:sldMkLst>
      </pc:sldChg>
      <pc:sldChg chg="modSp mod">
        <pc:chgData name="Theresa Noyes" userId="2056a893-5a91-45de-9604-03f69084244d" providerId="ADAL" clId="{C75BCB94-BB3A-4AF3-917E-DF96E128F3DF}" dt="2023-06-23T19:44:22.142" v="3268" actId="20577"/>
        <pc:sldMkLst>
          <pc:docMk/>
          <pc:sldMk cId="3087703930" sldId="277"/>
        </pc:sldMkLst>
        <pc:spChg chg="mod">
          <ac:chgData name="Theresa Noyes" userId="2056a893-5a91-45de-9604-03f69084244d" providerId="ADAL" clId="{C75BCB94-BB3A-4AF3-917E-DF96E128F3DF}" dt="2023-06-23T19:35:22.922" v="2684" actId="20577"/>
          <ac:spMkLst>
            <pc:docMk/>
            <pc:sldMk cId="3087703930" sldId="277"/>
            <ac:spMk id="2" creationId="{00000000-0000-0000-0000-000000000000}"/>
          </ac:spMkLst>
        </pc:spChg>
        <pc:spChg chg="mod">
          <ac:chgData name="Theresa Noyes" userId="2056a893-5a91-45de-9604-03f69084244d" providerId="ADAL" clId="{C75BCB94-BB3A-4AF3-917E-DF96E128F3DF}" dt="2023-06-23T19:44:22.142" v="3268" actId="20577"/>
          <ac:spMkLst>
            <pc:docMk/>
            <pc:sldMk cId="3087703930" sldId="277"/>
            <ac:spMk id="3" creationId="{00000000-0000-0000-0000-000000000000}"/>
          </ac:spMkLst>
        </pc:spChg>
      </pc:sldChg>
      <pc:sldChg chg="del">
        <pc:chgData name="Theresa Noyes" userId="2056a893-5a91-45de-9604-03f69084244d" providerId="ADAL" clId="{C75BCB94-BB3A-4AF3-917E-DF96E128F3DF}" dt="2023-06-23T19:22:05.923" v="2556" actId="2696"/>
        <pc:sldMkLst>
          <pc:docMk/>
          <pc:sldMk cId="3496620702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Theresa Noyes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 dirty="0"/>
              <a:t>07/06/2023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May 5, 2023, peak – 68,747 MW</a:t>
            </a:r>
          </a:p>
          <a:p>
            <a:r>
              <a:rPr lang="en-US" dirty="0"/>
              <a:t>New wind generation record May 29, 2023 – </a:t>
            </a:r>
            <a:r>
              <a:rPr lang="en-US"/>
              <a:t>29,044 MW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NERC Standard Reliability Report available on the NERC website</a:t>
            </a:r>
          </a:p>
          <a:p>
            <a:r>
              <a:rPr lang="en-US" b="1" dirty="0"/>
              <a:t>June 30 </a:t>
            </a:r>
            <a:r>
              <a:rPr lang="en-US" dirty="0"/>
              <a:t>– IBR data responses and approvals due for NERC Alert  </a:t>
            </a:r>
          </a:p>
          <a:p>
            <a:r>
              <a:rPr lang="en-US" b="1" dirty="0"/>
              <a:t>July 20 </a:t>
            </a:r>
            <a:r>
              <a:rPr lang="en-US" dirty="0"/>
              <a:t>– Texas Grid Transformation Workshop – see TRE website</a:t>
            </a:r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NOGRR245 Inverter-Based Resource (IBR) Ride-Through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ERCOT published alternative framework to incorporate IEEE2800 across the varied IBR fleet. </a:t>
            </a:r>
          </a:p>
          <a:p>
            <a:r>
              <a:rPr lang="en-US" dirty="0"/>
              <a:t>Any SGIA signed after </a:t>
            </a:r>
            <a:r>
              <a:rPr lang="en-US" b="1" dirty="0"/>
              <a:t>June 1, 2023, </a:t>
            </a:r>
            <a:r>
              <a:rPr lang="en-US" dirty="0"/>
              <a:t>falls under new IEEE 2800 standards.</a:t>
            </a:r>
          </a:p>
          <a:p>
            <a:r>
              <a:rPr lang="en-US" dirty="0"/>
              <a:t>SGIAs executed prior to </a:t>
            </a:r>
            <a:r>
              <a:rPr lang="en-US" b="1" dirty="0"/>
              <a:t>June 1, 2023,</a:t>
            </a:r>
            <a:r>
              <a:rPr lang="en-US" dirty="0"/>
              <a:t> must comply with new frequency requirements no later than </a:t>
            </a:r>
            <a:r>
              <a:rPr lang="en-US" b="1" dirty="0"/>
              <a:t>December 31, 2025, </a:t>
            </a:r>
            <a:r>
              <a:rPr lang="en-US" dirty="0"/>
              <a:t>and as soon as practicable</a:t>
            </a:r>
            <a:r>
              <a:rPr lang="en-US" b="1" dirty="0"/>
              <a:t>.</a:t>
            </a:r>
            <a:r>
              <a:rPr lang="en-US" dirty="0"/>
              <a:t>  </a:t>
            </a:r>
          </a:p>
          <a:p>
            <a:r>
              <a:rPr lang="en-US" dirty="0"/>
              <a:t>In the interim, existing IBRs must follow a temporary set of frequency ride-through provisions scheduled to sunset on </a:t>
            </a:r>
            <a:r>
              <a:rPr lang="en-US" b="1" dirty="0"/>
              <a:t>January 1, 2026</a:t>
            </a:r>
            <a:r>
              <a:rPr lang="en-US" dirty="0"/>
              <a:t>. </a:t>
            </a:r>
          </a:p>
          <a:p>
            <a:r>
              <a:rPr lang="en-US" dirty="0"/>
              <a:t>Existing IBRs unable to comply with the new requirements must file a report with ERCOT by </a:t>
            </a:r>
            <a:r>
              <a:rPr lang="en-US" b="1" dirty="0"/>
              <a:t>March 1, 2024</a:t>
            </a:r>
            <a:r>
              <a:rPr lang="en-US" dirty="0"/>
              <a:t>.</a:t>
            </a:r>
          </a:p>
          <a:p>
            <a:r>
              <a:rPr lang="en-US" dirty="0"/>
              <a:t>Tabled for July OWG discussion.</a:t>
            </a:r>
          </a:p>
        </p:txBody>
      </p:sp>
    </p:spTree>
    <p:extLst>
      <p:ext uri="{BB962C8B-B14F-4D97-AF65-F5344CB8AC3E}">
        <p14:creationId xmlns:p14="http://schemas.microsoft.com/office/powerpoint/2010/main" val="3464705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" y="365125"/>
            <a:ext cx="11907520" cy="1325563"/>
          </a:xfrm>
        </p:spPr>
        <p:txBody>
          <a:bodyPr>
            <a:normAutofit/>
          </a:bodyPr>
          <a:lstStyle/>
          <a:p>
            <a:r>
              <a:rPr lang="en-US" dirty="0"/>
              <a:t>NOGRR249 Communication of System Operating Limit Exceedances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NERC Reliability Standards effective </a:t>
            </a:r>
            <a:r>
              <a:rPr lang="en-US" b="1" dirty="0"/>
              <a:t>April 1, 2024</a:t>
            </a:r>
          </a:p>
          <a:p>
            <a:r>
              <a:rPr lang="en-US" dirty="0"/>
              <a:t>As the Reliability Coordinator ERCOT must notify impacted Transmission Operators (TOs) of system operating limit exceedances in accordance with its system operating limit methodology.</a:t>
            </a:r>
          </a:p>
          <a:p>
            <a:r>
              <a:rPr lang="en-US" dirty="0"/>
              <a:t>ERCOT will continue to issue operating instructions to TOs via phone for operating limit exceedances   </a:t>
            </a:r>
          </a:p>
          <a:p>
            <a:r>
              <a:rPr lang="en-US" dirty="0"/>
              <a:t>Additionally, ERCOT will post thermal and voltage limit exceedances to MIS Secure Area.  </a:t>
            </a:r>
          </a:p>
          <a:p>
            <a:r>
              <a:rPr lang="en-US" dirty="0"/>
              <a:t>OWG endorses the </a:t>
            </a:r>
            <a:r>
              <a:rPr lang="en-US" b="1" dirty="0"/>
              <a:t>June 22, 2023</a:t>
            </a:r>
            <a:r>
              <a:rPr lang="en-US" dirty="0"/>
              <a:t>, Oncor comments as amended during OWG </a:t>
            </a:r>
            <a:r>
              <a:rPr lang="en-US" b="1" dirty="0"/>
              <a:t>June 22, 2023</a:t>
            </a:r>
            <a:r>
              <a:rPr lang="en-US" dirty="0"/>
              <a:t>, meeting.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656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" y="365125"/>
            <a:ext cx="11907520" cy="1325563"/>
          </a:xfrm>
        </p:spPr>
        <p:txBody>
          <a:bodyPr>
            <a:normAutofit/>
          </a:bodyPr>
          <a:lstStyle/>
          <a:p>
            <a:r>
              <a:rPr lang="en-US" dirty="0"/>
              <a:t>Review of Major Transmission Element (MTE) Submission and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June 1, 2023, </a:t>
            </a:r>
            <a:r>
              <a:rPr lang="en-US" dirty="0"/>
              <a:t>ERCOT submitted updated MTE list to OWG main page</a:t>
            </a:r>
            <a:endParaRPr lang="en-US" b="1" dirty="0"/>
          </a:p>
          <a:p>
            <a:r>
              <a:rPr lang="en-US" b="1" dirty="0"/>
              <a:t>July 1, 2023, </a:t>
            </a:r>
            <a:r>
              <a:rPr lang="en-US" dirty="0"/>
              <a:t>Private Submission for Additions</a:t>
            </a:r>
          </a:p>
          <a:p>
            <a:r>
              <a:rPr lang="en-US" b="1" dirty="0"/>
              <a:t>August 1, 2023, </a:t>
            </a:r>
            <a:r>
              <a:rPr lang="en-US" dirty="0"/>
              <a:t>Public Submission of Requests for Additions and/or Removals</a:t>
            </a:r>
          </a:p>
          <a:p>
            <a:r>
              <a:rPr lang="en-US" b="1" dirty="0"/>
              <a:t>August OWG </a:t>
            </a:r>
            <a:r>
              <a:rPr lang="en-US" dirty="0"/>
              <a:t>meeting will discuss Addition and Removal Requests</a:t>
            </a:r>
          </a:p>
          <a:p>
            <a:r>
              <a:rPr lang="en-US" b="1" dirty="0"/>
              <a:t>September ROS, WMS, TAC </a:t>
            </a:r>
            <a:r>
              <a:rPr lang="en-US" dirty="0"/>
              <a:t>endorsements sought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87703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June meeting. Next meeting </a:t>
            </a:r>
            <a:r>
              <a:rPr lang="en-US" b="1" dirty="0"/>
              <a:t>July 13, 2023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4356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</TotalTime>
  <Words>368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Operations Working Group </vt:lpstr>
      <vt:lpstr>ERCOT Updates and System Operation Report</vt:lpstr>
      <vt:lpstr>Texas Reliability Entity Report</vt:lpstr>
      <vt:lpstr>NOGRR245 Inverter-Based Resource (IBR) Ride-Through Requirements</vt:lpstr>
      <vt:lpstr>NOGRR249 Communication of System Operating Limit Exceedances </vt:lpstr>
      <vt:lpstr>Review of Major Transmission Element (MTE) Submission and Timeline</vt:lpstr>
      <vt:lpstr>OTWG Update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Theresa Noyes</cp:lastModifiedBy>
  <cp:revision>2</cp:revision>
  <dcterms:created xsi:type="dcterms:W3CDTF">2017-05-03T20:12:06Z</dcterms:created>
  <dcterms:modified xsi:type="dcterms:W3CDTF">2023-06-29T19:56:47Z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