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893" r:id="rId7"/>
    <p:sldId id="894" r:id="rId8"/>
    <p:sldId id="890" r:id="rId9"/>
    <p:sldId id="897" r:id="rId10"/>
    <p:sldId id="892" r:id="rId11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C8FD8AA-63B6-61AC-B64D-4D514056C56F}" name="ERCOT SM" initials="ER SM" userId="ERCOT SM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na Morehead" initials="JM(1)" lastIdx="1" clrIdx="0">
    <p:extLst>
      <p:ext uri="{19B8F6BF-5375-455C-9EA6-DF929625EA0E}">
        <p15:presenceInfo xmlns:p15="http://schemas.microsoft.com/office/powerpoint/2012/main" userId="Juliana Morehea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2E3438"/>
    <a:srgbClr val="6ADF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1914" y="75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gsdale, Kenneth" userId="d1bf57d2-decc-44c5-8949-ae28e3ed5ea3" providerId="ADAL" clId="{2ABFBBDD-A5EC-493B-B171-3EA7E6E629F3}"/>
    <pc:docChg chg="modSld">
      <pc:chgData name="Ragsdale, Kenneth" userId="d1bf57d2-decc-44c5-8949-ae28e3ed5ea3" providerId="ADAL" clId="{2ABFBBDD-A5EC-493B-B171-3EA7E6E629F3}" dt="2023-06-26T13:24:53.691" v="10" actId="20577"/>
      <pc:docMkLst>
        <pc:docMk/>
      </pc:docMkLst>
      <pc:sldChg chg="modSp mod">
        <pc:chgData name="Ragsdale, Kenneth" userId="d1bf57d2-decc-44c5-8949-ae28e3ed5ea3" providerId="ADAL" clId="{2ABFBBDD-A5EC-493B-B171-3EA7E6E629F3}" dt="2023-06-26T13:24:53.691" v="10" actId="20577"/>
        <pc:sldMkLst>
          <pc:docMk/>
          <pc:sldMk cId="730603795" sldId="260"/>
        </pc:sldMkLst>
        <pc:spChg chg="mod">
          <ac:chgData name="Ragsdale, Kenneth" userId="d1bf57d2-decc-44c5-8949-ae28e3ed5ea3" providerId="ADAL" clId="{2ABFBBDD-A5EC-493B-B171-3EA7E6E629F3}" dt="2023-06-26T13:24:53.691" v="10" actId="20577"/>
          <ac:spMkLst>
            <pc:docMk/>
            <pc:sldMk cId="730603795" sldId="260"/>
            <ac:spMk id="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94484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2484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1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 Public 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43951"/>
            <a:ext cx="555374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ADER OFFSET and MPC/LPC Information </a:t>
            </a:r>
          </a:p>
          <a:p>
            <a:r>
              <a:rPr lang="en-US" sz="2000" b="1" dirty="0"/>
              <a:t>(For Discussion Purposes)</a:t>
            </a:r>
          </a:p>
          <a:p>
            <a:r>
              <a:rPr lang="en-US" sz="2000" b="1" dirty="0"/>
              <a:t> </a:t>
            </a:r>
          </a:p>
          <a:p>
            <a:endParaRPr lang="en-US" b="1" dirty="0"/>
          </a:p>
          <a:p>
            <a:endParaRPr lang="en-US" i="1" dirty="0"/>
          </a:p>
          <a:p>
            <a:endParaRPr lang="en-US" i="1" dirty="0"/>
          </a:p>
          <a:p>
            <a:endParaRPr lang="en-US" dirty="0"/>
          </a:p>
          <a:p>
            <a:r>
              <a:rPr lang="en-US" dirty="0"/>
              <a:t>6/26/2023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76200" y="1316497"/>
            <a:ext cx="1123947" cy="4763867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6200" y="698711"/>
            <a:ext cx="9024884" cy="550944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763000" cy="550364"/>
          </a:xfrm>
        </p:spPr>
        <p:txBody>
          <a:bodyPr/>
          <a:lstStyle/>
          <a:p>
            <a:r>
              <a:rPr lang="en-US" sz="2400" dirty="0"/>
              <a:t>How </a:t>
            </a:r>
            <a:r>
              <a:rPr lang="en-US" dirty="0"/>
              <a:t>the Resource</a:t>
            </a:r>
            <a:r>
              <a:rPr lang="en-US" sz="2400" dirty="0"/>
              <a:t> would look with no Offset </a:t>
            </a:r>
            <a:r>
              <a:rPr lang="en-US" sz="1400" dirty="0"/>
              <a:t>(+/- 5 MW of batteries)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58200" y="6332538"/>
            <a:ext cx="6096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80805" y="872756"/>
            <a:ext cx="457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-6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85027" y="887618"/>
            <a:ext cx="48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-4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A30DD69-E0CF-4288-B844-89E633BCEB58}"/>
              </a:ext>
            </a:extLst>
          </p:cNvPr>
          <p:cNvSpPr/>
          <p:nvPr/>
        </p:nvSpPr>
        <p:spPr>
          <a:xfrm>
            <a:off x="1200147" y="1318232"/>
            <a:ext cx="1123947" cy="4766472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3158AF8-B89E-4A0D-96E8-E5CA4617AFF8}"/>
              </a:ext>
            </a:extLst>
          </p:cNvPr>
          <p:cNvSpPr/>
          <p:nvPr/>
        </p:nvSpPr>
        <p:spPr>
          <a:xfrm>
            <a:off x="2324094" y="1320887"/>
            <a:ext cx="1123947" cy="4763867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B2B5303-6EB7-4BFC-ADF8-3A12AB2F7FC3}"/>
              </a:ext>
            </a:extLst>
          </p:cNvPr>
          <p:cNvSpPr/>
          <p:nvPr/>
        </p:nvSpPr>
        <p:spPr>
          <a:xfrm>
            <a:off x="3455171" y="1328365"/>
            <a:ext cx="1116818" cy="4763867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4926B34-491C-49A9-9548-839FCAE5C134}"/>
              </a:ext>
            </a:extLst>
          </p:cNvPr>
          <p:cNvSpPr/>
          <p:nvPr/>
        </p:nvSpPr>
        <p:spPr>
          <a:xfrm>
            <a:off x="4586246" y="1318544"/>
            <a:ext cx="1123947" cy="4763867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A0EC810-05DC-461A-BB2F-7F97DAFD4834}"/>
              </a:ext>
            </a:extLst>
          </p:cNvPr>
          <p:cNvSpPr/>
          <p:nvPr/>
        </p:nvSpPr>
        <p:spPr>
          <a:xfrm>
            <a:off x="5692924" y="1316497"/>
            <a:ext cx="1123947" cy="4763867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3CCCA53-4A67-4D8F-AAF7-CF7B8EB77F6D}"/>
              </a:ext>
            </a:extLst>
          </p:cNvPr>
          <p:cNvSpPr/>
          <p:nvPr/>
        </p:nvSpPr>
        <p:spPr>
          <a:xfrm>
            <a:off x="6831129" y="1328364"/>
            <a:ext cx="1123947" cy="4763867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1259F7B-A468-416E-A46D-8B5287466E71}"/>
              </a:ext>
            </a:extLst>
          </p:cNvPr>
          <p:cNvSpPr/>
          <p:nvPr/>
        </p:nvSpPr>
        <p:spPr>
          <a:xfrm>
            <a:off x="7955076" y="1328363"/>
            <a:ext cx="1123947" cy="4763867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84FF8EA-E8BD-4987-9DD1-BDF2BAAC63FD}"/>
              </a:ext>
            </a:extLst>
          </p:cNvPr>
          <p:cNvSpPr txBox="1"/>
          <p:nvPr/>
        </p:nvSpPr>
        <p:spPr>
          <a:xfrm>
            <a:off x="3200180" y="872756"/>
            <a:ext cx="48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-2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33788AF-52E9-4DA6-AE85-964CF479675C}"/>
              </a:ext>
            </a:extLst>
          </p:cNvPr>
          <p:cNvSpPr txBox="1"/>
          <p:nvPr/>
        </p:nvSpPr>
        <p:spPr>
          <a:xfrm>
            <a:off x="4324127" y="880323"/>
            <a:ext cx="48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895B941-7EBC-49CB-B949-83B941130985}"/>
              </a:ext>
            </a:extLst>
          </p:cNvPr>
          <p:cNvSpPr txBox="1"/>
          <p:nvPr/>
        </p:nvSpPr>
        <p:spPr>
          <a:xfrm>
            <a:off x="5448074" y="887618"/>
            <a:ext cx="48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472FDDB-3360-4420-B4DF-304E33C2FE79}"/>
              </a:ext>
            </a:extLst>
          </p:cNvPr>
          <p:cNvSpPr txBox="1"/>
          <p:nvPr/>
        </p:nvSpPr>
        <p:spPr>
          <a:xfrm>
            <a:off x="6563227" y="872756"/>
            <a:ext cx="48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E1F20B8-7078-4255-9C1E-A01111BE66CC}"/>
              </a:ext>
            </a:extLst>
          </p:cNvPr>
          <p:cNvSpPr txBox="1"/>
          <p:nvPr/>
        </p:nvSpPr>
        <p:spPr>
          <a:xfrm>
            <a:off x="7692660" y="880323"/>
            <a:ext cx="48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2D1FC42-22E3-3546-BAFF-A5AA8128B285}"/>
              </a:ext>
            </a:extLst>
          </p:cNvPr>
          <p:cNvCxnSpPr>
            <a:cxnSpLocks/>
          </p:cNvCxnSpPr>
          <p:nvPr/>
        </p:nvCxnSpPr>
        <p:spPr>
          <a:xfrm>
            <a:off x="1783353" y="1711647"/>
            <a:ext cx="5684248" cy="0"/>
          </a:xfrm>
          <a:prstGeom prst="line">
            <a:avLst/>
          </a:prstGeom>
          <a:ln w="4445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BCB08947-4E68-C7BA-861D-4109C95FE4F4}"/>
              </a:ext>
            </a:extLst>
          </p:cNvPr>
          <p:cNvSpPr/>
          <p:nvPr/>
        </p:nvSpPr>
        <p:spPr>
          <a:xfrm flipH="1" flipV="1">
            <a:off x="4544577" y="1907733"/>
            <a:ext cx="69082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E97D8F1-7E7E-BFBA-29EC-79C8E776F7DC}"/>
              </a:ext>
            </a:extLst>
          </p:cNvPr>
          <p:cNvSpPr/>
          <p:nvPr/>
        </p:nvSpPr>
        <p:spPr>
          <a:xfrm>
            <a:off x="7772662" y="2163261"/>
            <a:ext cx="1231291" cy="10294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All batteries in the ADER at max injection level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C3FD761-B204-A989-4905-37AC060C5F9E}"/>
              </a:ext>
            </a:extLst>
          </p:cNvPr>
          <p:cNvSpPr/>
          <p:nvPr/>
        </p:nvSpPr>
        <p:spPr>
          <a:xfrm>
            <a:off x="237470" y="2163262"/>
            <a:ext cx="1176410" cy="10294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All batteries in the ADER at max withdrawal level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70B4119-A5BE-64DB-B8CB-DB38D9C9A933}"/>
              </a:ext>
            </a:extLst>
          </p:cNvPr>
          <p:cNvCxnSpPr>
            <a:cxnSpLocks/>
          </p:cNvCxnSpPr>
          <p:nvPr/>
        </p:nvCxnSpPr>
        <p:spPr>
          <a:xfrm flipV="1">
            <a:off x="1436512" y="1766672"/>
            <a:ext cx="322044" cy="3800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2EF4491-244F-E028-FF31-23F2B0B2A2D5}"/>
              </a:ext>
            </a:extLst>
          </p:cNvPr>
          <p:cNvCxnSpPr>
            <a:cxnSpLocks/>
          </p:cNvCxnSpPr>
          <p:nvPr/>
        </p:nvCxnSpPr>
        <p:spPr>
          <a:xfrm flipH="1" flipV="1">
            <a:off x="7462006" y="1766672"/>
            <a:ext cx="296398" cy="380002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A27DD03-D682-207A-C1CC-1B95449EE7BC}"/>
              </a:ext>
            </a:extLst>
          </p:cNvPr>
          <p:cNvSpPr txBox="1"/>
          <p:nvPr/>
        </p:nvSpPr>
        <p:spPr>
          <a:xfrm>
            <a:off x="381001" y="3816369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The ERCOT software system needs the ADER to always be seen as a Load.</a:t>
            </a:r>
          </a:p>
          <a:p>
            <a:endParaRPr lang="en-US" sz="1600" dirty="0"/>
          </a:p>
          <a:p>
            <a:r>
              <a:rPr lang="en-US" sz="1600" dirty="0"/>
              <a:t>The next slides describe how the Offset Approach is applied.</a:t>
            </a:r>
          </a:p>
          <a:p>
            <a:endParaRPr lang="en-US" sz="1600" dirty="0"/>
          </a:p>
          <a:p>
            <a:r>
              <a:rPr lang="en-US" sz="1600" dirty="0"/>
              <a:t>The basic formula to determine the telemetry to send to ERCOT is:</a:t>
            </a:r>
          </a:p>
          <a:p>
            <a:r>
              <a:rPr lang="en-US" sz="1600" dirty="0"/>
              <a:t>“ADER Net Power Flow with Offset” =  ABS (</a:t>
            </a:r>
            <a:r>
              <a:rPr lang="en-US" sz="1600" dirty="0">
                <a:highlight>
                  <a:srgbClr val="FFFF00"/>
                </a:highlight>
              </a:rPr>
              <a:t>“net power flow”</a:t>
            </a:r>
            <a:r>
              <a:rPr lang="en-US" sz="1600" dirty="0"/>
              <a:t> – </a:t>
            </a:r>
            <a:r>
              <a:rPr lang="en-US" sz="1600" dirty="0">
                <a:highlight>
                  <a:srgbClr val="C0C0C0"/>
                </a:highlight>
              </a:rPr>
              <a:t>“Offset Quantity”)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E6900A2-A127-558D-F7D1-1E44ACF132C2}"/>
              </a:ext>
            </a:extLst>
          </p:cNvPr>
          <p:cNvSpPr txBox="1"/>
          <p:nvPr/>
        </p:nvSpPr>
        <p:spPr>
          <a:xfrm>
            <a:off x="3517790" y="1966799"/>
            <a:ext cx="20907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10.0 MW = Response Capability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A5F442-F569-FFE9-E879-FD2C56A3DCCB}"/>
              </a:ext>
            </a:extLst>
          </p:cNvPr>
          <p:cNvSpPr txBox="1"/>
          <p:nvPr/>
        </p:nvSpPr>
        <p:spPr>
          <a:xfrm>
            <a:off x="2266291" y="3055638"/>
            <a:ext cx="4639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</a:t>
            </a:r>
            <a:r>
              <a:rPr lang="en-US" sz="1400" dirty="0">
                <a:highlight>
                  <a:srgbClr val="FFFF00"/>
                </a:highlight>
              </a:rPr>
              <a:t>“net power flow” </a:t>
            </a:r>
            <a:r>
              <a:rPr lang="en-US" sz="1400" dirty="0"/>
              <a:t>is a negative number when a withdrawal and a positive number when an injection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2131C8C-0623-9030-8867-509E146EDE91}"/>
              </a:ext>
            </a:extLst>
          </p:cNvPr>
          <p:cNvCxnSpPr>
            <a:cxnSpLocks/>
            <a:stCxn id="45" idx="3"/>
          </p:cNvCxnSpPr>
          <p:nvPr/>
        </p:nvCxnSpPr>
        <p:spPr>
          <a:xfrm>
            <a:off x="5608553" y="2089910"/>
            <a:ext cx="1867712" cy="96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80E4780-069B-8CFA-B442-45FF1A137540}"/>
              </a:ext>
            </a:extLst>
          </p:cNvPr>
          <p:cNvCxnSpPr>
            <a:cxnSpLocks/>
          </p:cNvCxnSpPr>
          <p:nvPr/>
        </p:nvCxnSpPr>
        <p:spPr>
          <a:xfrm flipH="1">
            <a:off x="1783353" y="2089910"/>
            <a:ext cx="17592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583DEE9-34CF-00BB-2394-1A0DB3B100E0}"/>
              </a:ext>
            </a:extLst>
          </p:cNvPr>
          <p:cNvCxnSpPr/>
          <p:nvPr/>
        </p:nvCxnSpPr>
        <p:spPr>
          <a:xfrm>
            <a:off x="1794686" y="1991679"/>
            <a:ext cx="0" cy="1964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B961EB0-0336-EAB6-5763-EBF5ABEEEBF8}"/>
              </a:ext>
            </a:extLst>
          </p:cNvPr>
          <p:cNvCxnSpPr/>
          <p:nvPr/>
        </p:nvCxnSpPr>
        <p:spPr>
          <a:xfrm>
            <a:off x="7462006" y="1991679"/>
            <a:ext cx="0" cy="1964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1FDA9198-F910-2FB4-558D-215F39E566CB}"/>
              </a:ext>
            </a:extLst>
          </p:cNvPr>
          <p:cNvSpPr/>
          <p:nvPr/>
        </p:nvSpPr>
        <p:spPr>
          <a:xfrm>
            <a:off x="1794687" y="2322680"/>
            <a:ext cx="2774290" cy="1410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rgbClr val="FF0000"/>
                </a:solidFill>
              </a:rPr>
              <a:t>(5.0)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E66F5E7-D25A-F491-7BB1-D15578417C64}"/>
              </a:ext>
            </a:extLst>
          </p:cNvPr>
          <p:cNvSpPr/>
          <p:nvPr/>
        </p:nvSpPr>
        <p:spPr>
          <a:xfrm>
            <a:off x="4583235" y="2311252"/>
            <a:ext cx="2878768" cy="15248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(5.0)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FCAA8D2-9217-C172-F44E-64940745A6B6}"/>
              </a:ext>
            </a:extLst>
          </p:cNvPr>
          <p:cNvSpPr txBox="1"/>
          <p:nvPr/>
        </p:nvSpPr>
        <p:spPr>
          <a:xfrm>
            <a:off x="7185787" y="924544"/>
            <a:ext cx="48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282C8D1-5872-0E57-678A-FAAB5461996F}"/>
              </a:ext>
            </a:extLst>
          </p:cNvPr>
          <p:cNvSpPr txBox="1"/>
          <p:nvPr/>
        </p:nvSpPr>
        <p:spPr>
          <a:xfrm>
            <a:off x="1513390" y="914509"/>
            <a:ext cx="48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-5</a:t>
            </a:r>
          </a:p>
        </p:txBody>
      </p:sp>
    </p:spTree>
    <p:extLst>
      <p:ext uri="{BB962C8B-B14F-4D97-AF65-F5344CB8AC3E}">
        <p14:creationId xmlns:p14="http://schemas.microsoft.com/office/powerpoint/2010/main" val="372973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76200" y="1316497"/>
            <a:ext cx="1123947" cy="4763867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6200" y="698711"/>
            <a:ext cx="9024884" cy="550944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763000" cy="550364"/>
          </a:xfrm>
        </p:spPr>
        <p:txBody>
          <a:bodyPr/>
          <a:lstStyle/>
          <a:p>
            <a:r>
              <a:rPr lang="en-US" sz="2400" dirty="0"/>
              <a:t>How the </a:t>
            </a:r>
            <a:r>
              <a:rPr lang="en-US" dirty="0"/>
              <a:t>ADER</a:t>
            </a:r>
            <a:r>
              <a:rPr lang="en-US" sz="2400" dirty="0"/>
              <a:t> would look with </a:t>
            </a:r>
            <a:r>
              <a:rPr lang="en-US" dirty="0"/>
              <a:t>10 MW</a:t>
            </a:r>
            <a:r>
              <a:rPr lang="en-US" sz="2400" dirty="0"/>
              <a:t> Offset  </a:t>
            </a:r>
            <a:r>
              <a:rPr lang="en-US" sz="1400" dirty="0"/>
              <a:t>(+/- 5 MW of batteries)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58200" y="6332538"/>
            <a:ext cx="6096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80805" y="872756"/>
            <a:ext cx="457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85027" y="887618"/>
            <a:ext cx="48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14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A30DD69-E0CF-4288-B844-89E633BCEB58}"/>
              </a:ext>
            </a:extLst>
          </p:cNvPr>
          <p:cNvSpPr/>
          <p:nvPr/>
        </p:nvSpPr>
        <p:spPr>
          <a:xfrm>
            <a:off x="1200147" y="1318232"/>
            <a:ext cx="1123947" cy="4766472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3158AF8-B89E-4A0D-96E8-E5CA4617AFF8}"/>
              </a:ext>
            </a:extLst>
          </p:cNvPr>
          <p:cNvSpPr/>
          <p:nvPr/>
        </p:nvSpPr>
        <p:spPr>
          <a:xfrm>
            <a:off x="2324094" y="1320887"/>
            <a:ext cx="1123947" cy="4763867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B2B5303-6EB7-4BFC-ADF8-3A12AB2F7FC3}"/>
              </a:ext>
            </a:extLst>
          </p:cNvPr>
          <p:cNvSpPr/>
          <p:nvPr/>
        </p:nvSpPr>
        <p:spPr>
          <a:xfrm>
            <a:off x="3455171" y="1328365"/>
            <a:ext cx="1116818" cy="4763867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4926B34-491C-49A9-9548-839FCAE5C134}"/>
              </a:ext>
            </a:extLst>
          </p:cNvPr>
          <p:cNvSpPr/>
          <p:nvPr/>
        </p:nvSpPr>
        <p:spPr>
          <a:xfrm>
            <a:off x="4586246" y="1318544"/>
            <a:ext cx="1123947" cy="4763867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A0EC810-05DC-461A-BB2F-7F97DAFD4834}"/>
              </a:ext>
            </a:extLst>
          </p:cNvPr>
          <p:cNvSpPr/>
          <p:nvPr/>
        </p:nvSpPr>
        <p:spPr>
          <a:xfrm>
            <a:off x="5692924" y="1316497"/>
            <a:ext cx="1123947" cy="4763867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3CCCA53-4A67-4D8F-AAF7-CF7B8EB77F6D}"/>
              </a:ext>
            </a:extLst>
          </p:cNvPr>
          <p:cNvSpPr/>
          <p:nvPr/>
        </p:nvSpPr>
        <p:spPr>
          <a:xfrm>
            <a:off x="6831129" y="1328364"/>
            <a:ext cx="1123947" cy="4763867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1259F7B-A468-416E-A46D-8B5287466E71}"/>
              </a:ext>
            </a:extLst>
          </p:cNvPr>
          <p:cNvSpPr/>
          <p:nvPr/>
        </p:nvSpPr>
        <p:spPr>
          <a:xfrm>
            <a:off x="7955076" y="1328363"/>
            <a:ext cx="1123947" cy="4763867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84FF8EA-E8BD-4987-9DD1-BDF2BAAC63FD}"/>
              </a:ext>
            </a:extLst>
          </p:cNvPr>
          <p:cNvSpPr txBox="1"/>
          <p:nvPr/>
        </p:nvSpPr>
        <p:spPr>
          <a:xfrm>
            <a:off x="3200180" y="872756"/>
            <a:ext cx="48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33788AF-52E9-4DA6-AE85-964CF479675C}"/>
              </a:ext>
            </a:extLst>
          </p:cNvPr>
          <p:cNvSpPr txBox="1"/>
          <p:nvPr/>
        </p:nvSpPr>
        <p:spPr>
          <a:xfrm>
            <a:off x="4324127" y="880323"/>
            <a:ext cx="48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895B941-7EBC-49CB-B949-83B941130985}"/>
              </a:ext>
            </a:extLst>
          </p:cNvPr>
          <p:cNvSpPr txBox="1"/>
          <p:nvPr/>
        </p:nvSpPr>
        <p:spPr>
          <a:xfrm>
            <a:off x="5448074" y="887618"/>
            <a:ext cx="48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472FDDB-3360-4420-B4DF-304E33C2FE79}"/>
              </a:ext>
            </a:extLst>
          </p:cNvPr>
          <p:cNvSpPr txBox="1"/>
          <p:nvPr/>
        </p:nvSpPr>
        <p:spPr>
          <a:xfrm>
            <a:off x="6563227" y="872756"/>
            <a:ext cx="48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E1F20B8-7078-4255-9C1E-A01111BE66CC}"/>
              </a:ext>
            </a:extLst>
          </p:cNvPr>
          <p:cNvSpPr txBox="1"/>
          <p:nvPr/>
        </p:nvSpPr>
        <p:spPr>
          <a:xfrm>
            <a:off x="7692660" y="880323"/>
            <a:ext cx="48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2D1FC42-22E3-3546-BAFF-A5AA8128B285}"/>
              </a:ext>
            </a:extLst>
          </p:cNvPr>
          <p:cNvCxnSpPr>
            <a:cxnSpLocks/>
          </p:cNvCxnSpPr>
          <p:nvPr/>
        </p:nvCxnSpPr>
        <p:spPr>
          <a:xfrm>
            <a:off x="1783353" y="1711647"/>
            <a:ext cx="5684248" cy="0"/>
          </a:xfrm>
          <a:prstGeom prst="line">
            <a:avLst/>
          </a:prstGeom>
          <a:ln w="4445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BCB08947-4E68-C7BA-861D-4109C95FE4F4}"/>
              </a:ext>
            </a:extLst>
          </p:cNvPr>
          <p:cNvSpPr/>
          <p:nvPr/>
        </p:nvSpPr>
        <p:spPr>
          <a:xfrm flipH="1" flipV="1">
            <a:off x="4544577" y="1907733"/>
            <a:ext cx="69082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E97D8F1-7E7E-BFBA-29EC-79C8E776F7DC}"/>
              </a:ext>
            </a:extLst>
          </p:cNvPr>
          <p:cNvSpPr/>
          <p:nvPr/>
        </p:nvSpPr>
        <p:spPr>
          <a:xfrm>
            <a:off x="7772662" y="2163261"/>
            <a:ext cx="1231291" cy="10294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All batteries in the ADER at max injection level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C3FD761-B204-A989-4905-37AC060C5F9E}"/>
              </a:ext>
            </a:extLst>
          </p:cNvPr>
          <p:cNvSpPr/>
          <p:nvPr/>
        </p:nvSpPr>
        <p:spPr>
          <a:xfrm>
            <a:off x="237470" y="2163262"/>
            <a:ext cx="1176410" cy="10294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All batteries in the ADER at max withdrawal level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70B4119-A5BE-64DB-B8CB-DB38D9C9A933}"/>
              </a:ext>
            </a:extLst>
          </p:cNvPr>
          <p:cNvCxnSpPr>
            <a:cxnSpLocks/>
          </p:cNvCxnSpPr>
          <p:nvPr/>
        </p:nvCxnSpPr>
        <p:spPr>
          <a:xfrm flipV="1">
            <a:off x="1436512" y="1766672"/>
            <a:ext cx="322044" cy="3800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2EF4491-244F-E028-FF31-23F2B0B2A2D5}"/>
              </a:ext>
            </a:extLst>
          </p:cNvPr>
          <p:cNvCxnSpPr>
            <a:cxnSpLocks/>
          </p:cNvCxnSpPr>
          <p:nvPr/>
        </p:nvCxnSpPr>
        <p:spPr>
          <a:xfrm flipH="1" flipV="1">
            <a:off x="7462006" y="1766672"/>
            <a:ext cx="296398" cy="380002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6E6900A2-A127-558D-F7D1-1E44ACF132C2}"/>
              </a:ext>
            </a:extLst>
          </p:cNvPr>
          <p:cNvSpPr txBox="1"/>
          <p:nvPr/>
        </p:nvSpPr>
        <p:spPr>
          <a:xfrm>
            <a:off x="3517790" y="1966799"/>
            <a:ext cx="20907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10.0 MW = Response Capability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A5F442-F569-FFE9-E879-FD2C56A3DCCB}"/>
              </a:ext>
            </a:extLst>
          </p:cNvPr>
          <p:cNvSpPr txBox="1"/>
          <p:nvPr/>
        </p:nvSpPr>
        <p:spPr>
          <a:xfrm>
            <a:off x="2266291" y="3055638"/>
            <a:ext cx="4639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</a:t>
            </a:r>
            <a:r>
              <a:rPr lang="en-US" sz="1400" dirty="0">
                <a:highlight>
                  <a:srgbClr val="FFFF00"/>
                </a:highlight>
              </a:rPr>
              <a:t>“net power flow” </a:t>
            </a:r>
            <a:r>
              <a:rPr lang="en-US" sz="1400" dirty="0"/>
              <a:t>is a negative number when a withdrawal and a positive number when an injection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2131C8C-0623-9030-8867-509E146EDE91}"/>
              </a:ext>
            </a:extLst>
          </p:cNvPr>
          <p:cNvCxnSpPr>
            <a:cxnSpLocks/>
            <a:stCxn id="45" idx="3"/>
          </p:cNvCxnSpPr>
          <p:nvPr/>
        </p:nvCxnSpPr>
        <p:spPr>
          <a:xfrm>
            <a:off x="5608553" y="2089910"/>
            <a:ext cx="1867712" cy="96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80E4780-069B-8CFA-B442-45FF1A137540}"/>
              </a:ext>
            </a:extLst>
          </p:cNvPr>
          <p:cNvCxnSpPr>
            <a:cxnSpLocks/>
          </p:cNvCxnSpPr>
          <p:nvPr/>
        </p:nvCxnSpPr>
        <p:spPr>
          <a:xfrm flipH="1">
            <a:off x="1783353" y="2089910"/>
            <a:ext cx="17592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583DEE9-34CF-00BB-2394-1A0DB3B100E0}"/>
              </a:ext>
            </a:extLst>
          </p:cNvPr>
          <p:cNvCxnSpPr/>
          <p:nvPr/>
        </p:nvCxnSpPr>
        <p:spPr>
          <a:xfrm>
            <a:off x="1794686" y="1991679"/>
            <a:ext cx="0" cy="1964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B961EB0-0336-EAB6-5763-EBF5ABEEEBF8}"/>
              </a:ext>
            </a:extLst>
          </p:cNvPr>
          <p:cNvCxnSpPr/>
          <p:nvPr/>
        </p:nvCxnSpPr>
        <p:spPr>
          <a:xfrm>
            <a:off x="7462006" y="1991679"/>
            <a:ext cx="0" cy="1964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1FDA9198-F910-2FB4-558D-215F39E566CB}"/>
              </a:ext>
            </a:extLst>
          </p:cNvPr>
          <p:cNvSpPr/>
          <p:nvPr/>
        </p:nvSpPr>
        <p:spPr>
          <a:xfrm>
            <a:off x="1794687" y="2322680"/>
            <a:ext cx="2774290" cy="1410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rgbClr val="FF0000"/>
                </a:solidFill>
              </a:rPr>
              <a:t>(5.0)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E66F5E7-D25A-F491-7BB1-D15578417C64}"/>
              </a:ext>
            </a:extLst>
          </p:cNvPr>
          <p:cNvSpPr/>
          <p:nvPr/>
        </p:nvSpPr>
        <p:spPr>
          <a:xfrm>
            <a:off x="4583235" y="2311252"/>
            <a:ext cx="2878768" cy="15248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(5.0)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245668-E487-A4BF-4D7B-17237B84B8E4}"/>
              </a:ext>
            </a:extLst>
          </p:cNvPr>
          <p:cNvSpPr txBox="1"/>
          <p:nvPr/>
        </p:nvSpPr>
        <p:spPr>
          <a:xfrm>
            <a:off x="415037" y="3371742"/>
            <a:ext cx="15427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ighlight>
                  <a:srgbClr val="00FFFF"/>
                </a:highlight>
              </a:rPr>
              <a:t>MPC</a:t>
            </a:r>
            <a:r>
              <a:rPr lang="en-US" sz="1600" dirty="0"/>
              <a:t> =  </a:t>
            </a:r>
            <a:r>
              <a:rPr lang="en-US" sz="1600" dirty="0">
                <a:highlight>
                  <a:srgbClr val="00FFFF"/>
                </a:highlight>
              </a:rPr>
              <a:t>15.0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79B9D8-CF70-3BDC-80A5-C99038EC6F06}"/>
              </a:ext>
            </a:extLst>
          </p:cNvPr>
          <p:cNvSpPr txBox="1"/>
          <p:nvPr/>
        </p:nvSpPr>
        <p:spPr>
          <a:xfrm>
            <a:off x="6684364" y="3237507"/>
            <a:ext cx="14032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ighlight>
                  <a:srgbClr val="00FF00"/>
                </a:highlight>
              </a:rPr>
              <a:t>LPC</a:t>
            </a:r>
            <a:r>
              <a:rPr lang="en-US" sz="1600" dirty="0"/>
              <a:t> = </a:t>
            </a:r>
            <a:r>
              <a:rPr lang="en-US" sz="1600" dirty="0">
                <a:highlight>
                  <a:srgbClr val="00FF00"/>
                </a:highlight>
              </a:rPr>
              <a:t>5.0</a:t>
            </a:r>
            <a:r>
              <a:rPr lang="en-US" sz="1600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DAA9A1-498F-6E55-04F4-D31C6FD6AB84}"/>
              </a:ext>
            </a:extLst>
          </p:cNvPr>
          <p:cNvSpPr txBox="1"/>
          <p:nvPr/>
        </p:nvSpPr>
        <p:spPr>
          <a:xfrm>
            <a:off x="160978" y="4135392"/>
            <a:ext cx="75928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“ADER Net Power Flow with Offset” =  ABS (</a:t>
            </a:r>
            <a:r>
              <a:rPr lang="en-US" sz="1400" dirty="0">
                <a:highlight>
                  <a:srgbClr val="FFFF00"/>
                </a:highlight>
              </a:rPr>
              <a:t>“ net power flow”</a:t>
            </a:r>
            <a:r>
              <a:rPr lang="en-US" sz="1400" dirty="0"/>
              <a:t> – </a:t>
            </a:r>
            <a:r>
              <a:rPr lang="en-US" sz="1400" dirty="0">
                <a:highlight>
                  <a:srgbClr val="C0C0C0"/>
                </a:highlight>
              </a:rPr>
              <a:t>“Offset Quantity”)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52E7D1-CD54-C137-CEEC-82E13CD83BE5}"/>
              </a:ext>
            </a:extLst>
          </p:cNvPr>
          <p:cNvSpPr txBox="1"/>
          <p:nvPr/>
        </p:nvSpPr>
        <p:spPr>
          <a:xfrm>
            <a:off x="152401" y="4711146"/>
            <a:ext cx="61555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Range of Response = 15.0 – 5.0 = 10.0 MW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A39B04-512B-1511-7D62-2AF876D7672E}"/>
              </a:ext>
            </a:extLst>
          </p:cNvPr>
          <p:cNvSpPr txBox="1"/>
          <p:nvPr/>
        </p:nvSpPr>
        <p:spPr>
          <a:xfrm>
            <a:off x="105762" y="5375746"/>
            <a:ext cx="891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When the </a:t>
            </a:r>
            <a:r>
              <a:rPr lang="en-US" sz="1400" dirty="0">
                <a:highlight>
                  <a:srgbClr val="FFFF00"/>
                </a:highlight>
              </a:rPr>
              <a:t>“net power flow” </a:t>
            </a:r>
            <a:r>
              <a:rPr lang="en-US" sz="1400" dirty="0"/>
              <a:t>is “0”; the “ADER Net Power Flow with Offset” = </a:t>
            </a:r>
            <a:r>
              <a:rPr lang="en-US" sz="1400" dirty="0">
                <a:highlight>
                  <a:srgbClr val="C0C0C0"/>
                </a:highlight>
              </a:rPr>
              <a:t>10 MW (the Offset Quantity)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8C07406-AEB3-69CF-D1C1-DC86183FF158}"/>
              </a:ext>
            </a:extLst>
          </p:cNvPr>
          <p:cNvSpPr txBox="1"/>
          <p:nvPr/>
        </p:nvSpPr>
        <p:spPr>
          <a:xfrm>
            <a:off x="1281171" y="1266378"/>
            <a:ext cx="7024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Always seen as a Load and MPC and LPC are positive numbers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F35BCD4-9BDC-E71F-E101-13EC93B5DA41}"/>
              </a:ext>
            </a:extLst>
          </p:cNvPr>
          <p:cNvSpPr txBox="1"/>
          <p:nvPr/>
        </p:nvSpPr>
        <p:spPr>
          <a:xfrm>
            <a:off x="7201275" y="945101"/>
            <a:ext cx="48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C59D16-0CA3-080C-5C4A-3B73414AB4AC}"/>
              </a:ext>
            </a:extLst>
          </p:cNvPr>
          <p:cNvSpPr txBox="1"/>
          <p:nvPr/>
        </p:nvSpPr>
        <p:spPr>
          <a:xfrm>
            <a:off x="1560641" y="945101"/>
            <a:ext cx="48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578825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6B789-B7F6-4915-5A47-10339DB57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3BCDC-FF9B-CDF3-AC26-5A61DCF74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4633"/>
            <a:ext cx="86868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A DotA with 1000 sites</a:t>
            </a:r>
          </a:p>
          <a:p>
            <a:pPr marL="0" indent="0">
              <a:buNone/>
            </a:pPr>
            <a:r>
              <a:rPr lang="en-US" sz="1600" dirty="0"/>
              <a:t>Each site has a +/- 5 kW battery (10kW response capability)</a:t>
            </a:r>
          </a:p>
          <a:p>
            <a:pPr marL="0" indent="0">
              <a:buNone/>
            </a:pPr>
            <a:r>
              <a:rPr lang="en-US" sz="1600" dirty="0"/>
              <a:t>Total for the DotA; 10 MW response capability</a:t>
            </a:r>
          </a:p>
          <a:p>
            <a:pPr marL="0" indent="0">
              <a:buNone/>
            </a:pPr>
            <a:r>
              <a:rPr lang="en-US" sz="1600" dirty="0"/>
              <a:t>Each site has native load and PV solar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u="sng" dirty="0"/>
              <a:t>Registration:</a:t>
            </a:r>
          </a:p>
          <a:p>
            <a:pPr marL="0" indent="0">
              <a:buNone/>
            </a:pPr>
            <a:r>
              <a:rPr lang="en-US" sz="1600" dirty="0"/>
              <a:t>Total for ADER before offset application  = +/- 5 MW</a:t>
            </a:r>
          </a:p>
          <a:p>
            <a:pPr marL="0" indent="0">
              <a:buNone/>
            </a:pPr>
            <a:r>
              <a:rPr lang="en-US" sz="1600" dirty="0"/>
              <a:t>Assume Offset = 10 MW </a:t>
            </a:r>
            <a:r>
              <a:rPr lang="en-US" sz="1100" dirty="0"/>
              <a:t>(Note the offset quantity is determined and provided by ERCOT based on the size of the ADER)</a:t>
            </a:r>
          </a:p>
          <a:p>
            <a:pPr marL="0" indent="0">
              <a:buNone/>
            </a:pPr>
            <a:r>
              <a:rPr lang="en-US" sz="1600" dirty="0"/>
              <a:t>ADER Registration MPC = 15 MW</a:t>
            </a:r>
          </a:p>
          <a:p>
            <a:pPr marL="0" indent="0">
              <a:buNone/>
            </a:pPr>
            <a:r>
              <a:rPr lang="en-US" sz="1600" dirty="0"/>
              <a:t>ADER Registration LPC = 5 MW</a:t>
            </a:r>
          </a:p>
          <a:p>
            <a:pPr marL="0" indent="0">
              <a:buNone/>
            </a:pPr>
            <a:r>
              <a:rPr lang="en-US" sz="1600" dirty="0"/>
              <a:t>NPF should be between MPC and LPC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Take “information” at the terminal of the batteries and add offset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When the </a:t>
            </a:r>
            <a:r>
              <a:rPr lang="en-US" sz="1600" dirty="0">
                <a:highlight>
                  <a:srgbClr val="FFFF00"/>
                </a:highlight>
              </a:rPr>
              <a:t>“net power flow”</a:t>
            </a:r>
            <a:r>
              <a:rPr lang="en-US" sz="1600" dirty="0"/>
              <a:t> (sum of what is happening at the terminals of the batteries) is “0”; </a:t>
            </a:r>
          </a:p>
          <a:p>
            <a:pPr marL="0" indent="0">
              <a:buNone/>
            </a:pPr>
            <a:r>
              <a:rPr lang="en-US" sz="1600" dirty="0"/>
              <a:t>the “ADER Net Power Flow with Offset” = </a:t>
            </a:r>
            <a:r>
              <a:rPr lang="en-US" sz="1600" dirty="0">
                <a:highlight>
                  <a:srgbClr val="C0C0C0"/>
                </a:highlight>
              </a:rPr>
              <a:t>10 MW (the Offset Quantity)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CE9A20-3DA6-49AB-FB2A-A2A60B0F70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654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3DCFE-B864-326D-78CD-CF220557F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23118"/>
          </a:xfrm>
        </p:spPr>
        <p:txBody>
          <a:bodyPr/>
          <a:lstStyle/>
          <a:p>
            <a:r>
              <a:rPr lang="en-US" dirty="0"/>
              <a:t>Example Bid to Buy for an ADER-ALR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0326BD-AFD3-64F5-C029-150DA73BD3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4727AB-517B-14DB-1618-739D7A312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272" y="762001"/>
            <a:ext cx="8681456" cy="5181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54114F2-5E83-03BD-C869-36A4C744BF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072699"/>
            <a:ext cx="3158002" cy="4560203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F9A5449-C7E1-A1FC-1D4B-C471B3A639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721279"/>
              </p:ext>
            </p:extLst>
          </p:nvPr>
        </p:nvGraphicFramePr>
        <p:xfrm>
          <a:off x="7162800" y="1219200"/>
          <a:ext cx="1219200" cy="1476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3723047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16981810"/>
                    </a:ext>
                  </a:extLst>
                </a:gridCol>
              </a:tblGrid>
              <a:tr h="638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Bid</a:t>
                      </a:r>
                      <a:br>
                        <a:rPr lang="en-US" sz="1100" u="none" strike="noStrike">
                          <a:effectLst/>
                        </a:rPr>
                      </a:br>
                      <a:r>
                        <a:rPr lang="en-US" sz="1100" u="none" strike="noStrike">
                          <a:effectLst/>
                        </a:rPr>
                        <a:t>(MW)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Bid Price ($/MWh)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136091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0848005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7008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040304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4404114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5F822BF0-2ACA-1007-BDB7-7C1354886F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371734"/>
              </p:ext>
            </p:extLst>
          </p:nvPr>
        </p:nvGraphicFramePr>
        <p:xfrm>
          <a:off x="4876800" y="3352800"/>
          <a:ext cx="1689100" cy="1895475"/>
        </p:xfrm>
        <a:graphic>
          <a:graphicData uri="http://schemas.openxmlformats.org/drawingml/2006/table">
            <a:tbl>
              <a:tblPr/>
              <a:tblGrid>
                <a:gridCol w="827120">
                  <a:extLst>
                    <a:ext uri="{9D8B030D-6E8A-4147-A177-3AD203B41FA5}">
                      <a16:colId xmlns:a16="http://schemas.microsoft.com/office/drawing/2014/main" val="2418303669"/>
                    </a:ext>
                  </a:extLst>
                </a:gridCol>
                <a:gridCol w="861980">
                  <a:extLst>
                    <a:ext uri="{9D8B030D-6E8A-4147-A177-3AD203B41FA5}">
                      <a16:colId xmlns:a16="http://schemas.microsoft.com/office/drawing/2014/main" val="3959319351"/>
                    </a:ext>
                  </a:extLst>
                </a:gridCol>
              </a:tblGrid>
              <a:tr h="6381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 Time Energy Price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Base Point sent to Resource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932804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$250/MWh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MW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2677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$70/MWh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MW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58056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$65/MWh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MW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53625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$40/MWh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MW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78577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$20/MWh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MW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27616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-$50/MWh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MW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6479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1734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2D062-0EF7-79A0-5C69-924A28AB4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Information for the ADER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7D16F-503C-8CF6-AB01-D29CB85376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E623137-8363-BF5B-C216-89176F2B5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864108"/>
              </p:ext>
            </p:extLst>
          </p:nvPr>
        </p:nvGraphicFramePr>
        <p:xfrm>
          <a:off x="800100" y="914400"/>
          <a:ext cx="7543800" cy="4351334"/>
        </p:xfrm>
        <a:graphic>
          <a:graphicData uri="http://schemas.openxmlformats.org/drawingml/2006/table">
            <a:tbl>
              <a:tblPr firstRow="1" bandRow="1"/>
              <a:tblGrid>
                <a:gridCol w="835024">
                  <a:extLst>
                    <a:ext uri="{9D8B030D-6E8A-4147-A177-3AD203B41FA5}">
                      <a16:colId xmlns:a16="http://schemas.microsoft.com/office/drawing/2014/main" val="2175348074"/>
                    </a:ext>
                  </a:extLst>
                </a:gridCol>
                <a:gridCol w="1015486">
                  <a:extLst>
                    <a:ext uri="{9D8B030D-6E8A-4147-A177-3AD203B41FA5}">
                      <a16:colId xmlns:a16="http://schemas.microsoft.com/office/drawing/2014/main" val="1600781170"/>
                    </a:ext>
                  </a:extLst>
                </a:gridCol>
                <a:gridCol w="1345826">
                  <a:extLst>
                    <a:ext uri="{9D8B030D-6E8A-4147-A177-3AD203B41FA5}">
                      <a16:colId xmlns:a16="http://schemas.microsoft.com/office/drawing/2014/main" val="2634210137"/>
                    </a:ext>
                  </a:extLst>
                </a:gridCol>
                <a:gridCol w="1018546">
                  <a:extLst>
                    <a:ext uri="{9D8B030D-6E8A-4147-A177-3AD203B41FA5}">
                      <a16:colId xmlns:a16="http://schemas.microsoft.com/office/drawing/2014/main" val="3369423497"/>
                    </a:ext>
                  </a:extLst>
                </a:gridCol>
                <a:gridCol w="1174539">
                  <a:extLst>
                    <a:ext uri="{9D8B030D-6E8A-4147-A177-3AD203B41FA5}">
                      <a16:colId xmlns:a16="http://schemas.microsoft.com/office/drawing/2014/main" val="412391228"/>
                    </a:ext>
                  </a:extLst>
                </a:gridCol>
                <a:gridCol w="2154379">
                  <a:extLst>
                    <a:ext uri="{9D8B030D-6E8A-4147-A177-3AD203B41FA5}">
                      <a16:colId xmlns:a16="http://schemas.microsoft.com/office/drawing/2014/main" val="2632503381"/>
                    </a:ext>
                  </a:extLst>
                </a:gridCol>
              </a:tblGrid>
              <a:tr h="14326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Site #</a:t>
                      </a:r>
                    </a:p>
                  </a:txBody>
                  <a:tcPr marL="9184" marR="9184" marT="91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Device</a:t>
                      </a:r>
                    </a:p>
                  </a:txBody>
                  <a:tcPr marL="9184" marR="9184" marT="91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Registered Response Capability</a:t>
                      </a:r>
                    </a:p>
                  </a:txBody>
                  <a:tcPr marL="9184" marR="9184" marT="91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PV Output</a:t>
                      </a:r>
                    </a:p>
                  </a:txBody>
                  <a:tcPr marL="9184" marR="9184" marT="91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Native Load</a:t>
                      </a:r>
                    </a:p>
                  </a:txBody>
                  <a:tcPr marL="9184" marR="9184" marT="91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Information at terminals of batteries</a:t>
                      </a:r>
                      <a:b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Power Flow (NPF)</a:t>
                      </a:r>
                    </a:p>
                  </a:txBody>
                  <a:tcPr marL="9184" marR="9184" marT="91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680557"/>
                  </a:ext>
                </a:extLst>
              </a:tr>
              <a:tr h="275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+/- 5 kW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kW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Injecting 3 kW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8673112"/>
                  </a:ext>
                </a:extLst>
              </a:tr>
              <a:tr h="275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+/- 5 kW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kW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Injecting 3 kW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0733529"/>
                  </a:ext>
                </a:extLst>
              </a:tr>
              <a:tr h="275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+/- 5 kW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kW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Injecting 3 kW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3837367"/>
                  </a:ext>
                </a:extLst>
              </a:tr>
              <a:tr h="275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+/- 5 kW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kW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Injecting 3 kW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7921219"/>
                  </a:ext>
                </a:extLst>
              </a:tr>
              <a:tr h="275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3788034"/>
                  </a:ext>
                </a:extLst>
              </a:tr>
              <a:tr h="275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2909421"/>
                  </a:ext>
                </a:extLst>
              </a:tr>
              <a:tr h="275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480207"/>
                  </a:ext>
                </a:extLst>
              </a:tr>
              <a:tr h="275517"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+/- 5 kW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kW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Injecting 3 kW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191057"/>
                  </a:ext>
                </a:extLst>
              </a:tr>
              <a:tr h="714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+/- 5 MW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MW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Injecting 3 MW</a:t>
                      </a:r>
                      <a:b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Offset:  NPF = 7 MW</a:t>
                      </a:r>
                    </a:p>
                  </a:txBody>
                  <a:tcPr marL="9184" marR="9184" marT="9184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305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89842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5107C8-DC22-41ED-81EF-363FA8452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63D459-1C05-483F-85D1-C9E478EC32CC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11750</TotalTime>
  <Words>645</Words>
  <Application>Microsoft Office PowerPoint</Application>
  <PresentationFormat>On-screen Show (4:3)</PresentationFormat>
  <Paragraphs>160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Inside pages</vt:lpstr>
      <vt:lpstr>PowerPoint Presentation</vt:lpstr>
      <vt:lpstr>How the Resource would look with no Offset (+/- 5 MW of batteries)</vt:lpstr>
      <vt:lpstr>How the ADER would look with 10 MW Offset  (+/- 5 MW of batteries)</vt:lpstr>
      <vt:lpstr>Example #1</vt:lpstr>
      <vt:lpstr>Example Bid to Buy for an ADER-ALR</vt:lpstr>
      <vt:lpstr>Example Information for the ADER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Kenneth Ragsdale1</cp:lastModifiedBy>
  <cp:revision>275</cp:revision>
  <cp:lastPrinted>2021-07-29T20:00:33Z</cp:lastPrinted>
  <dcterms:created xsi:type="dcterms:W3CDTF">2016-01-21T15:20:31Z</dcterms:created>
  <dcterms:modified xsi:type="dcterms:W3CDTF">2023-06-26T13:25:24Z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