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339" r:id="rId2"/>
    <p:sldMasterId id="2147484342" r:id="rId3"/>
  </p:sldMasterIdLst>
  <p:notesMasterIdLst>
    <p:notesMasterId r:id="rId12"/>
  </p:notesMasterIdLst>
  <p:handoutMasterIdLst>
    <p:handoutMasterId r:id="rId13"/>
  </p:handoutMasterIdLst>
  <p:sldIdLst>
    <p:sldId id="256" r:id="rId4"/>
    <p:sldId id="312" r:id="rId5"/>
    <p:sldId id="315" r:id="rId6"/>
    <p:sldId id="316" r:id="rId7"/>
    <p:sldId id="314" r:id="rId8"/>
    <p:sldId id="313" r:id="rId9"/>
    <p:sldId id="309" r:id="rId10"/>
    <p:sldId id="260" r:id="rId1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54" autoAdjust="0"/>
    <p:restoredTop sz="86855" autoAdjust="0"/>
  </p:normalViewPr>
  <p:slideViewPr>
    <p:cSldViewPr>
      <p:cViewPr varScale="1">
        <p:scale>
          <a:sx n="74" d="100"/>
          <a:sy n="74" d="100"/>
        </p:scale>
        <p:origin x="1512" y="77"/>
      </p:cViewPr>
      <p:guideLst>
        <p:guide orient="horz" pos="2160"/>
        <p:guide pos="2880"/>
      </p:guideLst>
    </p:cSldViewPr>
  </p:slideViewPr>
  <p:outlineViewPr>
    <p:cViewPr>
      <p:scale>
        <a:sx n="33" d="100"/>
        <a:sy n="33" d="100"/>
      </p:scale>
      <p:origin x="0" y="-3638"/>
    </p:cViewPr>
  </p:outlineViewPr>
  <p:notesTextViewPr>
    <p:cViewPr>
      <p:scale>
        <a:sx n="1" d="1"/>
        <a:sy n="1" d="1"/>
      </p:scale>
      <p:origin x="0" y="0"/>
    </p:cViewPr>
  </p:notesTextViewPr>
  <p:notesViewPr>
    <p:cSldViewPr>
      <p:cViewPr varScale="1">
        <p:scale>
          <a:sx n="70" d="100"/>
          <a:sy n="70" d="100"/>
        </p:scale>
        <p:origin x="304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2" rIns="93166" bIns="46582" rtlCol="0"/>
          <a:lstStyle>
            <a:lvl1pPr algn="r">
              <a:defRPr sz="1200"/>
            </a:lvl1pPr>
          </a:lstStyle>
          <a:p>
            <a:fld id="{656E9F4A-4066-491C-8F25-BCC5643327B9}" type="datetimeFigureOut">
              <a:rPr lang="en-US" smtClean="0"/>
              <a:t>6/26/2023</a:t>
            </a:fld>
            <a:endParaRPr lang="en-US" dirty="0"/>
          </a:p>
        </p:txBody>
      </p:sp>
      <p:sp>
        <p:nvSpPr>
          <p:cNvPr id="4" name="Footer Placeholder 3"/>
          <p:cNvSpPr>
            <a:spLocks noGrp="1"/>
          </p:cNvSpPr>
          <p:nvPr>
            <p:ph type="ftr" sz="quarter" idx="2"/>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8"/>
            <a:ext cx="3037840" cy="464820"/>
          </a:xfrm>
          <a:prstGeom prst="rect">
            <a:avLst/>
          </a:prstGeom>
        </p:spPr>
        <p:txBody>
          <a:bodyPr vert="horz" lIns="93166" tIns="46582" rIns="93166" bIns="46582" rtlCol="0" anchor="b"/>
          <a:lstStyle>
            <a:lvl1pPr algn="r">
              <a:defRPr sz="1200"/>
            </a:lvl1pPr>
          </a:lstStyle>
          <a:p>
            <a:fld id="{0AAC5BAE-5329-436C-BB9D-CF26C62919CE}" type="slidenum">
              <a:rPr lang="en-US" smtClean="0"/>
              <a:t>‹#›</a:t>
            </a:fld>
            <a:endParaRPr lang="en-US" dirty="0"/>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66" tIns="46582" rIns="93166" bIns="46582" rtlCol="0"/>
          <a:lstStyle>
            <a:lvl1pPr algn="r">
              <a:defRPr sz="1200"/>
            </a:lvl1pPr>
          </a:lstStyle>
          <a:p>
            <a:fld id="{A1447C23-70FF-4D54-8A37-93BEF4D37D87}" type="datetimeFigureOut">
              <a:rPr lang="en-US" smtClean="0"/>
              <a:t>6/26/2023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2" rIns="93166" bIns="46582"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3166" tIns="46582" rIns="93166" bIns="46582" rtlCol="0" anchor="b"/>
          <a:lstStyle>
            <a:lvl1pPr algn="r">
              <a:defRPr sz="1200"/>
            </a:lvl1pPr>
          </a:lstStyle>
          <a:p>
            <a:fld id="{3938A51B-00BD-480F-A961-AEEFF753F556}" type="slidenum">
              <a:rPr lang="en-US" smtClean="0"/>
              <a:t>‹#›</a:t>
            </a:fld>
            <a:endParaRPr lang="en-US" dirty="0"/>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a:t>
            </a:fld>
            <a:endParaRPr lang="en-US" dirty="0"/>
          </a:p>
        </p:txBody>
      </p:sp>
    </p:spTree>
    <p:extLst>
      <p:ext uri="{BB962C8B-B14F-4D97-AF65-F5344CB8AC3E}">
        <p14:creationId xmlns:p14="http://schemas.microsoft.com/office/powerpoint/2010/main" val="172288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3938A51B-00BD-480F-A961-AEEFF753F556}" type="slidenum">
              <a:rPr lang="en-US" smtClean="0"/>
              <a:t>7</a:t>
            </a:fld>
            <a:endParaRPr lang="en-US" dirty="0"/>
          </a:p>
        </p:txBody>
      </p:sp>
    </p:spTree>
    <p:extLst>
      <p:ext uri="{BB962C8B-B14F-4D97-AF65-F5344CB8AC3E}">
        <p14:creationId xmlns:p14="http://schemas.microsoft.com/office/powerpoint/2010/main" val="471878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8</a:t>
            </a:fld>
            <a:endParaRPr lang="en-US" dirty="0"/>
          </a:p>
        </p:txBody>
      </p:sp>
    </p:spTree>
    <p:extLst>
      <p:ext uri="{BB962C8B-B14F-4D97-AF65-F5344CB8AC3E}">
        <p14:creationId xmlns:p14="http://schemas.microsoft.com/office/powerpoint/2010/main" val="314077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21EDB76-CD43-480E-8EA0-CC06EF22C0A1}"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50822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dirty="0"/>
          </a:p>
        </p:txBody>
      </p:sp>
    </p:spTree>
    <p:extLst>
      <p:ext uri="{BB962C8B-B14F-4D97-AF65-F5344CB8AC3E}">
        <p14:creationId xmlns:p14="http://schemas.microsoft.com/office/powerpoint/2010/main" val="413781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1/9/2018</a:t>
            </a:r>
            <a:endParaRPr lang="en-US" dirty="0"/>
          </a:p>
        </p:txBody>
      </p:sp>
      <p:sp>
        <p:nvSpPr>
          <p:cNvPr id="6" name="Footer Placeholder 5"/>
          <p:cNvSpPr>
            <a:spLocks noGrp="1"/>
          </p:cNvSpPr>
          <p:nvPr>
            <p:ph type="ftr" sz="quarter" idx="11"/>
          </p:nvPr>
        </p:nvSpPr>
        <p:spPr/>
        <p:txBody>
          <a:body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449675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90434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66488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185C669-FB09-4A92-913B-0BA846DAB37C}"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312175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76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03108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28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14786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490508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endParaRPr lang="en-US" dirty="0"/>
          </a:p>
        </p:txBody>
      </p:sp>
      <p:sp>
        <p:nvSpPr>
          <p:cNvPr id="4" name="Footer Placeholder 3"/>
          <p:cNvSpPr>
            <a:spLocks noGrp="1"/>
          </p:cNvSpPr>
          <p:nvPr>
            <p:ph type="ftr" sz="quarter" idx="11"/>
          </p:nvPr>
        </p:nvSpPr>
        <p:spPr/>
        <p:txBody>
          <a:bodyPr/>
          <a:lstStyle/>
          <a:p>
            <a:r>
              <a:rPr lang="en-US"/>
              <a:t>December TAC &amp; Board of Directors Update </a:t>
            </a:r>
            <a:endParaRPr lang="en-US" dirty="0"/>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3703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282003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extLst>
      <p:ext uri="{BB962C8B-B14F-4D97-AF65-F5344CB8AC3E}">
        <p14:creationId xmlns:p14="http://schemas.microsoft.com/office/powerpoint/2010/main" val="2145847592"/>
      </p:ext>
    </p:extLst>
  </p:cSld>
  <p:clrMap bg1="lt1" tx1="dk1" bg2="lt2" tx2="dk2" accent1="accent1" accent2="accent2" accent3="accent3" accent4="accent4" accent5="accent5" accent6="accent6" hlink="hlink" folHlink="folHlink"/>
  <p:sldLayoutIdLst>
    <p:sldLayoutId id="2147484340" r:id="rId1"/>
    <p:sldLayoutId id="2147484341" r:id="rId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548527"/>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www.ercot.com/committees/rms/lritf"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8000999" cy="1981200"/>
          </a:xfrm>
        </p:spPr>
        <p:txBody>
          <a:bodyPr>
            <a:normAutofit/>
          </a:bodyPr>
          <a:lstStyle/>
          <a:p>
            <a:pPr algn="ctr"/>
            <a:r>
              <a:rPr lang="en-US" sz="4000" b="1" dirty="0"/>
              <a:t>RMS   </a:t>
            </a:r>
            <a:br>
              <a:rPr lang="en-US" sz="4000" b="1" dirty="0"/>
            </a:br>
            <a:r>
              <a:rPr lang="en-US" sz="4000" b="1" dirty="0"/>
              <a:t>Update to TAC</a:t>
            </a:r>
          </a:p>
        </p:txBody>
      </p:sp>
      <p:sp>
        <p:nvSpPr>
          <p:cNvPr id="3" name="Subtitle 2"/>
          <p:cNvSpPr>
            <a:spLocks noGrp="1"/>
          </p:cNvSpPr>
          <p:nvPr>
            <p:ph type="subTitle" idx="1"/>
          </p:nvPr>
        </p:nvSpPr>
        <p:spPr>
          <a:xfrm>
            <a:off x="1142999" y="4191000"/>
            <a:ext cx="7467599" cy="1487980"/>
          </a:xfrm>
        </p:spPr>
        <p:txBody>
          <a:bodyPr>
            <a:normAutofit fontScale="25000" lnSpcReduction="20000"/>
          </a:bodyPr>
          <a:lstStyle/>
          <a:p>
            <a:endParaRPr lang="en-US" dirty="0"/>
          </a:p>
          <a:p>
            <a:r>
              <a:rPr lang="en-US" sz="6400" b="1" dirty="0">
                <a:latin typeface="+mn-lt"/>
              </a:rPr>
              <a:t>Debbie mckeever                                JOHN SCHATZ				</a:t>
            </a:r>
          </a:p>
          <a:p>
            <a:r>
              <a:rPr lang="en-US" sz="6400" b="1" dirty="0">
                <a:latin typeface="+mn-lt"/>
              </a:rPr>
              <a:t>Oncor                                                 Luminant Generation</a:t>
            </a:r>
          </a:p>
          <a:p>
            <a:r>
              <a:rPr lang="en-US" sz="6400" b="1" dirty="0">
                <a:latin typeface="+mn-lt"/>
              </a:rPr>
              <a:t>RMS CHAIR                                           RMS VICE CHAIR</a:t>
            </a:r>
          </a:p>
        </p:txBody>
      </p:sp>
      <p:sp>
        <p:nvSpPr>
          <p:cNvPr id="4" name="TextBox 3"/>
          <p:cNvSpPr txBox="1"/>
          <p:nvPr/>
        </p:nvSpPr>
        <p:spPr>
          <a:xfrm>
            <a:off x="6096000" y="5867400"/>
            <a:ext cx="2398349" cy="369332"/>
          </a:xfrm>
          <a:prstGeom prst="rect">
            <a:avLst/>
          </a:prstGeom>
          <a:noFill/>
        </p:spPr>
        <p:txBody>
          <a:bodyPr wrap="none" rtlCol="0">
            <a:spAutoFit/>
          </a:bodyPr>
          <a:lstStyle/>
          <a:p>
            <a:r>
              <a:rPr lang="en-US" b="1" dirty="0">
                <a:solidFill>
                  <a:schemeClr val="tx1">
                    <a:lumMod val="50000"/>
                    <a:lumOff val="50000"/>
                  </a:schemeClr>
                </a:solidFill>
                <a:latin typeface="+mj-lt"/>
              </a:rPr>
              <a:t>June 27th TAC Meeting </a:t>
            </a:r>
          </a:p>
        </p:txBody>
      </p:sp>
    </p:spTree>
    <p:extLst>
      <p:ext uri="{BB962C8B-B14F-4D97-AF65-F5344CB8AC3E}">
        <p14:creationId xmlns:p14="http://schemas.microsoft.com/office/powerpoint/2010/main" val="865244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20540" cy="990600"/>
          </a:xfrm>
        </p:spPr>
        <p:txBody>
          <a:bodyPr>
            <a:noAutofit/>
          </a:bodyPr>
          <a:lstStyle/>
          <a:p>
            <a:r>
              <a:rPr lang="en-US" sz="3600" dirty="0"/>
              <a:t>    </a:t>
            </a:r>
            <a:br>
              <a:rPr lang="en-US" sz="3600" dirty="0"/>
            </a:br>
            <a:br>
              <a:rPr lang="en-US" sz="3600" dirty="0"/>
            </a:br>
            <a:br>
              <a:rPr lang="en-US" sz="3600" dirty="0"/>
            </a:br>
            <a:r>
              <a:rPr lang="en-US" sz="3600" dirty="0"/>
              <a:t>RMS </a:t>
            </a:r>
            <a:r>
              <a:rPr lang="en-US" sz="3200" dirty="0"/>
              <a:t>Requests TAC Approval  </a:t>
            </a:r>
          </a:p>
        </p:txBody>
      </p:sp>
      <p:sp>
        <p:nvSpPr>
          <p:cNvPr id="3" name="Content Placeholder 2"/>
          <p:cNvSpPr>
            <a:spLocks noGrp="1"/>
          </p:cNvSpPr>
          <p:nvPr>
            <p:ph idx="1"/>
          </p:nvPr>
        </p:nvSpPr>
        <p:spPr>
          <a:xfrm>
            <a:off x="381000" y="1066800"/>
            <a:ext cx="8315740" cy="5257800"/>
          </a:xfrm>
        </p:spPr>
        <p:txBody>
          <a:bodyPr>
            <a:normAutofit/>
          </a:bodyPr>
          <a:lstStyle/>
          <a:p>
            <a:pPr marL="0" indent="0">
              <a:buNone/>
            </a:pPr>
            <a:r>
              <a:rPr lang="en-US" sz="2400" dirty="0"/>
              <a:t>LPGRR070, Discontinuation of Interval Data Recorder (IDR) Weather Sensitivity Process</a:t>
            </a:r>
          </a:p>
          <a:p>
            <a:pPr marL="0" indent="0">
              <a:buNone/>
            </a:pPr>
            <a:r>
              <a:rPr lang="en-US" sz="2400" dirty="0"/>
              <a:t>	Currently Non-Weather Sensitive (NWS) or Weather 	Sensitive (WS) classifications are used for IDR estimations if 	ERCOT has not received interval data for the operating day.</a:t>
            </a:r>
          </a:p>
          <a:p>
            <a:pPr marL="0" indent="0">
              <a:buNone/>
            </a:pPr>
            <a:r>
              <a:rPr lang="en-US" sz="2400" dirty="0"/>
              <a:t>	NWS or WS classifications for ESI Ids with IDRs are used in 	determining the proxy day method used for estimation 	purposes.  </a:t>
            </a:r>
          </a:p>
          <a:p>
            <a:pPr marL="0" indent="0">
              <a:buNone/>
            </a:pPr>
            <a:r>
              <a:rPr lang="en-US" sz="2400" dirty="0"/>
              <a:t>	Since BUSLRG AND BUSLRGDG Profiles allow daily 	submission of 	Interval Data, the number of IDR meters has 	dropped significantly. </a:t>
            </a:r>
          </a:p>
          <a:p>
            <a:pPr marL="0" indent="0">
              <a:buNone/>
            </a:pPr>
            <a:r>
              <a:rPr lang="en-US" sz="2400" dirty="0"/>
              <a:t>LPGRR070 supports </a:t>
            </a:r>
            <a:r>
              <a:rPr lang="en-US" sz="2400" i="1" dirty="0"/>
              <a:t>NPRR1163, </a:t>
            </a:r>
            <a:r>
              <a:rPr lang="en-US" sz="2000" b="0" i="1" dirty="0">
                <a:solidFill>
                  <a:srgbClr val="2D3338"/>
                </a:solidFill>
                <a:effectLst/>
                <a:latin typeface="Roboto" panose="02000000000000000000" pitchFamily="2" charset="0"/>
              </a:rPr>
              <a:t>Related to LPGRR070, Discontinuation of Interval Data Recorder (IDR) Meter Weather Sensitivity Process </a:t>
            </a:r>
          </a:p>
          <a:p>
            <a:pPr marL="0" indent="0">
              <a:buNone/>
            </a:pPr>
            <a:endParaRPr lang="en-US" sz="2800" dirty="0"/>
          </a:p>
          <a:p>
            <a:pPr marL="0" indent="0">
              <a:buNone/>
            </a:pPr>
            <a:endParaRPr lang="en-US" sz="2800" dirty="0"/>
          </a:p>
          <a:p>
            <a:pPr marL="0" indent="0">
              <a:buNone/>
            </a:pPr>
            <a:endParaRPr lang="en-US" sz="2800" dirty="0"/>
          </a:p>
          <a:p>
            <a:pPr marL="0" indent="0">
              <a:buNone/>
            </a:pPr>
            <a:endParaRPr lang="en-US" dirty="0"/>
          </a:p>
          <a:p>
            <a:pPr lvl="1"/>
            <a:endParaRPr lang="en-US" i="1" dirty="0"/>
          </a:p>
        </p:txBody>
      </p:sp>
      <p:sp>
        <p:nvSpPr>
          <p:cNvPr id="6" name="Slide Number Placeholder 5"/>
          <p:cNvSpPr>
            <a:spLocks noGrp="1"/>
          </p:cNvSpPr>
          <p:nvPr>
            <p:ph type="sldNum" sz="quarter" idx="12"/>
          </p:nvPr>
        </p:nvSpPr>
        <p:spPr/>
        <p:txBody>
          <a:bodyPr/>
          <a:lstStyle/>
          <a:p>
            <a:fld id="{EDEDA31E-5185-4CB0-88E0-309A957138BF}" type="slidenum">
              <a:rPr lang="en-US" smtClean="0"/>
              <a:t>2</a:t>
            </a:fld>
            <a:endParaRPr lang="en-US" dirty="0"/>
          </a:p>
        </p:txBody>
      </p:sp>
    </p:spTree>
    <p:extLst>
      <p:ext uri="{BB962C8B-B14F-4D97-AF65-F5344CB8AC3E}">
        <p14:creationId xmlns:p14="http://schemas.microsoft.com/office/powerpoint/2010/main" val="3093337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79C4C-2D7C-4A97-A3BF-B31BC9119947}"/>
              </a:ext>
            </a:extLst>
          </p:cNvPr>
          <p:cNvSpPr>
            <a:spLocks noGrp="1"/>
          </p:cNvSpPr>
          <p:nvPr>
            <p:ph type="title"/>
          </p:nvPr>
        </p:nvSpPr>
        <p:spPr>
          <a:xfrm>
            <a:off x="228600" y="228600"/>
            <a:ext cx="8839200" cy="1219200"/>
          </a:xfrm>
        </p:spPr>
        <p:txBody>
          <a:bodyPr>
            <a:noAutofit/>
          </a:bodyPr>
          <a:lstStyle/>
          <a:p>
            <a:r>
              <a:rPr lang="en-US" sz="2800" dirty="0"/>
              <a:t>RMS requests TAC approval to Suspend </a:t>
            </a:r>
            <a:br>
              <a:rPr lang="en-US" sz="2800" dirty="0"/>
            </a:br>
            <a:r>
              <a:rPr lang="en-US" sz="2800" dirty="0"/>
              <a:t>2024 Annual Profile Validation</a:t>
            </a:r>
            <a:br>
              <a:rPr lang="en-US" sz="2800" dirty="0"/>
            </a:br>
            <a:endParaRPr lang="en-US" sz="2800" dirty="0"/>
          </a:p>
        </p:txBody>
      </p:sp>
      <p:sp>
        <p:nvSpPr>
          <p:cNvPr id="3" name="Content Placeholder 2">
            <a:extLst>
              <a:ext uri="{FF2B5EF4-FFF2-40B4-BE49-F238E27FC236}">
                <a16:creationId xmlns:a16="http://schemas.microsoft.com/office/drawing/2014/main" id="{0192DFF9-C857-4D04-A93A-8B7F82FD5585}"/>
              </a:ext>
            </a:extLst>
          </p:cNvPr>
          <p:cNvSpPr>
            <a:spLocks noGrp="1"/>
          </p:cNvSpPr>
          <p:nvPr>
            <p:ph idx="1"/>
          </p:nvPr>
        </p:nvSpPr>
        <p:spPr>
          <a:xfrm>
            <a:off x="228600" y="1066800"/>
            <a:ext cx="8686800" cy="5181600"/>
          </a:xfrm>
        </p:spPr>
        <p:txBody>
          <a:bodyPr>
            <a:noAutofit/>
          </a:bodyPr>
          <a:lstStyle/>
          <a:p>
            <a:r>
              <a:rPr lang="en-US" sz="2400" dirty="0"/>
              <a:t>June 6 RMS meeting, PWG presented a request for suspending Annual Profile Validation for Residential and Commercial in 2024</a:t>
            </a:r>
          </a:p>
          <a:p>
            <a:r>
              <a:rPr lang="en-US" sz="2400" dirty="0"/>
              <a:t>Reasoning, extensive work and resources will be needed to support… </a:t>
            </a:r>
          </a:p>
          <a:p>
            <a:pPr lvl="1"/>
            <a:r>
              <a:rPr lang="en-US" sz="2400" dirty="0"/>
              <a:t>TX SET v5.0 internal development, testing and training required by ERCOT, REPs and TDSPs (some of the same resources as those that support Annual Validation)</a:t>
            </a:r>
          </a:p>
          <a:p>
            <a:pPr lvl="1"/>
            <a:r>
              <a:rPr lang="en-US" sz="2400" dirty="0"/>
              <a:t>SCR817, changes to MarkeTrak to support v5.0  </a:t>
            </a:r>
          </a:p>
          <a:p>
            <a:pPr lvl="1"/>
            <a:r>
              <a:rPr lang="en-US" sz="2400" dirty="0"/>
              <a:t>Retail Market Flight testing for v5.0  </a:t>
            </a:r>
          </a:p>
          <a:p>
            <a:r>
              <a:rPr lang="en-US" sz="2400" dirty="0"/>
              <a:t>Annual Profile Validation processes will resume in 2025 for both Residential and Commercial ESI IDs. </a:t>
            </a:r>
          </a:p>
          <a:p>
            <a:r>
              <a:rPr lang="en-US" sz="2400" dirty="0"/>
              <a:t>Currently there is language in ERCOT Protocols 18.4.3.1 allowing Annual Profile Validation to be suspended with recommendation from the TAC Subcommittee and with the approval of TAC</a:t>
            </a:r>
          </a:p>
        </p:txBody>
      </p:sp>
      <p:sp>
        <p:nvSpPr>
          <p:cNvPr id="4" name="Date Placeholder 3">
            <a:extLst>
              <a:ext uri="{FF2B5EF4-FFF2-40B4-BE49-F238E27FC236}">
                <a16:creationId xmlns:a16="http://schemas.microsoft.com/office/drawing/2014/main" id="{086EDCF6-F1D8-471E-B4C0-25DDB2B440B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F19B1596-314F-429A-9628-012941EA87C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34C041-4077-4136-AB5D-06C289035D5E}"/>
              </a:ext>
            </a:extLst>
          </p:cNvPr>
          <p:cNvSpPr>
            <a:spLocks noGrp="1"/>
          </p:cNvSpPr>
          <p:nvPr>
            <p:ph type="sldNum" sz="quarter" idx="12"/>
          </p:nvPr>
        </p:nvSpPr>
        <p:spPr/>
        <p:txBody>
          <a:bodyPr/>
          <a:lstStyle/>
          <a:p>
            <a:fld id="{EDEDA31E-5185-4CB0-88E0-309A957138BF}" type="slidenum">
              <a:rPr lang="en-US" smtClean="0"/>
              <a:t>3</a:t>
            </a:fld>
            <a:endParaRPr lang="en-US" dirty="0"/>
          </a:p>
        </p:txBody>
      </p:sp>
    </p:spTree>
    <p:extLst>
      <p:ext uri="{BB962C8B-B14F-4D97-AF65-F5344CB8AC3E}">
        <p14:creationId xmlns:p14="http://schemas.microsoft.com/office/powerpoint/2010/main" val="2372029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CBDF6-44DB-40A9-A3E8-DEA46673A7A0}"/>
              </a:ext>
            </a:extLst>
          </p:cNvPr>
          <p:cNvSpPr>
            <a:spLocks noGrp="1"/>
          </p:cNvSpPr>
          <p:nvPr>
            <p:ph type="title"/>
          </p:nvPr>
        </p:nvSpPr>
        <p:spPr>
          <a:xfrm>
            <a:off x="457200" y="516898"/>
            <a:ext cx="7543800" cy="702302"/>
          </a:xfrm>
        </p:spPr>
        <p:txBody>
          <a:bodyPr>
            <a:normAutofit fontScale="90000"/>
          </a:bodyPr>
          <a:lstStyle/>
          <a:p>
            <a:r>
              <a:rPr lang="en-US" dirty="0"/>
              <a:t>ERCOT Protocol 18.4.3.1</a:t>
            </a:r>
          </a:p>
        </p:txBody>
      </p:sp>
      <p:sp>
        <p:nvSpPr>
          <p:cNvPr id="3" name="Content Placeholder 2">
            <a:extLst>
              <a:ext uri="{FF2B5EF4-FFF2-40B4-BE49-F238E27FC236}">
                <a16:creationId xmlns:a16="http://schemas.microsoft.com/office/drawing/2014/main" id="{D26A242D-4BE4-4D0A-9406-A1AFAE6BB07F}"/>
              </a:ext>
            </a:extLst>
          </p:cNvPr>
          <p:cNvSpPr>
            <a:spLocks noGrp="1"/>
          </p:cNvSpPr>
          <p:nvPr>
            <p:ph idx="1"/>
          </p:nvPr>
        </p:nvSpPr>
        <p:spPr>
          <a:xfrm>
            <a:off x="609600" y="1447800"/>
            <a:ext cx="8305799" cy="4876800"/>
          </a:xfrm>
        </p:spPr>
        <p:txBody>
          <a:bodyPr>
            <a:normAutofit fontScale="92500" lnSpcReduction="20000"/>
          </a:bodyPr>
          <a:lstStyle/>
          <a:p>
            <a:r>
              <a:rPr lang="en-US" sz="2000" dirty="0"/>
              <a:t>18.4.3.1             Validation Process</a:t>
            </a:r>
          </a:p>
          <a:p>
            <a:r>
              <a:rPr lang="en-US" sz="2000" dirty="0"/>
              <a:t>(1)        Validation of Load Profile Type and Weather Zone assignments, at a 	minimum, will be performed as follows: </a:t>
            </a:r>
          </a:p>
          <a:p>
            <a:r>
              <a:rPr lang="en-US" sz="2000" dirty="0"/>
              <a:t>(a)         Initial Load Profile ID assignment for opt-in Entities; </a:t>
            </a:r>
          </a:p>
          <a:p>
            <a:r>
              <a:rPr lang="en-US" sz="2000" dirty="0"/>
              <a:t>(b)         When a change is made in the Load Profile Type or Weather Zone 	assignment; </a:t>
            </a:r>
          </a:p>
          <a:p>
            <a:r>
              <a:rPr lang="en-US" sz="2000" dirty="0"/>
              <a:t>(c)          One time per year for the Business Load Profiles; and</a:t>
            </a:r>
          </a:p>
          <a:p>
            <a:r>
              <a:rPr lang="en-US" sz="2000" dirty="0"/>
              <a:t>(d)         At least one time every three years for the Residential Load Profiles during 	the Load Profile validation process.</a:t>
            </a:r>
          </a:p>
          <a:p>
            <a:r>
              <a:rPr lang="en-US" sz="2000" dirty="0"/>
              <a:t>(2)         Details of the validation process will be specified in the Load Profiling Guide 	Section 11, Validation of Load Profile ID.</a:t>
            </a:r>
          </a:p>
          <a:p>
            <a:r>
              <a:rPr lang="en-US" sz="2000" b="1" dirty="0"/>
              <a:t>(3)         Any Market Participant may request temporary changes to the process for validating Load Profile IDs to address unusual circumstances.  Such change requests shall be recommended by the appropriate TAC subcommittee and approved by TAC.  Change requests as a result of an extreme event such as a hurricane or ice storm may be approved directly by TAC.  Such requests, if approved by the TAC, shall be in effect only for the requested year.</a:t>
            </a:r>
          </a:p>
          <a:p>
            <a:endParaRPr lang="en-US" dirty="0"/>
          </a:p>
        </p:txBody>
      </p:sp>
      <p:sp>
        <p:nvSpPr>
          <p:cNvPr id="4" name="Date Placeholder 3">
            <a:extLst>
              <a:ext uri="{FF2B5EF4-FFF2-40B4-BE49-F238E27FC236}">
                <a16:creationId xmlns:a16="http://schemas.microsoft.com/office/drawing/2014/main" id="{BBA5892D-7EBA-4D64-BB7D-3298D5441AE5}"/>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368BBB2-DFEE-4607-BF4C-1B9D7C55DF3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3EEA3-4736-4AD9-9101-AB4531FB0B2F}"/>
              </a:ext>
            </a:extLst>
          </p:cNvPr>
          <p:cNvSpPr>
            <a:spLocks noGrp="1"/>
          </p:cNvSpPr>
          <p:nvPr>
            <p:ph type="sldNum" sz="quarter" idx="12"/>
          </p:nvPr>
        </p:nvSpPr>
        <p:spPr/>
        <p:txBody>
          <a:bodyPr/>
          <a:lstStyle/>
          <a:p>
            <a:fld id="{EDEDA31E-5185-4CB0-88E0-309A957138BF}" type="slidenum">
              <a:rPr lang="en-US" smtClean="0"/>
              <a:t>4</a:t>
            </a:fld>
            <a:endParaRPr lang="en-US" dirty="0"/>
          </a:p>
        </p:txBody>
      </p:sp>
    </p:spTree>
    <p:extLst>
      <p:ext uri="{BB962C8B-B14F-4D97-AF65-F5344CB8AC3E}">
        <p14:creationId xmlns:p14="http://schemas.microsoft.com/office/powerpoint/2010/main" val="761337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543800" cy="856396"/>
          </a:xfrm>
        </p:spPr>
        <p:txBody>
          <a:bodyPr>
            <a:normAutofit/>
          </a:bodyPr>
          <a:lstStyle/>
          <a:p>
            <a:r>
              <a:rPr lang="en-US" sz="2800" dirty="0"/>
              <a:t>Primary Working Group and Task Force Activities</a:t>
            </a:r>
          </a:p>
        </p:txBody>
      </p:sp>
      <p:sp>
        <p:nvSpPr>
          <p:cNvPr id="3" name="Content Placeholder 2"/>
          <p:cNvSpPr>
            <a:spLocks noGrp="1"/>
          </p:cNvSpPr>
          <p:nvPr>
            <p:ph idx="1"/>
          </p:nvPr>
        </p:nvSpPr>
        <p:spPr>
          <a:xfrm>
            <a:off x="304800" y="1143000"/>
            <a:ext cx="8686800" cy="5105400"/>
          </a:xfrm>
        </p:spPr>
        <p:txBody>
          <a:bodyPr>
            <a:noAutofit/>
          </a:bodyPr>
          <a:lstStyle/>
          <a:p>
            <a:r>
              <a:rPr lang="en-US" sz="1800" dirty="0"/>
              <a:t>LRITF </a:t>
            </a:r>
          </a:p>
          <a:p>
            <a:pPr lvl="1"/>
            <a:r>
              <a:rPr lang="en-US" dirty="0"/>
              <a:t>Developing and facilitating retail Market changes for LP&amp;L</a:t>
            </a:r>
          </a:p>
          <a:p>
            <a:r>
              <a:rPr lang="en-US" sz="1800" dirty="0"/>
              <a:t>PWG</a:t>
            </a:r>
          </a:p>
          <a:p>
            <a:pPr lvl="1"/>
            <a:r>
              <a:rPr lang="en-US" dirty="0"/>
              <a:t>Discontinuing Weather sensitivity, analysis on Annual Validation </a:t>
            </a:r>
          </a:p>
          <a:p>
            <a:r>
              <a:rPr lang="en-US" sz="1800" dirty="0"/>
              <a:t>RMTTF</a:t>
            </a:r>
          </a:p>
          <a:p>
            <a:pPr lvl="1"/>
            <a:r>
              <a:rPr lang="en-US" dirty="0" err="1"/>
              <a:t>MarkeTrak</a:t>
            </a:r>
            <a:r>
              <a:rPr lang="en-US" dirty="0"/>
              <a:t> Training classes, upcoming TX SET in person Training</a:t>
            </a:r>
          </a:p>
          <a:p>
            <a:pPr lvl="1"/>
            <a:r>
              <a:rPr lang="en-US" dirty="0"/>
              <a:t>Revising TX SET version 4.0 A training</a:t>
            </a:r>
          </a:p>
          <a:p>
            <a:pPr lvl="1"/>
            <a:r>
              <a:rPr lang="en-US" dirty="0"/>
              <a:t>Discussions in progress for developing TX SET 5.0 training </a:t>
            </a:r>
          </a:p>
          <a:p>
            <a:r>
              <a:rPr lang="en-US" sz="1800" dirty="0"/>
              <a:t>TX SET</a:t>
            </a:r>
          </a:p>
          <a:p>
            <a:pPr lvl="1"/>
            <a:r>
              <a:rPr lang="en-US" dirty="0"/>
              <a:t>Retail Flight Testing 2023 and Schedule 2024, TX SET change controls</a:t>
            </a:r>
          </a:p>
          <a:p>
            <a:r>
              <a:rPr lang="en-US" sz="1800" dirty="0"/>
              <a:t>TDTMS</a:t>
            </a:r>
          </a:p>
          <a:p>
            <a:pPr lvl="1"/>
            <a:r>
              <a:rPr lang="en-US" dirty="0"/>
              <a:t>MarkeTrak performance, Review NAESB EDM v.16 Implementation Guide, </a:t>
            </a:r>
            <a:r>
              <a:rPr lang="en-US" dirty="0" err="1"/>
              <a:t>Listserves</a:t>
            </a:r>
            <a:endParaRPr lang="en-US" dirty="0"/>
          </a:p>
          <a:p>
            <a:r>
              <a:rPr lang="en-US" sz="1800" dirty="0"/>
              <a:t>MCT (Market Coordination Team) </a:t>
            </a:r>
          </a:p>
          <a:p>
            <a:pPr lvl="1"/>
            <a:r>
              <a:rPr lang="en-US" dirty="0"/>
              <a:t>Determining code changes for TX SET 5.0 and supporting MOU EC</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5</a:t>
            </a:fld>
            <a:endParaRPr lang="en-US" dirty="0"/>
          </a:p>
        </p:txBody>
      </p:sp>
    </p:spTree>
    <p:extLst>
      <p:ext uri="{BB962C8B-B14F-4D97-AF65-F5344CB8AC3E}">
        <p14:creationId xmlns:p14="http://schemas.microsoft.com/office/powerpoint/2010/main" val="888435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26089"/>
            <a:ext cx="7543800" cy="1143000"/>
          </a:xfrm>
        </p:spPr>
        <p:txBody>
          <a:bodyPr>
            <a:normAutofit fontScale="90000"/>
          </a:bodyPr>
          <a:lstStyle/>
          <a:p>
            <a:r>
              <a:rPr lang="en-US" dirty="0"/>
              <a:t>LP&amp;L Transition to Retail Competition  </a:t>
            </a:r>
          </a:p>
        </p:txBody>
      </p:sp>
      <p:sp>
        <p:nvSpPr>
          <p:cNvPr id="3" name="Content Placeholder 2"/>
          <p:cNvSpPr>
            <a:spLocks noGrp="1"/>
          </p:cNvSpPr>
          <p:nvPr>
            <p:ph idx="1"/>
          </p:nvPr>
        </p:nvSpPr>
        <p:spPr>
          <a:xfrm>
            <a:off x="304800" y="1776845"/>
            <a:ext cx="8668097" cy="4555066"/>
          </a:xfrm>
        </p:spPr>
        <p:txBody>
          <a:bodyPr>
            <a:normAutofit fontScale="92500" lnSpcReduction="10000"/>
          </a:bodyPr>
          <a:lstStyle/>
          <a:p>
            <a:r>
              <a:rPr lang="en-US" dirty="0"/>
              <a:t>Retail Testing </a:t>
            </a:r>
          </a:p>
          <a:p>
            <a:pPr lvl="1"/>
            <a:r>
              <a:rPr lang="en-US" dirty="0"/>
              <a:t>Contingency period concluded 06/23/23 – complete with the exception of one entity which is in the final steps of completion </a:t>
            </a:r>
          </a:p>
          <a:p>
            <a:pPr lvl="1"/>
            <a:endParaRPr lang="en-US" dirty="0"/>
          </a:p>
          <a:p>
            <a:pPr marL="201168" lvl="1" indent="0">
              <a:buNone/>
            </a:pPr>
            <a:r>
              <a:rPr lang="en-US" dirty="0"/>
              <a:t>LRITF</a:t>
            </a:r>
          </a:p>
          <a:p>
            <a:pPr lvl="1"/>
            <a:r>
              <a:rPr lang="en-US" dirty="0"/>
              <a:t>Completion of activities for Transaction processing including “Stacking” </a:t>
            </a:r>
          </a:p>
          <a:p>
            <a:pPr lvl="1"/>
            <a:r>
              <a:rPr lang="en-US" dirty="0"/>
              <a:t>Modifications to TX SET transactions and Chapters 7 and 8 of the Retail Market Guide   </a:t>
            </a:r>
          </a:p>
          <a:p>
            <a:pPr lvl="1"/>
            <a:r>
              <a:rPr lang="en-US" dirty="0"/>
              <a:t>Maintaining the Retail Transition Timeline including activities for Competition</a:t>
            </a:r>
          </a:p>
          <a:p>
            <a:pPr lvl="1"/>
            <a:r>
              <a:rPr lang="en-US" dirty="0"/>
              <a:t>Chapter 5 of the LP&amp;L Tariffs </a:t>
            </a:r>
          </a:p>
          <a:p>
            <a:pPr marL="201168" lvl="1" indent="0">
              <a:buNone/>
            </a:pPr>
            <a:r>
              <a:rPr lang="en-US" dirty="0"/>
              <a:t>	   </a:t>
            </a:r>
          </a:p>
          <a:p>
            <a:pPr marL="201168" lvl="1" indent="0">
              <a:buNone/>
            </a:pPr>
            <a:r>
              <a:rPr lang="en-US" dirty="0"/>
              <a:t>Next Meeting scheduled for June 28</a:t>
            </a:r>
            <a:r>
              <a:rPr lang="en-US" baseline="30000" dirty="0"/>
              <a:t>th</a:t>
            </a:r>
            <a:r>
              <a:rPr lang="en-US" dirty="0"/>
              <a:t> at 2:30 PM, WebEx only </a:t>
            </a:r>
          </a:p>
          <a:p>
            <a:pPr lvl="1"/>
            <a:r>
              <a:rPr lang="en-US" dirty="0"/>
              <a:t>Review draft of Customer </a:t>
            </a:r>
            <a:r>
              <a:rPr lang="en-US"/>
              <a:t>Protection Rules  </a:t>
            </a:r>
            <a:endParaRPr lang="en-US" dirty="0"/>
          </a:p>
          <a:p>
            <a:pPr lvl="1"/>
            <a:r>
              <a:rPr lang="en-US" dirty="0"/>
              <a:t>Review revised Chapter 5 of LP&amp;L Tariff</a:t>
            </a:r>
          </a:p>
          <a:p>
            <a:pPr marL="201168" lvl="1" indent="0">
              <a:buNone/>
            </a:pPr>
            <a:endParaRPr lang="en-US" dirty="0"/>
          </a:p>
          <a:p>
            <a:pPr marL="201168" lvl="1" indent="0">
              <a:buNone/>
            </a:pPr>
            <a:r>
              <a:rPr lang="en-US" dirty="0"/>
              <a:t>To stay current with LRITF activities, please attend LRITF meetings or visit LRITF page </a:t>
            </a:r>
          </a:p>
          <a:p>
            <a:pPr marL="201168" lvl="1" indent="0">
              <a:buNone/>
            </a:pPr>
            <a:r>
              <a:rPr lang="en-US" dirty="0">
                <a:hlinkClick r:id="rId2"/>
              </a:rPr>
              <a:t>https://www.ercot.com/committees/rms/lritf</a:t>
            </a:r>
            <a:endParaRPr lang="en-US" dirty="0"/>
          </a:p>
          <a:p>
            <a:pPr marL="201168" lvl="1" indent="0">
              <a:buNone/>
            </a:pP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6</a:t>
            </a:fld>
            <a:endParaRPr lang="en-US" dirty="0"/>
          </a:p>
        </p:txBody>
      </p:sp>
    </p:spTree>
    <p:extLst>
      <p:ext uri="{BB962C8B-B14F-4D97-AF65-F5344CB8AC3E}">
        <p14:creationId xmlns:p14="http://schemas.microsoft.com/office/powerpoint/2010/main" val="4101899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900190" cy="1676400"/>
          </a:xfrm>
        </p:spPr>
        <p:txBody>
          <a:bodyPr>
            <a:normAutofit fontScale="90000"/>
          </a:bodyPr>
          <a:lstStyle/>
          <a:p>
            <a:pPr marL="91440" lvl="0" indent="-91440">
              <a:lnSpc>
                <a:spcPct val="90000"/>
              </a:lnSpc>
              <a:spcBef>
                <a:spcPts val="1200"/>
              </a:spcBef>
              <a:spcAft>
                <a:spcPts val="200"/>
              </a:spcAft>
              <a:buClr>
                <a:srgbClr val="E48312"/>
              </a:buClr>
              <a:buSzPct val="100000"/>
              <a:buFont typeface="Calibri" panose="020F0502020204030204" pitchFamily="34" charset="0"/>
              <a:buChar char=" "/>
            </a:pPr>
            <a:br>
              <a:rPr lang="en-US" sz="3200" dirty="0"/>
            </a:br>
            <a:br>
              <a:rPr lang="en-US" sz="3200" dirty="0"/>
            </a:br>
            <a:br>
              <a:rPr lang="en-US" sz="3200" dirty="0"/>
            </a:br>
            <a:br>
              <a:rPr lang="en-US" sz="3200" dirty="0"/>
            </a:br>
            <a:br>
              <a:rPr lang="en-US" sz="3200" dirty="0"/>
            </a:br>
            <a:r>
              <a:rPr lang="en-US" sz="2700" i="1" dirty="0"/>
              <a:t>TNMP 3G Remediation counts as included in the June 23 Market Update </a:t>
            </a:r>
            <a:br>
              <a:rPr lang="en-US" sz="2700" i="1" dirty="0"/>
            </a:br>
            <a:r>
              <a:rPr lang="en-US" sz="2700" i="1" dirty="0"/>
              <a:t>	</a:t>
            </a:r>
            <a:r>
              <a:rPr lang="en-US" sz="2200" i="1" dirty="0"/>
              <a:t>Data in the Chart displays NextGen deployment based on 	service area and the 	number of 3G meters installed in the field (remaining to be changed out).</a:t>
            </a:r>
            <a:br>
              <a:rPr lang="en-US" sz="2200" i="1" dirty="0"/>
            </a:br>
            <a:r>
              <a:rPr lang="en-US" sz="2200" i="1" dirty="0"/>
              <a:t>	Only 1 Remains – Customer must make repairs before TNMP can change meter.</a:t>
            </a:r>
            <a:br>
              <a:rPr lang="en-US" sz="2200" i="1" dirty="0"/>
            </a:br>
            <a:r>
              <a:rPr lang="en-US" sz="2200" i="1" dirty="0"/>
              <a:t>	RMS will provide full completion status when final meter is changed.</a:t>
            </a:r>
            <a:br>
              <a:rPr lang="en-US" sz="2200" i="1" dirty="0"/>
            </a:br>
            <a:r>
              <a:rPr lang="en-US" sz="2200" i="1" dirty="0"/>
              <a:t>	This concludes RMS monthly updates for TNMP 3 G Remediation updates</a:t>
            </a:r>
          </a:p>
        </p:txBody>
      </p:sp>
      <p:sp>
        <p:nvSpPr>
          <p:cNvPr id="6" name="Slide Number Placeholder 5"/>
          <p:cNvSpPr>
            <a:spLocks noGrp="1"/>
          </p:cNvSpPr>
          <p:nvPr>
            <p:ph type="sldNum" sz="quarter" idx="12"/>
          </p:nvPr>
        </p:nvSpPr>
        <p:spPr/>
        <p:txBody>
          <a:bodyPr/>
          <a:lstStyle/>
          <a:p>
            <a:fld id="{EDEDA31E-5185-4CB0-88E0-309A957138BF}" type="slidenum">
              <a:rPr lang="en-US" smtClean="0"/>
              <a:t>7</a:t>
            </a:fld>
            <a:endParaRPr lang="en-US" dirty="0"/>
          </a:p>
        </p:txBody>
      </p:sp>
      <p:sp>
        <p:nvSpPr>
          <p:cNvPr id="7" name="Rectangle 1"/>
          <p:cNvSpPr>
            <a:spLocks noChangeArrowheads="1"/>
          </p:cNvSpPr>
          <p:nvPr/>
        </p:nvSpPr>
        <p:spPr bwMode="auto">
          <a:xfrm>
            <a:off x="1868488" y="3152775"/>
            <a:ext cx="8799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Table 3">
            <a:extLst>
              <a:ext uri="{FF2B5EF4-FFF2-40B4-BE49-F238E27FC236}">
                <a16:creationId xmlns:a16="http://schemas.microsoft.com/office/drawing/2014/main" id="{7BA24D43-7497-4A34-BEDA-3D5A6952C3AA}"/>
              </a:ext>
            </a:extLst>
          </p:cNvPr>
          <p:cNvGraphicFramePr>
            <a:graphicFrameLocks noGrp="1"/>
          </p:cNvGraphicFramePr>
          <p:nvPr>
            <p:extLst>
              <p:ext uri="{D42A27DB-BD31-4B8C-83A1-F6EECF244321}">
                <p14:modId xmlns:p14="http://schemas.microsoft.com/office/powerpoint/2010/main" val="3989281875"/>
              </p:ext>
            </p:extLst>
          </p:nvPr>
        </p:nvGraphicFramePr>
        <p:xfrm>
          <a:off x="609600" y="2082114"/>
          <a:ext cx="7924799" cy="4242487"/>
        </p:xfrm>
        <a:graphic>
          <a:graphicData uri="http://schemas.openxmlformats.org/drawingml/2006/table">
            <a:tbl>
              <a:tblPr firstRow="1" firstCol="1" bandRow="1">
                <a:tableStyleId>{5C22544A-7EE6-4342-B048-85BDC9FD1C3A}</a:tableStyleId>
              </a:tblPr>
              <a:tblGrid>
                <a:gridCol w="3416355">
                  <a:extLst>
                    <a:ext uri="{9D8B030D-6E8A-4147-A177-3AD203B41FA5}">
                      <a16:colId xmlns:a16="http://schemas.microsoft.com/office/drawing/2014/main" val="727110735"/>
                    </a:ext>
                  </a:extLst>
                </a:gridCol>
                <a:gridCol w="2254222">
                  <a:extLst>
                    <a:ext uri="{9D8B030D-6E8A-4147-A177-3AD203B41FA5}">
                      <a16:colId xmlns:a16="http://schemas.microsoft.com/office/drawing/2014/main" val="1292227325"/>
                    </a:ext>
                  </a:extLst>
                </a:gridCol>
                <a:gridCol w="2254222">
                  <a:extLst>
                    <a:ext uri="{9D8B030D-6E8A-4147-A177-3AD203B41FA5}">
                      <a16:colId xmlns:a16="http://schemas.microsoft.com/office/drawing/2014/main" val="737137242"/>
                    </a:ext>
                  </a:extLst>
                </a:gridCol>
              </a:tblGrid>
              <a:tr h="563611">
                <a:tc gridSpan="3">
                  <a:txBody>
                    <a:bodyPr/>
                    <a:lstStyle/>
                    <a:p>
                      <a:pPr marL="0" marR="0" algn="ctr">
                        <a:spcBef>
                          <a:spcPts val="0"/>
                        </a:spcBef>
                        <a:spcAft>
                          <a:spcPts val="0"/>
                        </a:spcAft>
                      </a:pPr>
                      <a:r>
                        <a:rPr lang="en-US" sz="1100" dirty="0">
                          <a:effectLst/>
                        </a:rPr>
                        <a:t>REMAINING</a:t>
                      </a:r>
                      <a:endParaRPr lang="en-US" sz="1200" dirty="0">
                        <a:effectLst/>
                        <a:latin typeface="Times New Roman" panose="02020603050405020304" pitchFamily="18" charset="0"/>
                        <a:ea typeface="Calibri" panose="020F0502020204030204" pitchFamily="34" charset="0"/>
                      </a:endParaRPr>
                    </a:p>
                  </a:txBody>
                  <a:tcPr marL="0" marR="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05728098"/>
                  </a:ext>
                </a:extLst>
              </a:tr>
              <a:tr h="833983">
                <a:tc>
                  <a:txBody>
                    <a:bodyPr/>
                    <a:lstStyle/>
                    <a:p>
                      <a:pPr marL="0" marR="0" algn="ctr">
                        <a:spcBef>
                          <a:spcPts val="0"/>
                        </a:spcBef>
                        <a:spcAft>
                          <a:spcPts val="0"/>
                        </a:spcAft>
                      </a:pPr>
                      <a:r>
                        <a:rPr lang="en-US" sz="1100">
                          <a:effectLst/>
                        </a:rPr>
                        <a:t>REGION</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SINGLE PHASE</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POLYPHASE</a:t>
                      </a:r>
                      <a:endParaRPr lang="en-US" sz="120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45122563"/>
                  </a:ext>
                </a:extLst>
              </a:tr>
              <a:tr h="563611">
                <a:tc>
                  <a:txBody>
                    <a:bodyPr/>
                    <a:lstStyle/>
                    <a:p>
                      <a:pPr marL="0" marR="0">
                        <a:spcBef>
                          <a:spcPts val="0"/>
                        </a:spcBef>
                        <a:spcAft>
                          <a:spcPts val="0"/>
                        </a:spcAft>
                      </a:pPr>
                      <a:r>
                        <a:rPr lang="en-US" sz="1100">
                          <a:effectLst/>
                        </a:rPr>
                        <a:t>GULF</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1</a:t>
                      </a:r>
                      <a:endParaRPr lang="en-US" sz="120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3938492887"/>
                  </a:ext>
                </a:extLst>
              </a:tr>
              <a:tr h="563611">
                <a:tc>
                  <a:txBody>
                    <a:bodyPr/>
                    <a:lstStyle/>
                    <a:p>
                      <a:pPr marL="0" marR="0">
                        <a:spcBef>
                          <a:spcPts val="0"/>
                        </a:spcBef>
                        <a:spcAft>
                          <a:spcPts val="0"/>
                        </a:spcAft>
                      </a:pPr>
                      <a:r>
                        <a:rPr lang="en-US" sz="1100">
                          <a:effectLst/>
                        </a:rPr>
                        <a:t>CENTRAL &amp; NORTH</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2285681214"/>
                  </a:ext>
                </a:extLst>
              </a:tr>
              <a:tr h="563611">
                <a:tc>
                  <a:txBody>
                    <a:bodyPr/>
                    <a:lstStyle/>
                    <a:p>
                      <a:pPr marL="0" marR="0">
                        <a:spcBef>
                          <a:spcPts val="0"/>
                        </a:spcBef>
                        <a:spcAft>
                          <a:spcPts val="0"/>
                        </a:spcAft>
                      </a:pPr>
                      <a:r>
                        <a:rPr lang="en-US" sz="1100">
                          <a:effectLst/>
                        </a:rPr>
                        <a:t>LEWISVILLE</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3436537799"/>
                  </a:ext>
                </a:extLst>
              </a:tr>
              <a:tr h="563611">
                <a:tc>
                  <a:txBody>
                    <a:bodyPr/>
                    <a:lstStyle/>
                    <a:p>
                      <a:pPr marL="0" marR="0">
                        <a:spcBef>
                          <a:spcPts val="0"/>
                        </a:spcBef>
                        <a:spcAft>
                          <a:spcPts val="0"/>
                        </a:spcAft>
                      </a:pPr>
                      <a:r>
                        <a:rPr lang="en-US" sz="1100">
                          <a:effectLst/>
                        </a:rPr>
                        <a:t>WEST</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0</a:t>
                      </a:r>
                      <a:endParaRPr lang="en-US" sz="120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409314673"/>
                  </a:ext>
                </a:extLst>
              </a:tr>
              <a:tr h="590449">
                <a:tc>
                  <a:txBody>
                    <a:bodyPr/>
                    <a:lstStyle/>
                    <a:p>
                      <a:pPr marL="0" marR="0">
                        <a:spcBef>
                          <a:spcPts val="0"/>
                        </a:spcBef>
                        <a:spcAft>
                          <a:spcPts val="0"/>
                        </a:spcAft>
                      </a:pPr>
                      <a:r>
                        <a:rPr lang="en-US" sz="1200" dirty="0">
                          <a:effectLst/>
                        </a:rPr>
                        <a:t>Totals</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0</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200" dirty="0">
                          <a:effectLst/>
                        </a:rPr>
                        <a:t>1</a:t>
                      </a:r>
                      <a:endParaRPr lang="en-US" sz="1200" dirty="0">
                        <a:effectLst/>
                        <a:latin typeface="Times New Roman" panose="02020603050405020304" pitchFamily="18" charset="0"/>
                        <a:ea typeface="Calibri" panose="020F0502020204030204" pitchFamily="34" charset="0"/>
                      </a:endParaRPr>
                    </a:p>
                  </a:txBody>
                  <a:tcPr marL="0" marR="0" marT="0" marB="0"/>
                </a:tc>
                <a:extLst>
                  <a:ext uri="{0D108BD9-81ED-4DB2-BD59-A6C34878D82A}">
                    <a16:rowId xmlns:a16="http://schemas.microsoft.com/office/drawing/2014/main" val="935688268"/>
                  </a:ext>
                </a:extLst>
              </a:tr>
            </a:tbl>
          </a:graphicData>
        </a:graphic>
      </p:graphicFrame>
    </p:spTree>
    <p:extLst>
      <p:ext uri="{BB962C8B-B14F-4D97-AF65-F5344CB8AC3E}">
        <p14:creationId xmlns:p14="http://schemas.microsoft.com/office/powerpoint/2010/main" val="2095908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533400"/>
            <a:ext cx="7543800" cy="3047999"/>
          </a:xfrm>
        </p:spPr>
        <p:txBody>
          <a:bodyPr>
            <a:normAutofit fontScale="90000"/>
          </a:bodyPr>
          <a:lstStyle/>
          <a:p>
            <a:pPr algn="ctr"/>
            <a:br>
              <a:rPr lang="en-US" dirty="0"/>
            </a:br>
            <a:r>
              <a:rPr lang="en-US" dirty="0"/>
              <a:t>Questions?</a:t>
            </a:r>
            <a:br>
              <a:rPr lang="en-US" dirty="0"/>
            </a:br>
            <a:br>
              <a:rPr lang="en-US" dirty="0"/>
            </a:br>
            <a:r>
              <a:rPr lang="en-US" dirty="0"/>
              <a:t>Upcoming RMS Meeting</a:t>
            </a:r>
            <a:br>
              <a:rPr lang="en-US" dirty="0"/>
            </a:br>
            <a:r>
              <a:rPr lang="en-US" dirty="0"/>
              <a:t>Tuesday</a:t>
            </a:r>
            <a:r>
              <a:rPr lang="en-US"/>
              <a:t>, July 11th </a:t>
            </a:r>
            <a:br>
              <a:rPr lang="en-US" dirty="0"/>
            </a:br>
            <a:r>
              <a:rPr lang="en-US" dirty="0"/>
              <a:t>Please join us.  </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429000" y="3648075"/>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8</a:t>
            </a:fld>
            <a:endParaRPr lang="en-US" dirty="0"/>
          </a:p>
        </p:txBody>
      </p:sp>
    </p:spTree>
    <p:extLst>
      <p:ext uri="{BB962C8B-B14F-4D97-AF65-F5344CB8AC3E}">
        <p14:creationId xmlns:p14="http://schemas.microsoft.com/office/powerpoint/2010/main" val="741379266"/>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c5f8eb12-5b27-439d-aaa6-3402af626fa3" value=""/>
</sisl>
</file>

<file path=customXml/itemProps1.xml><?xml version="1.0" encoding="utf-8"?>
<ds:datastoreItem xmlns:ds="http://schemas.openxmlformats.org/officeDocument/2006/customXml" ds:itemID="{B01B838B-465A-43C8-AC2A-78A03061D8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854</Words>
  <Application>Microsoft Office PowerPoint</Application>
  <PresentationFormat>On-screen Show (4:3)</PresentationFormat>
  <Paragraphs>94</Paragraphs>
  <Slides>8</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Arial Black</vt:lpstr>
      <vt:lpstr>Calibri</vt:lpstr>
      <vt:lpstr>Calibri Light</vt:lpstr>
      <vt:lpstr>Roboto</vt:lpstr>
      <vt:lpstr>Times New Roman</vt:lpstr>
      <vt:lpstr>Custom Design</vt:lpstr>
      <vt:lpstr>Retrospect</vt:lpstr>
      <vt:lpstr>RMS    Update to TAC</vt:lpstr>
      <vt:lpstr>       RMS Requests TAC Approval  </vt:lpstr>
      <vt:lpstr>RMS requests TAC approval to Suspend  2024 Annual Profile Validation </vt:lpstr>
      <vt:lpstr>ERCOT Protocol 18.4.3.1</vt:lpstr>
      <vt:lpstr>Primary Working Group and Task Force Activities</vt:lpstr>
      <vt:lpstr>LP&amp;L Transition to Retail Competition  </vt:lpstr>
      <vt:lpstr>     TNMP 3G Remediation counts as included in the June 23 Market Update   Data in the Chart displays NextGen deployment based on  service area and the  number of 3G meters installed in the field (remaining to be changed out).  Only 1 Remains – Customer must make repairs before TNMP can change meter.  RMS will provide full completion status when final meter is changed.  This concludes RMS monthly updates for TNMP 3 G Remediation updates</vt:lpstr>
      <vt:lpstr> Questions?  Upcoming RMS Meeting Tuesday, July 11th  Please join us.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2020-03-06T14:03:31Z</dcterms:created>
  <dcterms:modified xsi:type="dcterms:W3CDTF">2023-06-26T15:59:31Z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91c5e66e-451b-407e-96e6-6a377931453e</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uid="c5f8eb12-5b27-439d-aaa6-3402af626fa3" value="" /&gt;&lt;/sisl&gt;</vt:lpwstr>
  </property>
  <property fmtid="{D5CDD505-2E9C-101B-9397-08002B2CF9AE}" pid="6" name="bjDocumentSecurityLabel">
    <vt:lpwstr>AEP Public</vt:lpwstr>
  </property>
</Properties>
</file>