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321" r:id="rId7"/>
    <p:sldId id="320"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jm" initials="djm" lastIdx="1" clrIdx="0">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93" autoAdjust="0"/>
    <p:restoredTop sz="95226" autoAdjust="0"/>
  </p:normalViewPr>
  <p:slideViewPr>
    <p:cSldViewPr showGuides="1">
      <p:cViewPr varScale="1">
        <p:scale>
          <a:sx n="62" d="100"/>
          <a:sy n="62" d="100"/>
        </p:scale>
        <p:origin x="1704"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gelman, Kenan" userId="201f9b3f-f2d9-4893-b0ea-5235ae3ecd3f" providerId="ADAL" clId="{6FF0167C-980D-4CFE-A20B-328D7373A4F9}"/>
    <pc:docChg chg="custSel addSld modSld">
      <pc:chgData name="Ogelman, Kenan" userId="201f9b3f-f2d9-4893-b0ea-5235ae3ecd3f" providerId="ADAL" clId="{6FF0167C-980D-4CFE-A20B-328D7373A4F9}" dt="2023-06-26T20:15:10.486" v="104" actId="20577"/>
      <pc:docMkLst>
        <pc:docMk/>
      </pc:docMkLst>
      <pc:sldChg chg="modSp mod">
        <pc:chgData name="Ogelman, Kenan" userId="201f9b3f-f2d9-4893-b0ea-5235ae3ecd3f" providerId="ADAL" clId="{6FF0167C-980D-4CFE-A20B-328D7373A4F9}" dt="2023-06-26T20:14:08.762" v="79" actId="1076"/>
        <pc:sldMkLst>
          <pc:docMk/>
          <pc:sldMk cId="730603795" sldId="260"/>
        </pc:sldMkLst>
        <pc:spChg chg="mod">
          <ac:chgData name="Ogelman, Kenan" userId="201f9b3f-f2d9-4893-b0ea-5235ae3ecd3f" providerId="ADAL" clId="{6FF0167C-980D-4CFE-A20B-328D7373A4F9}" dt="2023-06-26T20:14:08.762" v="79" actId="1076"/>
          <ac:spMkLst>
            <pc:docMk/>
            <pc:sldMk cId="730603795" sldId="260"/>
            <ac:spMk id="7" creationId="{00000000-0000-0000-0000-000000000000}"/>
          </ac:spMkLst>
        </pc:spChg>
      </pc:sldChg>
      <pc:sldChg chg="addSp modSp new mod modClrScheme chgLayout">
        <pc:chgData name="Ogelman, Kenan" userId="201f9b3f-f2d9-4893-b0ea-5235ae3ecd3f" providerId="ADAL" clId="{6FF0167C-980D-4CFE-A20B-328D7373A4F9}" dt="2023-06-26T20:15:10.486" v="104" actId="20577"/>
        <pc:sldMkLst>
          <pc:docMk/>
          <pc:sldMk cId="2218853170" sldId="321"/>
        </pc:sldMkLst>
        <pc:spChg chg="add mod">
          <ac:chgData name="Ogelman, Kenan" userId="201f9b3f-f2d9-4893-b0ea-5235ae3ecd3f" providerId="ADAL" clId="{6FF0167C-980D-4CFE-A20B-328D7373A4F9}" dt="2023-06-26T20:13:16.843" v="76" actId="14100"/>
          <ac:spMkLst>
            <pc:docMk/>
            <pc:sldMk cId="2218853170" sldId="321"/>
            <ac:spMk id="2" creationId="{D3FEBA85-C6FC-D96B-1C8F-DB6277835F80}"/>
          </ac:spMkLst>
        </pc:spChg>
        <pc:spChg chg="add mod">
          <ac:chgData name="Ogelman, Kenan" userId="201f9b3f-f2d9-4893-b0ea-5235ae3ecd3f" providerId="ADAL" clId="{6FF0167C-980D-4CFE-A20B-328D7373A4F9}" dt="2023-06-26T20:15:10.486" v="104" actId="20577"/>
          <ac:spMkLst>
            <pc:docMk/>
            <pc:sldMk cId="2218853170" sldId="321"/>
            <ac:spMk id="3" creationId="{1BFE48E9-72B2-297C-D705-09280383FF7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6/26/2023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6/26/2023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549392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2644170"/>
            <a:ext cx="5257800" cy="1569660"/>
          </a:xfrm>
          <a:prstGeom prst="rect">
            <a:avLst/>
          </a:prstGeom>
          <a:noFill/>
        </p:spPr>
        <p:txBody>
          <a:bodyPr wrap="square" rtlCol="0">
            <a:spAutoFit/>
          </a:bodyPr>
          <a:lstStyle/>
          <a:p>
            <a:r>
              <a:rPr lang="en-US" sz="2400" b="1" dirty="0">
                <a:solidFill>
                  <a:schemeClr val="tx2"/>
                </a:solidFill>
              </a:rPr>
              <a:t>Next Steps on DRRS </a:t>
            </a:r>
            <a:endParaRPr lang="en-US" b="1" dirty="0">
              <a:solidFill>
                <a:schemeClr val="tx2"/>
              </a:solidFill>
            </a:endParaRPr>
          </a:p>
          <a:p>
            <a:endParaRPr lang="en-US" dirty="0">
              <a:solidFill>
                <a:schemeClr val="tx2"/>
              </a:solidFill>
            </a:endParaRPr>
          </a:p>
          <a:p>
            <a:r>
              <a:rPr lang="en-US" dirty="0">
                <a:solidFill>
                  <a:schemeClr val="tx2"/>
                </a:solidFill>
              </a:rPr>
              <a:t>Kenan Ögelman</a:t>
            </a:r>
          </a:p>
          <a:p>
            <a:r>
              <a:rPr lang="en-US" dirty="0">
                <a:solidFill>
                  <a:schemeClr val="tx2"/>
                </a:solidFill>
              </a:rPr>
              <a:t>TAC</a:t>
            </a:r>
          </a:p>
          <a:p>
            <a:r>
              <a:rPr lang="en-US" dirty="0">
                <a:solidFill>
                  <a:schemeClr val="tx2"/>
                </a:solidFill>
              </a:rPr>
              <a:t>June 27,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EBA85-C6FC-D96B-1C8F-DB6277835F80}"/>
              </a:ext>
            </a:extLst>
          </p:cNvPr>
          <p:cNvSpPr>
            <a:spLocks noGrp="1"/>
          </p:cNvSpPr>
          <p:nvPr>
            <p:ph type="title"/>
          </p:nvPr>
        </p:nvSpPr>
        <p:spPr>
          <a:xfrm>
            <a:off x="381000" y="243682"/>
            <a:ext cx="8458200" cy="899318"/>
          </a:xfrm>
        </p:spPr>
        <p:txBody>
          <a:bodyPr/>
          <a:lstStyle/>
          <a:p>
            <a:r>
              <a:rPr lang="en-US" sz="2400" dirty="0"/>
              <a:t>HB1500 Dispatchable Reliability Reserve Service Requirements</a:t>
            </a:r>
          </a:p>
        </p:txBody>
      </p:sp>
      <p:sp>
        <p:nvSpPr>
          <p:cNvPr id="3" name="Content Placeholder 2">
            <a:extLst>
              <a:ext uri="{FF2B5EF4-FFF2-40B4-BE49-F238E27FC236}">
                <a16:creationId xmlns:a16="http://schemas.microsoft.com/office/drawing/2014/main" id="{1BFE48E9-72B2-297C-D705-09280383FF7B}"/>
              </a:ext>
            </a:extLst>
          </p:cNvPr>
          <p:cNvSpPr>
            <a:spLocks noGrp="1"/>
          </p:cNvSpPr>
          <p:nvPr>
            <p:ph idx="1"/>
          </p:nvPr>
        </p:nvSpPr>
        <p:spPr>
          <a:xfrm>
            <a:off x="304800" y="1143000"/>
            <a:ext cx="8534400" cy="4899821"/>
          </a:xfrm>
        </p:spPr>
        <p:txBody>
          <a:bodyPr/>
          <a:lstStyle/>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a:ln>
                  <a:noFill/>
                </a:ln>
                <a:solidFill>
                  <a:srgbClr val="2D3338"/>
                </a:solidFill>
                <a:effectLst/>
                <a:uLnTx/>
                <a:uFillTx/>
                <a:latin typeface="Arial"/>
                <a:ea typeface="Calibri" panose="020F0502020204030204" pitchFamily="34" charset="0"/>
                <a:cs typeface="Times New Roman"/>
              </a:rPr>
              <a:t>Deliver December 1, 2024</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Day Ahead and Real-Time procurement </a:t>
            </a:r>
            <a:endPar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panose="02020603050405020304" pitchFamily="18" charset="0"/>
            </a:endParaRP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Note: true Real-Time procurement will only apply after Real-Time Co-optimization (RTC) implementation</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Quantity based on historical variations in generation availability</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Run at least 4 hours at High Sustained Limit (HSL)</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Online within 2 hours of instruction</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Dispatch flexibility to address inter-hour operational challenges</a:t>
            </a:r>
          </a:p>
          <a:p>
            <a:pPr marL="34290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685800" algn="l"/>
                <a:tab pos="914400" algn="l"/>
              </a:tabLst>
              <a:defRPr/>
            </a:pPr>
            <a:r>
              <a:rPr kumimoji="0" lang="en-US" sz="2000" b="0" i="0" u="none" strike="noStrike" kern="1200" cap="none" spc="0" normalizeH="0" baseline="0" noProof="0" dirty="0">
                <a:ln>
                  <a:noFill/>
                </a:ln>
                <a:solidFill>
                  <a:srgbClr val="2D3338"/>
                </a:solidFill>
                <a:effectLst/>
                <a:uLnTx/>
                <a:uFillTx/>
                <a:latin typeface="Arial"/>
                <a:ea typeface="Calibri" panose="020F0502020204030204" pitchFamily="34" charset="0"/>
                <a:cs typeface="Times New Roman"/>
              </a:rPr>
              <a:t>Reduce Reliability Unit Commitment (RUC) by the amount of DRRS procured</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2D3338"/>
                </a:solidFill>
                <a:effectLst/>
                <a:uLnTx/>
                <a:uFillTx/>
                <a:latin typeface="Arial"/>
                <a:ea typeface="+mn-ea"/>
                <a:cs typeface="Arial"/>
              </a:rPr>
              <a:t>Note: Since the ability to RUC is necessary to meet several NERC Reliability Standards, this requirement can only be achieved to the extent that RUCs are not needed to cover load and reserve obligations</a:t>
            </a:r>
          </a:p>
          <a:p>
            <a:endParaRPr lang="en-US" dirty="0"/>
          </a:p>
        </p:txBody>
      </p:sp>
    </p:spTree>
    <p:extLst>
      <p:ext uri="{BB962C8B-B14F-4D97-AF65-F5344CB8AC3E}">
        <p14:creationId xmlns:p14="http://schemas.microsoft.com/office/powerpoint/2010/main" val="2218853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Thoughts on Path Forward</a:t>
            </a:r>
            <a:br>
              <a:rPr lang="en-US" dirty="0"/>
            </a:br>
            <a:endParaRPr lang="en-US" dirty="0"/>
          </a:p>
        </p:txBody>
      </p:sp>
      <p:sp>
        <p:nvSpPr>
          <p:cNvPr id="3" name="Content Placeholder 2"/>
          <p:cNvSpPr>
            <a:spLocks noGrp="1"/>
          </p:cNvSpPr>
          <p:nvPr>
            <p:ph idx="1"/>
          </p:nvPr>
        </p:nvSpPr>
        <p:spPr>
          <a:xfrm>
            <a:off x="266700" y="914400"/>
            <a:ext cx="8534400" cy="5529943"/>
          </a:xfrm>
        </p:spPr>
        <p:txBody>
          <a:bodyPr/>
          <a:lstStyle/>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Times New Roman" panose="02020603050405020304" pitchFamily="18" charset="0"/>
                <a:cs typeface="+mn-cs"/>
              </a:rPr>
              <a:t>Continue to evaluate Pros and Cons of Options and any Other Alternatives – June and July 2023</a:t>
            </a:r>
            <a:endPar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Times New Roman" panose="02020603050405020304" pitchFamily="18" charset="0"/>
                <a:cs typeface="+mn-cs"/>
              </a:rPr>
              <a:t>Discussions with PUC and Stakeholders – June to August 2023</a:t>
            </a:r>
            <a:endPar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Times New Roman" panose="02020603050405020304" pitchFamily="18" charset="0"/>
                <a:cs typeface="+mn-cs"/>
              </a:rPr>
              <a:t>Protocol Development – August 2023</a:t>
            </a:r>
            <a:endPar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Times New Roman" panose="02020603050405020304" pitchFamily="18" charset="0"/>
                <a:cs typeface="+mn-cs"/>
              </a:rPr>
              <a:t>Stakeholder Protocol Process – August to October 2023</a:t>
            </a:r>
            <a:endPar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Times New Roman" panose="02020603050405020304" pitchFamily="18" charset="0"/>
                <a:cs typeface="+mn-cs"/>
              </a:rPr>
              <a:t>Board Recommendation – October 2023</a:t>
            </a:r>
            <a:endParaRPr kumimoji="0" lang="en-US" sz="1800" b="0" i="0" u="none" strike="noStrike" kern="1200" cap="none" spc="0" normalizeH="0" baseline="0" noProof="0" dirty="0">
              <a:ln>
                <a:noFill/>
              </a:ln>
              <a:solidFill>
                <a:srgbClr val="2D3338"/>
              </a:solidFill>
              <a:effectLst/>
              <a:uLnTx/>
              <a:uFillTx/>
              <a:latin typeface="Arial"/>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2D3338"/>
                </a:solidFill>
                <a:effectLst/>
                <a:uLnTx/>
                <a:uFillTx/>
                <a:latin typeface="Arial"/>
                <a:ea typeface="+mn-ea"/>
                <a:cs typeface="Arial"/>
              </a:rPr>
              <a:t>PUC Approval – November 2023</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9043565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B5E9260-F6CD-4DEF-B0FE-7B1B3177E7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12688</TotalTime>
  <Words>181</Words>
  <Application>Microsoft Office PowerPoint</Application>
  <PresentationFormat>On-screen Show (4:3)</PresentationFormat>
  <Paragraphs>24</Paragraphs>
  <Slides>3</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Symbol</vt:lpstr>
      <vt:lpstr>1_Custom Design</vt:lpstr>
      <vt:lpstr>Office Theme</vt:lpstr>
      <vt:lpstr>PowerPoint Presentation</vt:lpstr>
      <vt:lpstr>HB1500 Dispatchable Reliability Reserve Service Requirements</vt:lpstr>
      <vt:lpstr>Thoughts on Path Forward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356</cp:revision>
  <cp:lastPrinted>2016-01-21T20:53:15Z</cp:lastPrinted>
  <dcterms:created xsi:type="dcterms:W3CDTF">2016-01-21T15:20:31Z</dcterms:created>
  <dcterms:modified xsi:type="dcterms:W3CDTF">2023-06-26T20:15:10Z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