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0"/>
  </p:notesMasterIdLst>
  <p:handoutMasterIdLst>
    <p:handoutMasterId r:id="rId11"/>
  </p:handoutMasterIdLst>
  <p:sldIdLst>
    <p:sldId id="542" r:id="rId6"/>
    <p:sldId id="322" r:id="rId7"/>
    <p:sldId id="556" r:id="rId8"/>
    <p:sldId id="55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1"/>
                </a:solidFill>
              </a:rPr>
              <a:t>Item 6.</a:t>
            </a: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Public/Confidential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www.ercot.com/calendar/06192023-Reliability-and-Markets-Committee" TargetMode="Externa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Real-Time Co-optimization (RTC)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June 27, 2023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001000" cy="4343400"/>
          </a:xfrm>
        </p:spPr>
        <p:txBody>
          <a:bodyPr/>
          <a:lstStyle/>
          <a:p>
            <a:r>
              <a:rPr lang="en-US" sz="1800" dirty="0"/>
              <a:t>ERCOT leadership shared update on RTC with </a:t>
            </a:r>
            <a:r>
              <a:rPr lang="en-US" sz="1800" dirty="0">
                <a:hlinkClick r:id="rId2"/>
              </a:rPr>
              <a:t>Board-RMC Agenda 6</a:t>
            </a:r>
            <a:endParaRPr lang="en-US" sz="1800" dirty="0"/>
          </a:p>
          <a:p>
            <a:r>
              <a:rPr lang="en-US" sz="1800" dirty="0"/>
              <a:t>In considering implementation of RTC in the coming years, the proliferation of Batteries needs to be addressed, which is growing to over 14GW in 2025</a:t>
            </a:r>
          </a:p>
          <a:p>
            <a:r>
              <a:rPr lang="en-US" sz="1800" dirty="0"/>
              <a:t>As RTC will touch almost every major system in ERCOT, battery functionality will be addressed and included with this effort.</a:t>
            </a:r>
          </a:p>
          <a:p>
            <a:r>
              <a:rPr lang="en-US" sz="1800" dirty="0"/>
              <a:t>Program spans across departments and shared by many VPs with the </a:t>
            </a:r>
            <a:r>
              <a:rPr lang="en-US" sz="1800" u="sng" dirty="0">
                <a:solidFill>
                  <a:srgbClr val="C00000"/>
                </a:solidFill>
              </a:rPr>
              <a:t>following scope</a:t>
            </a:r>
            <a:r>
              <a:rPr lang="en-US" sz="1800" dirty="0"/>
              <a:t>:</a:t>
            </a:r>
            <a:endParaRPr lang="en-US" sz="2000" dirty="0"/>
          </a:p>
          <a:p>
            <a:pPr lvl="1"/>
            <a:r>
              <a:rPr lang="en-US" sz="1600" dirty="0">
                <a:solidFill>
                  <a:srgbClr val="C00000"/>
                </a:solidFill>
              </a:rPr>
              <a:t>RTC (NPRR1007-1013)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</a:rPr>
              <a:t>Single Model Batteries 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     (NPRR1014)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</a:rPr>
              <a:t>State of Charge modeling 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     in SCED and RUC 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     (June market discussion 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      and NPRR in July)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A53E82-2185-114B-3DC7-1C28AB525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199" y="2946538"/>
            <a:ext cx="5372135" cy="33018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RTC Program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391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of RTC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080488-67E5-4891-5C93-3E464DF36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1"/>
            <a:ext cx="8534400" cy="3886200"/>
          </a:xfrm>
        </p:spPr>
        <p:txBody>
          <a:bodyPr/>
          <a:lstStyle/>
          <a:p>
            <a:r>
              <a:rPr lang="en-US" sz="2000" dirty="0"/>
              <a:t>ERCOT has developed an Impact Analysis for a program to deliver: </a:t>
            </a:r>
          </a:p>
          <a:p>
            <a:pPr lvl="1"/>
            <a:r>
              <a:rPr lang="en-US" sz="1600" dirty="0"/>
              <a:t>RTC (NPRR1007-1013), Single Model Batteries (NPRR1014), State of Charge modeling in SCED and RUC</a:t>
            </a:r>
          </a:p>
          <a:p>
            <a:r>
              <a:rPr lang="en-US" sz="2000" dirty="0"/>
              <a:t>The overall program will cost approximately $50M, with a go-live sometime in 2026 between major releases of EMS and MMS.</a:t>
            </a:r>
          </a:p>
          <a:p>
            <a:r>
              <a:rPr lang="en-US" sz="2000" dirty="0"/>
              <a:t>Key delivery areas have been reviewed for major resource risk</a:t>
            </a:r>
          </a:p>
          <a:p>
            <a:pPr lvl="1"/>
            <a:r>
              <a:rPr lang="en-US" sz="1600" dirty="0"/>
              <a:t>Initial focus: July 2023-April 2024 (project planning phase)</a:t>
            </a:r>
          </a:p>
          <a:p>
            <a:pPr lvl="1"/>
            <a:r>
              <a:rPr lang="en-US" sz="1600" dirty="0"/>
              <a:t>Per our usual process, a revised cost estimate and timeline is produced when project planning is complete</a:t>
            </a:r>
          </a:p>
          <a:p>
            <a:pPr lvl="1"/>
            <a:r>
              <a:rPr lang="en-US" sz="1600" dirty="0"/>
              <a:t>Teams are very busy with other critical efforts but most of the RTC planning work can be accommodated within available capacity</a:t>
            </a:r>
          </a:p>
          <a:p>
            <a:pPr lvl="1"/>
            <a:r>
              <a:rPr lang="en-US" sz="1600" dirty="0"/>
              <a:t>There are areas of concern, but these over-allocations are still being worked on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A17517-E6AB-8F2C-EBF6-2B4A88AD04C2}"/>
              </a:ext>
            </a:extLst>
          </p:cNvPr>
          <p:cNvSpPr txBox="1">
            <a:spLocks/>
          </p:cNvSpPr>
          <p:nvPr/>
        </p:nvSpPr>
        <p:spPr>
          <a:xfrm>
            <a:off x="298882" y="4800600"/>
            <a:ext cx="8509759" cy="1147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Key Takeaway</a:t>
            </a:r>
            <a:endParaRPr lang="en-US" sz="2000" dirty="0"/>
          </a:p>
          <a:p>
            <a:pPr lvl="1">
              <a:spcAft>
                <a:spcPts val="1200"/>
              </a:spcAft>
            </a:pPr>
            <a:r>
              <a:rPr lang="en-US" sz="1600" dirty="0"/>
              <a:t>Primary risk is maintaining staff availability without interruption during this 3+ year effort.</a:t>
            </a:r>
          </a:p>
        </p:txBody>
      </p:sp>
    </p:spTree>
    <p:extLst>
      <p:ext uri="{BB962C8B-B14F-4D97-AF65-F5344CB8AC3E}">
        <p14:creationId xmlns:p14="http://schemas.microsoft.com/office/powerpoint/2010/main" val="1925054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ERCOT has already initiated the RTC Program Control project</a:t>
            </a:r>
          </a:p>
          <a:p>
            <a:r>
              <a:rPr lang="en-US" sz="2000" dirty="0"/>
              <a:t>Program is re-starting with business requirements July 1, 2023.</a:t>
            </a:r>
          </a:p>
          <a:p>
            <a:r>
              <a:rPr lang="en-US" sz="2000" dirty="0"/>
              <a:t>Program will provide regular updates to TAC and begin evaluating the next steps for MP engagement and interfaces.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874638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21904</TotalTime>
  <Words>309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Cover Slide</vt:lpstr>
      <vt:lpstr>Horizontal Theme</vt:lpstr>
      <vt:lpstr>PowerPoint Presentation</vt:lpstr>
      <vt:lpstr>Scope of RTC Program</vt:lpstr>
      <vt:lpstr>Implementation of RTC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557</cp:revision>
  <cp:lastPrinted>2017-10-10T21:31:05Z</cp:lastPrinted>
  <dcterms:created xsi:type="dcterms:W3CDTF">2016-01-21T15:20:31Z</dcterms:created>
  <dcterms:modified xsi:type="dcterms:W3CDTF">2023-06-26T21:02:14Z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