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 id="2147483661" r:id="rId7"/>
  </p:sldMasterIdLst>
  <p:notesMasterIdLst>
    <p:notesMasterId r:id="rId17"/>
  </p:notesMasterIdLst>
  <p:handoutMasterIdLst>
    <p:handoutMasterId r:id="rId18"/>
  </p:handoutMasterIdLst>
  <p:sldIdLst>
    <p:sldId id="260" r:id="rId8"/>
    <p:sldId id="620" r:id="rId9"/>
    <p:sldId id="640" r:id="rId10"/>
    <p:sldId id="435" r:id="rId11"/>
    <p:sldId id="898" r:id="rId12"/>
    <p:sldId id="434" r:id="rId13"/>
    <p:sldId id="896" r:id="rId14"/>
    <p:sldId id="897" r:id="rId15"/>
    <p:sldId id="900" r:id="rId16"/>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randaw, Brian" initials="BB" lastIdx="5" clrIdx="0">
    <p:extLst>
      <p:ext uri="{19B8F6BF-5375-455C-9EA6-DF929625EA0E}">
        <p15:presenceInfo xmlns:p15="http://schemas.microsoft.com/office/powerpoint/2012/main" userId="S::Brian.Brandaw@ercot.com::04aee657-8aa0-46ae-8d87-76153d8b46f3" providerId="AD"/>
      </p:ext>
    </p:extLst>
  </p:cmAuthor>
  <p:cmAuthor id="2" name="Jinright, Susan" initials="JS" lastIdx="5" clrIdx="1">
    <p:extLst>
      <p:ext uri="{19B8F6BF-5375-455C-9EA6-DF929625EA0E}">
        <p15:presenceInfo xmlns:p15="http://schemas.microsoft.com/office/powerpoint/2012/main" userId="S::Susan.Jinright@ercot.com::2984c2d6-c956-49a0-9b02-bca874b9fce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99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590" autoAdjust="0"/>
    <p:restoredTop sz="96357" autoAdjust="0"/>
  </p:normalViewPr>
  <p:slideViewPr>
    <p:cSldViewPr showGuides="1">
      <p:cViewPr varScale="1">
        <p:scale>
          <a:sx n="110" d="100"/>
          <a:sy n="110" d="100"/>
        </p:scale>
        <p:origin x="2220" y="96"/>
      </p:cViewPr>
      <p:guideLst>
        <p:guide orient="horz" pos="2160"/>
        <p:guide pos="2880"/>
      </p:guideLst>
    </p:cSldViewPr>
  </p:slideViewPr>
  <p:outlineViewPr>
    <p:cViewPr>
      <p:scale>
        <a:sx n="33" d="100"/>
        <a:sy n="33" d="100"/>
      </p:scale>
      <p:origin x="0" y="-13296"/>
    </p:cViewPr>
  </p:outlin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tableStyles" Target="tableStyles.xml"/><Relationship Id="rId10" Type="http://schemas.openxmlformats.org/officeDocument/2006/relationships/slide" Target="slides/slide3.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6/26/2023</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6/26/2023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772613F-3576-4EE9-945C-25503B987A39}"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2230180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3">
            <a:extLst>
              <a:ext uri="{FF2B5EF4-FFF2-40B4-BE49-F238E27FC236}">
                <a16:creationId xmlns:a16="http://schemas.microsoft.com/office/drawing/2014/main" id="{3D268840-BF02-4F0B-BABD-CE6A89A8AAFB}"/>
              </a:ext>
            </a:extLst>
          </p:cNvPr>
          <p:cNvSpPr>
            <a:spLocks noGrp="1"/>
          </p:cNvSpPr>
          <p:nvPr>
            <p:ph type="sldNum" sz="quarter" idx="11"/>
          </p:nvPr>
        </p:nvSpPr>
        <p:spPr>
          <a:xfrm>
            <a:off x="8534400" y="6561138"/>
            <a:ext cx="533400" cy="220662"/>
          </a:xfrm>
          <a:prstGeom prst="rect">
            <a:avLst/>
          </a:prstGeom>
        </p:spPr>
        <p:txBody>
          <a:bodyPr/>
          <a:lstStyle/>
          <a:p>
            <a:fld id="{1D93BD3E-1E9A-4970-A6F7-E7AC52762E0C}" type="slidenum">
              <a:rPr lang="en-US" smtClean="0"/>
              <a:pPr/>
              <a:t>‹#›</a:t>
            </a:fld>
            <a:endParaRPr lang="en-US"/>
          </a:p>
        </p:txBody>
      </p:sp>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Slide Number Placeholder 5">
            <a:extLst>
              <a:ext uri="{FF2B5EF4-FFF2-40B4-BE49-F238E27FC236}">
                <a16:creationId xmlns:a16="http://schemas.microsoft.com/office/drawing/2014/main" id="{6BE4DB42-EF9B-4D22-82BC-F85C20C3C9B0}"/>
              </a:ext>
            </a:extLst>
          </p:cNvPr>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0116945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solidFill>
                  <a:prstClr val="black">
                    <a:tint val="75000"/>
                  </a:prstClr>
                </a:solidFill>
              </a:rPr>
              <a:t>Footer text goes here.</a:t>
            </a: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Tree>
    <p:extLst>
      <p:ext uri="{BB962C8B-B14F-4D97-AF65-F5344CB8AC3E}">
        <p14:creationId xmlns:p14="http://schemas.microsoft.com/office/powerpoint/2010/main" val="2188581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9427959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13"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Tree>
    <p:extLst>
      <p:ext uri="{BB962C8B-B14F-4D97-AF65-F5344CB8AC3E}">
        <p14:creationId xmlns:p14="http://schemas.microsoft.com/office/powerpoint/2010/main" val="3318404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dirty="0"/>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Tree>
    <p:extLst>
      <p:ext uri="{BB962C8B-B14F-4D97-AF65-F5344CB8AC3E}">
        <p14:creationId xmlns:p14="http://schemas.microsoft.com/office/powerpoint/2010/main" val="15427940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dirty="0"/>
              <a:t>Click to edit Master title style</a:t>
            </a:r>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39442406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2.png"/><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theme" Target="../theme/theme4.xml"/><Relationship Id="rId5" Type="http://schemas.openxmlformats.org/officeDocument/2006/relationships/slideLayout" Target="../slideLayouts/slideLayout9.xml"/><Relationship Id="rId4"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1545525" cy="246221"/>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5" name="Slide Number Placeholder 5">
            <a:extLst>
              <a:ext uri="{FF2B5EF4-FFF2-40B4-BE49-F238E27FC236}">
                <a16:creationId xmlns:a16="http://schemas.microsoft.com/office/drawing/2014/main" id="{2F09399B-141B-4FDF-950C-C47746FA0583}"/>
              </a:ext>
            </a:extLst>
          </p:cNvPr>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solidFill>
                  <a:prstClr val="black">
                    <a:tint val="75000"/>
                  </a:prstClr>
                </a:solidFill>
              </a:rPr>
              <a:t>Footer text goes here.</a:t>
            </a: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dirty="0">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dirty="0">
              <a:solidFill>
                <a:schemeClr val="bg1">
                  <a:lumMod val="75000"/>
                </a:schemeClr>
              </a:solidFill>
            </a:endParaRPr>
          </a:p>
        </p:txBody>
      </p:sp>
    </p:spTree>
    <p:extLst>
      <p:ext uri="{BB962C8B-B14F-4D97-AF65-F5344CB8AC3E}">
        <p14:creationId xmlns:p14="http://schemas.microsoft.com/office/powerpoint/2010/main" val="1555355654"/>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Lst>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hyperlink" Target="mailto:ECRSCutover@ercot.com" TargetMode="Externa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412906" y="1600200"/>
            <a:ext cx="5646034" cy="2954655"/>
          </a:xfrm>
          <a:prstGeom prst="rect">
            <a:avLst/>
          </a:prstGeom>
          <a:noFill/>
        </p:spPr>
        <p:txBody>
          <a:bodyPr wrap="square" rtlCol="0">
            <a:spAutoFit/>
          </a:bodyPr>
          <a:lstStyle/>
          <a:p>
            <a:r>
              <a:rPr lang="en-US" sz="2400" b="1" dirty="0"/>
              <a:t>Post Go-Live update to TAC for </a:t>
            </a:r>
          </a:p>
          <a:p>
            <a:r>
              <a:rPr lang="en-US" sz="2400" b="1" dirty="0"/>
              <a:t>ERCOT Contingency Reserve Service (ECRS) </a:t>
            </a:r>
          </a:p>
          <a:p>
            <a:endParaRPr lang="en-US" sz="2400" b="1" dirty="0"/>
          </a:p>
          <a:p>
            <a:endParaRPr lang="en-US" dirty="0"/>
          </a:p>
          <a:p>
            <a:r>
              <a:rPr lang="en-US" dirty="0"/>
              <a:t>Matt Mereness and other ERCOT staff</a:t>
            </a:r>
          </a:p>
          <a:p>
            <a:endParaRPr lang="en-US" dirty="0"/>
          </a:p>
          <a:p>
            <a:r>
              <a:rPr lang="en-US" dirty="0"/>
              <a:t>June 27, 2023</a:t>
            </a:r>
          </a:p>
          <a:p>
            <a:endParaRPr lang="en-US" dirty="0"/>
          </a:p>
        </p:txBody>
      </p:sp>
    </p:spTree>
    <p:extLst>
      <p:ext uri="{BB962C8B-B14F-4D97-AF65-F5344CB8AC3E}">
        <p14:creationId xmlns:p14="http://schemas.microsoft.com/office/powerpoint/2010/main" val="730603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F6ED77-88C1-F6DC-24EE-C3FBFFA59109}"/>
              </a:ext>
            </a:extLst>
          </p:cNvPr>
          <p:cNvSpPr>
            <a:spLocks noGrp="1"/>
          </p:cNvSpPr>
          <p:nvPr>
            <p:ph type="title"/>
          </p:nvPr>
        </p:nvSpPr>
        <p:spPr/>
        <p:txBody>
          <a:bodyPr/>
          <a:lstStyle/>
          <a:p>
            <a:r>
              <a:rPr lang="en-US" dirty="0"/>
              <a:t>Agenda</a:t>
            </a:r>
          </a:p>
        </p:txBody>
      </p:sp>
      <p:sp>
        <p:nvSpPr>
          <p:cNvPr id="3" name="Content Placeholder 2">
            <a:extLst>
              <a:ext uri="{FF2B5EF4-FFF2-40B4-BE49-F238E27FC236}">
                <a16:creationId xmlns:a16="http://schemas.microsoft.com/office/drawing/2014/main" id="{7D0DAD4D-F97B-2B65-8D5E-952A687901C4}"/>
              </a:ext>
            </a:extLst>
          </p:cNvPr>
          <p:cNvSpPr>
            <a:spLocks noGrp="1"/>
          </p:cNvSpPr>
          <p:nvPr>
            <p:ph idx="1"/>
          </p:nvPr>
        </p:nvSpPr>
        <p:spPr>
          <a:xfrm>
            <a:off x="457200" y="914400"/>
            <a:ext cx="7924800" cy="4319832"/>
          </a:xfrm>
        </p:spPr>
        <p:txBody>
          <a:bodyPr/>
          <a:lstStyle/>
          <a:p>
            <a:r>
              <a:rPr lang="en-US" sz="2400" dirty="0">
                <a:solidFill>
                  <a:schemeClr val="tx1">
                    <a:lumMod val="65000"/>
                    <a:lumOff val="35000"/>
                  </a:schemeClr>
                </a:solidFill>
              </a:rPr>
              <a:t>Readiness and Cutover </a:t>
            </a:r>
          </a:p>
          <a:p>
            <a:r>
              <a:rPr lang="en-US" sz="2400" dirty="0">
                <a:solidFill>
                  <a:schemeClr val="tx1">
                    <a:lumMod val="65000"/>
                    <a:lumOff val="35000"/>
                  </a:schemeClr>
                </a:solidFill>
              </a:rPr>
              <a:t>Observations of first 2 weeks</a:t>
            </a:r>
          </a:p>
          <a:p>
            <a:pPr marL="857250" lvl="1" indent="-457200"/>
            <a:r>
              <a:rPr lang="en-US" sz="1800" dirty="0">
                <a:solidFill>
                  <a:schemeClr val="tx1">
                    <a:lumMod val="65000"/>
                    <a:lumOff val="35000"/>
                  </a:schemeClr>
                </a:solidFill>
              </a:rPr>
              <a:t>DAM Prices</a:t>
            </a:r>
          </a:p>
          <a:p>
            <a:pPr marL="857250" lvl="1" indent="-457200"/>
            <a:r>
              <a:rPr lang="en-US" sz="1800" dirty="0">
                <a:solidFill>
                  <a:schemeClr val="tx1">
                    <a:lumMod val="65000"/>
                    <a:lumOff val="35000"/>
                  </a:schemeClr>
                </a:solidFill>
              </a:rPr>
              <a:t>Deployment Summaries</a:t>
            </a:r>
          </a:p>
          <a:p>
            <a:pPr marL="857250" lvl="1" indent="-457200"/>
            <a:endParaRPr lang="en-US" sz="1800" dirty="0">
              <a:solidFill>
                <a:schemeClr val="tx1">
                  <a:lumMod val="65000"/>
                  <a:lumOff val="35000"/>
                </a:schemeClr>
              </a:solidFill>
            </a:endParaRPr>
          </a:p>
          <a:p>
            <a:endParaRPr lang="en-US" sz="2000" dirty="0"/>
          </a:p>
        </p:txBody>
      </p:sp>
      <p:sp>
        <p:nvSpPr>
          <p:cNvPr id="4" name="Slide Number Placeholder 3">
            <a:extLst>
              <a:ext uri="{FF2B5EF4-FFF2-40B4-BE49-F238E27FC236}">
                <a16:creationId xmlns:a16="http://schemas.microsoft.com/office/drawing/2014/main" id="{2F81BA91-749F-BB8B-4908-05304C43D492}"/>
              </a:ext>
            </a:extLst>
          </p:cNvPr>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28495113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1A514B-D5DA-4710-95C1-F7E4043E0884}"/>
              </a:ext>
            </a:extLst>
          </p:cNvPr>
          <p:cNvSpPr>
            <a:spLocks noGrp="1"/>
          </p:cNvSpPr>
          <p:nvPr>
            <p:ph type="title"/>
          </p:nvPr>
        </p:nvSpPr>
        <p:spPr>
          <a:xfrm>
            <a:off x="381000" y="243682"/>
            <a:ext cx="8458200" cy="746918"/>
          </a:xfrm>
        </p:spPr>
        <p:txBody>
          <a:bodyPr/>
          <a:lstStyle/>
          <a:p>
            <a:r>
              <a:rPr lang="en-US" sz="2400" dirty="0"/>
              <a:t>Communication and Cutover</a:t>
            </a:r>
            <a:endParaRPr lang="en-US" sz="2400" dirty="0">
              <a:solidFill>
                <a:srgbClr val="C00000"/>
              </a:solidFill>
            </a:endParaRPr>
          </a:p>
        </p:txBody>
      </p:sp>
      <p:sp>
        <p:nvSpPr>
          <p:cNvPr id="3" name="Content Placeholder 2">
            <a:extLst>
              <a:ext uri="{FF2B5EF4-FFF2-40B4-BE49-F238E27FC236}">
                <a16:creationId xmlns:a16="http://schemas.microsoft.com/office/drawing/2014/main" id="{7EE70743-6D22-40AD-9E30-9E96898DCF5A}"/>
              </a:ext>
            </a:extLst>
          </p:cNvPr>
          <p:cNvSpPr>
            <a:spLocks noGrp="1"/>
          </p:cNvSpPr>
          <p:nvPr>
            <p:ph idx="1"/>
          </p:nvPr>
        </p:nvSpPr>
        <p:spPr>
          <a:xfrm>
            <a:off x="152400" y="914400"/>
            <a:ext cx="8534400" cy="5029200"/>
          </a:xfrm>
        </p:spPr>
        <p:txBody>
          <a:bodyPr/>
          <a:lstStyle/>
          <a:p>
            <a:pPr marL="342900" marR="0" lvl="0" indent="-342900">
              <a:spcBef>
                <a:spcPts val="0"/>
              </a:spcBef>
              <a:spcAft>
                <a:spcPts val="0"/>
              </a:spcAft>
              <a:buFont typeface="Calibri" panose="020F0502020204030204" pitchFamily="34" charset="0"/>
              <a:buChar char="-"/>
            </a:pPr>
            <a:r>
              <a:rPr lang="en-US" sz="1600" b="1" i="1" dirty="0">
                <a:solidFill>
                  <a:schemeClr val="tx2"/>
                </a:solidFill>
              </a:rPr>
              <a:t>First, thank you TAC</a:t>
            </a:r>
            <a:r>
              <a:rPr lang="en-US" sz="1600" dirty="0">
                <a:solidFill>
                  <a:schemeClr val="tx2"/>
                </a:solidFill>
              </a:rPr>
              <a:t>, QSEs, and vendors for the support and excellent coordination in preparations for ECRS implementation.</a:t>
            </a:r>
          </a:p>
          <a:p>
            <a:pPr marL="342900" marR="0" lvl="0" indent="-342900">
              <a:spcBef>
                <a:spcPts val="0"/>
              </a:spcBef>
              <a:spcAft>
                <a:spcPts val="0"/>
              </a:spcAft>
              <a:buFont typeface="Calibri" panose="020F0502020204030204" pitchFamily="34" charset="0"/>
              <a:buChar char="-"/>
            </a:pPr>
            <a:endParaRPr lang="en-US" sz="1600" dirty="0">
              <a:solidFill>
                <a:schemeClr val="tx2"/>
              </a:solidFill>
            </a:endParaRPr>
          </a:p>
          <a:p>
            <a:pPr marL="342900" marR="0" lvl="0" indent="-342900">
              <a:spcBef>
                <a:spcPts val="0"/>
              </a:spcBef>
              <a:spcAft>
                <a:spcPts val="0"/>
              </a:spcAft>
              <a:buFont typeface="Calibri" panose="020F0502020204030204" pitchFamily="34" charset="0"/>
              <a:buChar char="-"/>
            </a:pPr>
            <a:r>
              <a:rPr lang="en-US" sz="1600" b="1" i="1" dirty="0">
                <a:solidFill>
                  <a:schemeClr val="tx2"/>
                </a:solidFill>
              </a:rPr>
              <a:t>Market Readiness calls and scorecards were effective </a:t>
            </a:r>
            <a:r>
              <a:rPr lang="en-US" sz="1600" dirty="0">
                <a:solidFill>
                  <a:schemeClr val="tx2"/>
                </a:solidFill>
              </a:rPr>
              <a:t>for ERCOT and MPs in identifying issues and risks to be mitigated before, during and after go-live</a:t>
            </a:r>
          </a:p>
          <a:p>
            <a:pPr lvl="1" indent="-342900">
              <a:spcBef>
                <a:spcPts val="0"/>
              </a:spcBef>
              <a:buFont typeface="Calibri" panose="020F0502020204030204" pitchFamily="34" charset="0"/>
              <a:buChar char="-"/>
            </a:pPr>
            <a:r>
              <a:rPr lang="en-US" sz="1200" dirty="0">
                <a:solidFill>
                  <a:schemeClr val="tx2"/>
                </a:solidFill>
              </a:rPr>
              <a:t>June 8, 2023 (Thursday)</a:t>
            </a:r>
          </a:p>
          <a:p>
            <a:pPr lvl="2" indent="-285750">
              <a:spcBef>
                <a:spcPts val="0"/>
              </a:spcBef>
              <a:buFont typeface="Courier New" panose="02070309020205020404" pitchFamily="49" charset="0"/>
              <a:buChar char="o"/>
            </a:pPr>
            <a:r>
              <a:rPr lang="en-US" sz="1200" dirty="0">
                <a:solidFill>
                  <a:schemeClr val="tx2"/>
                </a:solidFill>
              </a:rPr>
              <a:t>System upgrade occurred June 8th starting between 3:30-4:00pm  </a:t>
            </a:r>
          </a:p>
          <a:p>
            <a:pPr lvl="3" indent="-285750">
              <a:spcBef>
                <a:spcPts val="0"/>
              </a:spcBef>
              <a:buFont typeface="Courier New" panose="02070309020205020404" pitchFamily="49" charset="0"/>
              <a:buChar char="o"/>
            </a:pPr>
            <a:r>
              <a:rPr lang="en-US" sz="1000" dirty="0">
                <a:solidFill>
                  <a:srgbClr val="C00000"/>
                </a:solidFill>
              </a:rPr>
              <a:t>Completed closer to 5pm and Operations Message was posted to confirm completion</a:t>
            </a:r>
          </a:p>
          <a:p>
            <a:pPr lvl="3" indent="-285750">
              <a:spcBef>
                <a:spcPts val="0"/>
              </a:spcBef>
              <a:buFont typeface="Courier New" panose="02070309020205020404" pitchFamily="49" charset="0"/>
              <a:buChar char="o"/>
            </a:pPr>
            <a:r>
              <a:rPr lang="en-US" sz="1000" dirty="0">
                <a:solidFill>
                  <a:srgbClr val="C00000"/>
                </a:solidFill>
              </a:rPr>
              <a:t>Issue with qualification data transition affected PRC/ORDC calc and subsequent real-time price correction made</a:t>
            </a:r>
          </a:p>
          <a:p>
            <a:pPr lvl="2" indent="-285750">
              <a:spcBef>
                <a:spcPts val="0"/>
              </a:spcBef>
              <a:buFont typeface="Courier New" panose="02070309020205020404" pitchFamily="49" charset="0"/>
              <a:buChar char="o"/>
            </a:pPr>
            <a:r>
              <a:rPr lang="en-US" sz="1200" dirty="0">
                <a:solidFill>
                  <a:schemeClr val="tx2"/>
                </a:solidFill>
              </a:rPr>
              <a:t>MPs did not need to take any immediate action following the upgrade.</a:t>
            </a:r>
          </a:p>
          <a:p>
            <a:pPr lvl="2" indent="-285750">
              <a:spcBef>
                <a:spcPts val="0"/>
              </a:spcBef>
              <a:buFont typeface="Courier New" panose="02070309020205020404" pitchFamily="49" charset="0"/>
              <a:buChar char="o"/>
            </a:pPr>
            <a:r>
              <a:rPr lang="en-US" sz="1200" dirty="0">
                <a:solidFill>
                  <a:schemeClr val="tx2"/>
                </a:solidFill>
              </a:rPr>
              <a:t>After the upgrade ECRS system functionality was available for OD June 10, 2023</a:t>
            </a:r>
          </a:p>
          <a:p>
            <a:pPr lvl="1" indent="-342900">
              <a:spcBef>
                <a:spcPts val="0"/>
              </a:spcBef>
              <a:buFont typeface="Calibri" panose="020F0502020204030204" pitchFamily="34" charset="0"/>
              <a:buChar char="-"/>
            </a:pPr>
            <a:r>
              <a:rPr lang="en-US" sz="1200" dirty="0">
                <a:solidFill>
                  <a:schemeClr val="tx2"/>
                </a:solidFill>
              </a:rPr>
              <a:t>June 9, 2023 (Friday)</a:t>
            </a:r>
          </a:p>
          <a:p>
            <a:pPr lvl="2">
              <a:spcBef>
                <a:spcPts val="0"/>
              </a:spcBef>
              <a:buFont typeface="Courier New" panose="02070309020205020404" pitchFamily="49" charset="0"/>
              <a:buChar char="o"/>
            </a:pPr>
            <a:r>
              <a:rPr lang="en-US" sz="1200" dirty="0">
                <a:solidFill>
                  <a:schemeClr val="tx2"/>
                </a:solidFill>
              </a:rPr>
              <a:t>Starting at 12:01am  Telemetry for On-Hold status was used (NPRR1085)</a:t>
            </a:r>
          </a:p>
          <a:p>
            <a:pPr lvl="2" indent="-285750">
              <a:spcBef>
                <a:spcPts val="0"/>
              </a:spcBef>
              <a:buFont typeface="Courier New" panose="02070309020205020404" pitchFamily="49" charset="0"/>
              <a:buChar char="o"/>
            </a:pPr>
            <a:r>
              <a:rPr lang="en-US" sz="1200" dirty="0">
                <a:solidFill>
                  <a:schemeClr val="tx2"/>
                </a:solidFill>
              </a:rPr>
              <a:t>Day-Ahead Market activities on June 9 for June 10 included ECRS</a:t>
            </a:r>
          </a:p>
          <a:p>
            <a:pPr lvl="2">
              <a:spcBef>
                <a:spcPts val="0"/>
              </a:spcBef>
              <a:buFont typeface="Courier New" panose="02070309020205020404" pitchFamily="49" charset="0"/>
              <a:buChar char="o"/>
            </a:pPr>
            <a:r>
              <a:rPr lang="en-US" sz="1200" dirty="0">
                <a:solidFill>
                  <a:schemeClr val="tx2"/>
                </a:solidFill>
              </a:rPr>
              <a:t>After DAM, QSE submitted COP updates OD June 10 to include ECRS, and DRUC executed.</a:t>
            </a:r>
          </a:p>
          <a:p>
            <a:pPr lvl="1" indent="-342900">
              <a:spcBef>
                <a:spcPts val="0"/>
              </a:spcBef>
              <a:buFont typeface="Calibri" panose="020F0502020204030204" pitchFamily="34" charset="0"/>
              <a:buChar char="-"/>
            </a:pPr>
            <a:r>
              <a:rPr lang="en-US" sz="1200" dirty="0">
                <a:solidFill>
                  <a:schemeClr val="tx2"/>
                </a:solidFill>
              </a:rPr>
              <a:t>June 10, 2023 (Saturday)</a:t>
            </a:r>
          </a:p>
          <a:p>
            <a:pPr lvl="2" indent="-285750">
              <a:spcBef>
                <a:spcPts val="0"/>
              </a:spcBef>
              <a:buFont typeface="Courier New" panose="02070309020205020404" pitchFamily="49" charset="0"/>
              <a:buChar char="o"/>
            </a:pPr>
            <a:r>
              <a:rPr lang="en-US" sz="1200" dirty="0">
                <a:solidFill>
                  <a:schemeClr val="tx2"/>
                </a:solidFill>
              </a:rPr>
              <a:t>First Operating Day with ECRS</a:t>
            </a:r>
          </a:p>
          <a:p>
            <a:pPr lvl="2" indent="-285750">
              <a:spcBef>
                <a:spcPts val="0"/>
              </a:spcBef>
              <a:buFont typeface="Courier New" panose="02070309020205020404" pitchFamily="49" charset="0"/>
              <a:buChar char="o"/>
            </a:pPr>
            <a:r>
              <a:rPr lang="en-US" sz="1200" dirty="0">
                <a:solidFill>
                  <a:schemeClr val="tx2"/>
                </a:solidFill>
              </a:rPr>
              <a:t>Starting at 12:01am, telemetry included ECRS values</a:t>
            </a:r>
          </a:p>
          <a:p>
            <a:pPr marL="342900" marR="0" lvl="0" indent="-342900">
              <a:spcBef>
                <a:spcPts val="0"/>
              </a:spcBef>
              <a:spcAft>
                <a:spcPts val="0"/>
              </a:spcAft>
              <a:buFont typeface="Calibri" panose="020F0502020204030204" pitchFamily="34" charset="0"/>
              <a:buChar char="-"/>
            </a:pPr>
            <a:endParaRPr lang="en-US" sz="1600" dirty="0">
              <a:solidFill>
                <a:schemeClr val="tx2"/>
              </a:solidFill>
            </a:endParaRPr>
          </a:p>
          <a:p>
            <a:pPr marL="342900" marR="0" lvl="0" indent="-342900">
              <a:spcBef>
                <a:spcPts val="0"/>
              </a:spcBef>
              <a:spcAft>
                <a:spcPts val="0"/>
              </a:spcAft>
              <a:buFont typeface="Calibri" panose="020F0502020204030204" pitchFamily="34" charset="0"/>
              <a:buChar char="-"/>
            </a:pPr>
            <a:r>
              <a:rPr lang="en-US" sz="1600" dirty="0">
                <a:solidFill>
                  <a:schemeClr val="tx2"/>
                </a:solidFill>
                <a:hlinkClick r:id="rId2"/>
              </a:rPr>
              <a:t>ECRSCutover@ercot.com</a:t>
            </a:r>
            <a:r>
              <a:rPr lang="en-US" sz="1600" dirty="0">
                <a:solidFill>
                  <a:srgbClr val="C00000"/>
                </a:solidFill>
              </a:rPr>
              <a:t> mailbox received a couple dozen emails, and responses were turned around within minutes or hours.  No single theme of questions or issues (both technical and operational).  Overall, there were no significant reliability or market issues.</a:t>
            </a:r>
          </a:p>
          <a:p>
            <a:pPr indent="-285750">
              <a:spcBef>
                <a:spcPts val="0"/>
              </a:spcBef>
              <a:buFont typeface="Courier New" panose="02070309020205020404" pitchFamily="49" charset="0"/>
              <a:buChar char="o"/>
            </a:pPr>
            <a:endParaRPr lang="en-US" sz="2000" dirty="0">
              <a:solidFill>
                <a:schemeClr val="tx2"/>
              </a:solidFill>
            </a:endParaRPr>
          </a:p>
          <a:p>
            <a:endParaRPr lang="en-US" sz="1600" dirty="0">
              <a:solidFill>
                <a:schemeClr val="tx2"/>
              </a:solidFill>
            </a:endParaRPr>
          </a:p>
        </p:txBody>
      </p:sp>
      <p:sp>
        <p:nvSpPr>
          <p:cNvPr id="4" name="Slide Number Placeholder 3">
            <a:extLst>
              <a:ext uri="{FF2B5EF4-FFF2-40B4-BE49-F238E27FC236}">
                <a16:creationId xmlns:a16="http://schemas.microsoft.com/office/drawing/2014/main" id="{686D0D35-51F9-4418-9960-2905D19B4703}"/>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128554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C73DF3-5CD3-0F96-7B9C-423BC114A174}"/>
              </a:ext>
            </a:extLst>
          </p:cNvPr>
          <p:cNvSpPr>
            <a:spLocks noGrp="1"/>
          </p:cNvSpPr>
          <p:nvPr>
            <p:ph type="title"/>
          </p:nvPr>
        </p:nvSpPr>
        <p:spPr/>
        <p:txBody>
          <a:bodyPr/>
          <a:lstStyle/>
          <a:p>
            <a:r>
              <a:rPr kumimoji="0" lang="en-US" sz="2400" b="1" i="0" u="none" strike="noStrike" kern="1200" cap="none" spc="0" normalizeH="0" baseline="0" noProof="0" dirty="0">
                <a:ln>
                  <a:noFill/>
                </a:ln>
                <a:solidFill>
                  <a:srgbClr val="00ACC8"/>
                </a:solidFill>
                <a:effectLst/>
                <a:uLnTx/>
                <a:uFillTx/>
                <a:latin typeface="Arial" panose="020B0604020202020204"/>
                <a:ea typeface="+mj-ea"/>
                <a:cs typeface="+mj-cs"/>
              </a:rPr>
              <a:t>Day-Ahead Market ECRS June 10-19, 2023</a:t>
            </a:r>
            <a:endParaRPr lang="en-US" dirty="0"/>
          </a:p>
        </p:txBody>
      </p:sp>
      <p:sp>
        <p:nvSpPr>
          <p:cNvPr id="3" name="Content Placeholder 2">
            <a:extLst>
              <a:ext uri="{FF2B5EF4-FFF2-40B4-BE49-F238E27FC236}">
                <a16:creationId xmlns:a16="http://schemas.microsoft.com/office/drawing/2014/main" id="{ED5CCE33-FB44-BF15-4102-E7F64665F1E9}"/>
              </a:ext>
            </a:extLst>
          </p:cNvPr>
          <p:cNvSpPr>
            <a:spLocks noGrp="1"/>
          </p:cNvSpPr>
          <p:nvPr>
            <p:ph idx="1"/>
          </p:nvPr>
        </p:nvSpPr>
        <p:spPr/>
        <p:txBody>
          <a:bodyPr/>
          <a:lstStyle/>
          <a:p>
            <a:pPr marL="0" marR="0">
              <a:spcBef>
                <a:spcPts val="0"/>
              </a:spcBef>
              <a:spcAft>
                <a:spcPts val="0"/>
              </a:spcAft>
            </a:pPr>
            <a:r>
              <a:rPr lang="en-US" sz="1800" b="1" dirty="0">
                <a:solidFill>
                  <a:srgbClr val="000000"/>
                </a:solidFill>
                <a:effectLst/>
                <a:latin typeface="Arial" panose="020B0604020202020204" pitchFamily="34" charset="0"/>
                <a:ea typeface="Calibri" panose="020F0502020204030204" pitchFamily="34" charset="0"/>
              </a:rPr>
              <a:t>ECRS daily procurement</a:t>
            </a:r>
            <a:endParaRPr lang="en-US" sz="18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800" dirty="0">
                <a:solidFill>
                  <a:srgbClr val="000000"/>
                </a:solidFill>
                <a:effectLst/>
                <a:latin typeface="Arial" panose="020B0604020202020204" pitchFamily="34" charset="0"/>
                <a:ea typeface="Times New Roman" panose="02020603050405020304" pitchFamily="18" charset="0"/>
              </a:rPr>
              <a:t>2,073 average procured MW/hour</a:t>
            </a:r>
            <a:endParaRPr lang="en-US" sz="18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800" dirty="0">
                <a:solidFill>
                  <a:srgbClr val="000000"/>
                </a:solidFill>
                <a:effectLst/>
                <a:latin typeface="Arial" panose="020B0604020202020204" pitchFamily="34" charset="0"/>
                <a:ea typeface="Times New Roman" panose="02020603050405020304" pitchFamily="18" charset="0"/>
              </a:rPr>
              <a:t>Trending of price comparison for ECRS to other Day-Ahead products below from June 10-19.</a:t>
            </a:r>
            <a:endParaRPr lang="en-US" dirty="0"/>
          </a:p>
        </p:txBody>
      </p:sp>
      <p:sp>
        <p:nvSpPr>
          <p:cNvPr id="4" name="Slide Number Placeholder 3">
            <a:extLst>
              <a:ext uri="{FF2B5EF4-FFF2-40B4-BE49-F238E27FC236}">
                <a16:creationId xmlns:a16="http://schemas.microsoft.com/office/drawing/2014/main" id="{BAE4AC5F-6526-63B9-47A9-E085D7EA0938}"/>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pic>
        <p:nvPicPr>
          <p:cNvPr id="6" name="Picture 5">
            <a:extLst>
              <a:ext uri="{FF2B5EF4-FFF2-40B4-BE49-F238E27FC236}">
                <a16:creationId xmlns:a16="http://schemas.microsoft.com/office/drawing/2014/main" id="{6C6F7A5D-CFC0-D15F-C6F0-9D76527D9F3D}"/>
              </a:ext>
            </a:extLst>
          </p:cNvPr>
          <p:cNvPicPr>
            <a:picLocks noChangeAspect="1"/>
          </p:cNvPicPr>
          <p:nvPr/>
        </p:nvPicPr>
        <p:blipFill>
          <a:blip r:embed="rId2"/>
          <a:stretch>
            <a:fillRect/>
          </a:stretch>
        </p:blipFill>
        <p:spPr>
          <a:xfrm>
            <a:off x="1828800" y="1981200"/>
            <a:ext cx="5791200" cy="4180403"/>
          </a:xfrm>
          <a:prstGeom prst="rect">
            <a:avLst/>
          </a:prstGeom>
        </p:spPr>
      </p:pic>
    </p:spTree>
    <p:extLst>
      <p:ext uri="{BB962C8B-B14F-4D97-AF65-F5344CB8AC3E}">
        <p14:creationId xmlns:p14="http://schemas.microsoft.com/office/powerpoint/2010/main" val="18093550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C73DF3-5CD3-0F96-7B9C-423BC114A174}"/>
              </a:ext>
            </a:extLst>
          </p:cNvPr>
          <p:cNvSpPr>
            <a:spLocks noGrp="1"/>
          </p:cNvSpPr>
          <p:nvPr>
            <p:ph type="title"/>
          </p:nvPr>
        </p:nvSpPr>
        <p:spPr/>
        <p:txBody>
          <a:bodyPr/>
          <a:lstStyle/>
          <a:p>
            <a:r>
              <a:rPr kumimoji="0" lang="en-US" sz="2400" b="1" i="0" u="none" strike="noStrike" kern="1200" cap="none" spc="0" normalizeH="0" baseline="0" noProof="0" dirty="0">
                <a:ln>
                  <a:noFill/>
                </a:ln>
                <a:solidFill>
                  <a:srgbClr val="00ACC8"/>
                </a:solidFill>
                <a:effectLst/>
                <a:uLnTx/>
                <a:uFillTx/>
                <a:latin typeface="Arial" panose="020B0604020202020204"/>
                <a:ea typeface="+mj-ea"/>
                <a:cs typeface="+mj-cs"/>
              </a:rPr>
              <a:t>Day-Ahead Market ECRS June 20-27, 2023</a:t>
            </a:r>
            <a:endParaRPr lang="en-US" dirty="0"/>
          </a:p>
        </p:txBody>
      </p:sp>
      <p:sp>
        <p:nvSpPr>
          <p:cNvPr id="4" name="Slide Number Placeholder 3">
            <a:extLst>
              <a:ext uri="{FF2B5EF4-FFF2-40B4-BE49-F238E27FC236}">
                <a16:creationId xmlns:a16="http://schemas.microsoft.com/office/drawing/2014/main" id="{BAE4AC5F-6526-63B9-47A9-E085D7EA0938}"/>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5</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pic>
        <p:nvPicPr>
          <p:cNvPr id="3" name="Picture 2">
            <a:extLst>
              <a:ext uri="{FF2B5EF4-FFF2-40B4-BE49-F238E27FC236}">
                <a16:creationId xmlns:a16="http://schemas.microsoft.com/office/drawing/2014/main" id="{987F0490-4FDF-6B8B-D066-E1AC5F94B0D5}"/>
              </a:ext>
            </a:extLst>
          </p:cNvPr>
          <p:cNvPicPr>
            <a:picLocks noChangeAspect="1"/>
          </p:cNvPicPr>
          <p:nvPr/>
        </p:nvPicPr>
        <p:blipFill>
          <a:blip r:embed="rId2"/>
          <a:stretch>
            <a:fillRect/>
          </a:stretch>
        </p:blipFill>
        <p:spPr>
          <a:xfrm>
            <a:off x="533400" y="799389"/>
            <a:ext cx="8368681" cy="5449011"/>
          </a:xfrm>
          <a:prstGeom prst="rect">
            <a:avLst/>
          </a:prstGeom>
        </p:spPr>
      </p:pic>
    </p:spTree>
    <p:extLst>
      <p:ext uri="{BB962C8B-B14F-4D97-AF65-F5344CB8AC3E}">
        <p14:creationId xmlns:p14="http://schemas.microsoft.com/office/powerpoint/2010/main" val="7682539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38E36F19-D6E1-254B-CFD9-0ED3A735A18A}"/>
              </a:ext>
            </a:extLst>
          </p:cNvPr>
          <p:cNvSpPr>
            <a:spLocks noGrp="1"/>
          </p:cNvSpPr>
          <p:nvPr>
            <p:ph idx="1"/>
          </p:nvPr>
        </p:nvSpPr>
        <p:spPr>
          <a:xfrm>
            <a:off x="304800" y="726573"/>
            <a:ext cx="8534400" cy="5064627"/>
          </a:xfrm>
        </p:spPr>
        <p:txBody>
          <a:bodyPr/>
          <a:lstStyle/>
          <a:p>
            <a:r>
              <a:rPr lang="en-US" sz="1400" dirty="0"/>
              <a:t>For the period of Jun 10-18, 2023, Quick Start Resources (~50%), Thermal Resources (~33%) and Energy Storage Resources (~12%) provided majority of the ECRS in Real Time. There were 3 events that resulted in deployment of SCED dispatchable ECRS.</a:t>
            </a:r>
          </a:p>
        </p:txBody>
      </p:sp>
      <p:sp>
        <p:nvSpPr>
          <p:cNvPr id="2" name="Title 1">
            <a:extLst>
              <a:ext uri="{FF2B5EF4-FFF2-40B4-BE49-F238E27FC236}">
                <a16:creationId xmlns:a16="http://schemas.microsoft.com/office/drawing/2014/main" id="{8EDB547D-022A-70D6-A0F6-E16C044D622E}"/>
              </a:ext>
            </a:extLst>
          </p:cNvPr>
          <p:cNvSpPr>
            <a:spLocks noGrp="1"/>
          </p:cNvSpPr>
          <p:nvPr>
            <p:ph type="title"/>
          </p:nvPr>
        </p:nvSpPr>
        <p:spPr/>
        <p:txBody>
          <a:bodyPr/>
          <a:lstStyle/>
          <a:p>
            <a:r>
              <a:rPr lang="en-US" sz="2200" dirty="0"/>
              <a:t>ECRS Deployments </a:t>
            </a:r>
          </a:p>
        </p:txBody>
      </p:sp>
      <p:sp>
        <p:nvSpPr>
          <p:cNvPr id="4" name="Slide Number Placeholder 3">
            <a:extLst>
              <a:ext uri="{FF2B5EF4-FFF2-40B4-BE49-F238E27FC236}">
                <a16:creationId xmlns:a16="http://schemas.microsoft.com/office/drawing/2014/main" id="{501F854B-D3D9-FD7A-92D1-AF7EEC6560BD}"/>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6</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6" name="TextBox 5">
            <a:extLst>
              <a:ext uri="{FF2B5EF4-FFF2-40B4-BE49-F238E27FC236}">
                <a16:creationId xmlns:a16="http://schemas.microsoft.com/office/drawing/2014/main" id="{5107438D-2D74-6808-3714-F4A997B48408}"/>
              </a:ext>
            </a:extLst>
          </p:cNvPr>
          <p:cNvSpPr txBox="1"/>
          <p:nvPr/>
        </p:nvSpPr>
        <p:spPr>
          <a:xfrm>
            <a:off x="457200" y="5599627"/>
            <a:ext cx="8305800" cy="646331"/>
          </a:xfrm>
          <a:prstGeom prst="rect">
            <a:avLst/>
          </a:prstGeom>
          <a:solidFill>
            <a:schemeClr val="accent1">
              <a:lumMod val="20000"/>
              <a:lumOff val="80000"/>
            </a:schemeClr>
          </a:solidFill>
          <a:ln w="28575">
            <a:solidFill>
              <a:schemeClr val="accent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Arial" panose="020B0604020202020204"/>
                <a:ea typeface="+mn-ea"/>
                <a:cs typeface="+mn-cs"/>
              </a:rPr>
              <a:t>Key Takeaway:</a:t>
            </a:r>
            <a:r>
              <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rPr>
              <a:t> ECRS performed well in all deployments and helped recover from the events that triggered deployment. </a:t>
            </a:r>
          </a:p>
        </p:txBody>
      </p:sp>
      <p:pic>
        <p:nvPicPr>
          <p:cNvPr id="3" name="Picture 2">
            <a:extLst>
              <a:ext uri="{FF2B5EF4-FFF2-40B4-BE49-F238E27FC236}">
                <a16:creationId xmlns:a16="http://schemas.microsoft.com/office/drawing/2014/main" id="{79A8E3F2-10FF-90B7-85F0-9394049D64C7}"/>
              </a:ext>
            </a:extLst>
          </p:cNvPr>
          <p:cNvPicPr>
            <a:picLocks noChangeAspect="1"/>
          </p:cNvPicPr>
          <p:nvPr/>
        </p:nvPicPr>
        <p:blipFill>
          <a:blip r:embed="rId2"/>
          <a:stretch>
            <a:fillRect/>
          </a:stretch>
        </p:blipFill>
        <p:spPr>
          <a:xfrm>
            <a:off x="998979" y="1591250"/>
            <a:ext cx="7146041" cy="2675950"/>
          </a:xfrm>
          <a:prstGeom prst="rect">
            <a:avLst/>
          </a:prstGeom>
        </p:spPr>
      </p:pic>
      <p:graphicFrame>
        <p:nvGraphicFramePr>
          <p:cNvPr id="9" name="Table 5">
            <a:extLst>
              <a:ext uri="{FF2B5EF4-FFF2-40B4-BE49-F238E27FC236}">
                <a16:creationId xmlns:a16="http://schemas.microsoft.com/office/drawing/2014/main" id="{E7085C47-7AE3-0943-F1C9-2CE8348B4A04}"/>
              </a:ext>
            </a:extLst>
          </p:cNvPr>
          <p:cNvGraphicFramePr>
            <a:graphicFrameLocks/>
          </p:cNvGraphicFramePr>
          <p:nvPr/>
        </p:nvGraphicFramePr>
        <p:xfrm>
          <a:off x="970938" y="4173083"/>
          <a:ext cx="7477430" cy="1401249"/>
        </p:xfrm>
        <a:graphic>
          <a:graphicData uri="http://schemas.openxmlformats.org/drawingml/2006/table">
            <a:tbl>
              <a:tblPr firstRow="1" bandRow="1">
                <a:tableStyleId>{5C22544A-7EE6-4342-B048-85BDC9FD1C3A}</a:tableStyleId>
              </a:tblPr>
              <a:tblGrid>
                <a:gridCol w="1686232">
                  <a:extLst>
                    <a:ext uri="{9D8B030D-6E8A-4147-A177-3AD203B41FA5}">
                      <a16:colId xmlns:a16="http://schemas.microsoft.com/office/drawing/2014/main" val="806950528"/>
                    </a:ext>
                  </a:extLst>
                </a:gridCol>
                <a:gridCol w="1304740">
                  <a:extLst>
                    <a:ext uri="{9D8B030D-6E8A-4147-A177-3AD203B41FA5}">
                      <a16:colId xmlns:a16="http://schemas.microsoft.com/office/drawing/2014/main" val="886167033"/>
                    </a:ext>
                  </a:extLst>
                </a:gridCol>
                <a:gridCol w="1495486">
                  <a:extLst>
                    <a:ext uri="{9D8B030D-6E8A-4147-A177-3AD203B41FA5}">
                      <a16:colId xmlns:a16="http://schemas.microsoft.com/office/drawing/2014/main" val="2075107334"/>
                    </a:ext>
                  </a:extLst>
                </a:gridCol>
                <a:gridCol w="1314574">
                  <a:extLst>
                    <a:ext uri="{9D8B030D-6E8A-4147-A177-3AD203B41FA5}">
                      <a16:colId xmlns:a16="http://schemas.microsoft.com/office/drawing/2014/main" val="3768289248"/>
                    </a:ext>
                  </a:extLst>
                </a:gridCol>
                <a:gridCol w="1676398">
                  <a:extLst>
                    <a:ext uri="{9D8B030D-6E8A-4147-A177-3AD203B41FA5}">
                      <a16:colId xmlns:a16="http://schemas.microsoft.com/office/drawing/2014/main" val="2031215237"/>
                    </a:ext>
                  </a:extLst>
                </a:gridCol>
              </a:tblGrid>
              <a:tr h="0">
                <a:tc>
                  <a:txBody>
                    <a:bodyPr/>
                    <a:lstStyle/>
                    <a:p>
                      <a:pPr algn="ctr"/>
                      <a:r>
                        <a:rPr lang="en-US" sz="1200" dirty="0"/>
                        <a:t>Date and Time Released to SCED</a:t>
                      </a:r>
                    </a:p>
                  </a:txBody>
                  <a:tcPr anchor="ctr"/>
                </a:tc>
                <a:tc>
                  <a:txBody>
                    <a:bodyPr/>
                    <a:lstStyle/>
                    <a:p>
                      <a:pPr algn="ctr"/>
                      <a:r>
                        <a:rPr lang="en-US" sz="1200" dirty="0"/>
                        <a:t>Date and Time Recalled</a:t>
                      </a:r>
                    </a:p>
                  </a:txBody>
                  <a:tcPr anchor="ctr"/>
                </a:tc>
                <a:tc>
                  <a:txBody>
                    <a:bodyPr/>
                    <a:lstStyle/>
                    <a:p>
                      <a:pPr algn="ctr"/>
                      <a:r>
                        <a:rPr lang="en-US" sz="1200" dirty="0"/>
                        <a:t>Duration of Event</a:t>
                      </a:r>
                    </a:p>
                    <a:p>
                      <a:pPr algn="ctr"/>
                      <a:endParaRPr lang="en-US" sz="1200" dirty="0"/>
                    </a:p>
                  </a:txBody>
                  <a:tcPr anchor="ctr"/>
                </a:tc>
                <a:tc>
                  <a:txBody>
                    <a:bodyPr/>
                    <a:lstStyle/>
                    <a:p>
                      <a:pPr algn="ctr"/>
                      <a:r>
                        <a:rPr lang="en-US" sz="1200" dirty="0"/>
                        <a:t>Maximum MWs Released</a:t>
                      </a:r>
                    </a:p>
                  </a:txBody>
                  <a:tcPr anchor="ctr"/>
                </a:tc>
                <a:tc>
                  <a:txBody>
                    <a:bodyPr/>
                    <a:lstStyle/>
                    <a:p>
                      <a:pPr algn="ctr"/>
                      <a:r>
                        <a:rPr lang="en-US" sz="1200" dirty="0"/>
                        <a:t>Reason</a:t>
                      </a:r>
                    </a:p>
                  </a:txBody>
                  <a:tcPr anchor="ctr"/>
                </a:tc>
                <a:extLst>
                  <a:ext uri="{0D108BD9-81ED-4DB2-BD59-A6C34878D82A}">
                    <a16:rowId xmlns:a16="http://schemas.microsoft.com/office/drawing/2014/main" val="3977329067"/>
                  </a:ext>
                </a:extLst>
              </a:tr>
              <a:tr h="314683">
                <a:tc>
                  <a:txBody>
                    <a:bodyPr/>
                    <a:lstStyle/>
                    <a:p>
                      <a:pPr algn="ctr" fontAlgn="b"/>
                      <a:r>
                        <a:rPr lang="en-US" sz="1000" b="0" i="0" u="none" strike="noStrike" dirty="0">
                          <a:solidFill>
                            <a:srgbClr val="000000"/>
                          </a:solidFill>
                          <a:effectLst/>
                          <a:latin typeface="Arial" panose="020B0604020202020204" pitchFamily="34" charset="0"/>
                        </a:rPr>
                        <a:t>6/14/2023 19:20</a:t>
                      </a:r>
                    </a:p>
                  </a:txBody>
                  <a:tcPr marL="9525" marR="9525" marT="9525" marB="0" anchor="ctr"/>
                </a:tc>
                <a:tc>
                  <a:txBody>
                    <a:bodyPr/>
                    <a:lstStyle/>
                    <a:p>
                      <a:pPr algn="ctr" fontAlgn="b"/>
                      <a:r>
                        <a:rPr lang="en-US" sz="1000" b="0" i="0" u="none" strike="noStrike" dirty="0">
                          <a:solidFill>
                            <a:srgbClr val="000000"/>
                          </a:solidFill>
                          <a:effectLst/>
                          <a:latin typeface="Arial" panose="020B0604020202020204" pitchFamily="34" charset="0"/>
                        </a:rPr>
                        <a:t>6/14/2023 19:33</a:t>
                      </a:r>
                    </a:p>
                  </a:txBody>
                  <a:tcPr marL="9525" marR="9525" marT="9525" marB="0" anchor="ctr"/>
                </a:tc>
                <a:tc>
                  <a:txBody>
                    <a:bodyPr/>
                    <a:lstStyle/>
                    <a:p>
                      <a:pPr algn="ctr" fontAlgn="b"/>
                      <a:r>
                        <a:rPr lang="en-US" sz="1000" b="0" i="0" u="none" strike="noStrike" dirty="0">
                          <a:solidFill>
                            <a:srgbClr val="000000"/>
                          </a:solidFill>
                          <a:effectLst/>
                          <a:latin typeface="Arial" panose="020B0604020202020204" pitchFamily="34" charset="0"/>
                        </a:rPr>
                        <a:t>12:28</a:t>
                      </a:r>
                    </a:p>
                  </a:txBody>
                  <a:tcPr marL="9525" marR="9525" marT="9525" marB="0" anchor="ctr"/>
                </a:tc>
                <a:tc>
                  <a:txBody>
                    <a:bodyPr/>
                    <a:lstStyle/>
                    <a:p>
                      <a:pPr algn="ctr" fontAlgn="b"/>
                      <a:r>
                        <a:rPr lang="en-US" sz="1000" b="0" i="0" u="none" strike="noStrike" dirty="0">
                          <a:solidFill>
                            <a:srgbClr val="000000"/>
                          </a:solidFill>
                          <a:effectLst/>
                          <a:latin typeface="Arial" panose="020B0604020202020204" pitchFamily="34" charset="0"/>
                        </a:rPr>
                        <a:t>600</a:t>
                      </a:r>
                    </a:p>
                  </a:txBody>
                  <a:tcPr marL="9525" marR="9525" marT="9525" marB="0" anchor="ctr"/>
                </a:tc>
                <a:tc row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Insufficient capability for forecasted 10min Ahead Net Load</a:t>
                      </a:r>
                    </a:p>
                  </a:txBody>
                  <a:tcPr marL="68580" marR="68580" marT="0" marB="0" anchor="ctr"/>
                </a:tc>
                <a:extLst>
                  <a:ext uri="{0D108BD9-81ED-4DB2-BD59-A6C34878D82A}">
                    <a16:rowId xmlns:a16="http://schemas.microsoft.com/office/drawing/2014/main" val="4154224340"/>
                  </a:ext>
                </a:extLst>
              </a:tr>
              <a:tr h="314683">
                <a:tc>
                  <a:txBody>
                    <a:bodyPr/>
                    <a:lstStyle/>
                    <a:p>
                      <a:pPr algn="ctr" fontAlgn="b"/>
                      <a:r>
                        <a:rPr lang="en-US" sz="1000" b="0" i="0" u="none" strike="noStrike" dirty="0">
                          <a:solidFill>
                            <a:srgbClr val="000000"/>
                          </a:solidFill>
                          <a:effectLst/>
                          <a:latin typeface="Arial" panose="020B0604020202020204" pitchFamily="34" charset="0"/>
                        </a:rPr>
                        <a:t>6/18/2023 19:20</a:t>
                      </a:r>
                    </a:p>
                  </a:txBody>
                  <a:tcPr marL="9525" marR="9525" marT="9525" marB="0" anchor="ctr"/>
                </a:tc>
                <a:tc>
                  <a:txBody>
                    <a:bodyPr/>
                    <a:lstStyle/>
                    <a:p>
                      <a:pPr algn="ctr" fontAlgn="b"/>
                      <a:r>
                        <a:rPr lang="en-US" sz="1000" b="0" i="0" u="none" strike="noStrike" dirty="0">
                          <a:solidFill>
                            <a:srgbClr val="000000"/>
                          </a:solidFill>
                          <a:effectLst/>
                          <a:latin typeface="Arial" panose="020B0604020202020204" pitchFamily="34" charset="0"/>
                        </a:rPr>
                        <a:t>6/18/2023 19:46</a:t>
                      </a:r>
                    </a:p>
                  </a:txBody>
                  <a:tcPr marL="9525" marR="9525" marT="9525" marB="0" anchor="ctr"/>
                </a:tc>
                <a:tc>
                  <a:txBody>
                    <a:bodyPr/>
                    <a:lstStyle/>
                    <a:p>
                      <a:pPr algn="ctr" fontAlgn="b"/>
                      <a:r>
                        <a:rPr lang="en-US" sz="1000" b="0" i="0" u="none" strike="noStrike" dirty="0">
                          <a:solidFill>
                            <a:srgbClr val="000000"/>
                          </a:solidFill>
                          <a:effectLst/>
                          <a:latin typeface="Arial" panose="020B0604020202020204" pitchFamily="34" charset="0"/>
                        </a:rPr>
                        <a:t>25:25</a:t>
                      </a:r>
                    </a:p>
                  </a:txBody>
                  <a:tcPr marL="9525" marR="9525" marT="9525" marB="0" anchor="ctr"/>
                </a:tc>
                <a:tc>
                  <a:txBody>
                    <a:bodyPr/>
                    <a:lstStyle/>
                    <a:p>
                      <a:pPr algn="ctr" fontAlgn="b"/>
                      <a:r>
                        <a:rPr lang="en-US" sz="1000" b="0" i="0" u="none" strike="noStrike" dirty="0">
                          <a:solidFill>
                            <a:srgbClr val="000000"/>
                          </a:solidFill>
                          <a:effectLst/>
                          <a:latin typeface="Arial" panose="020B0604020202020204" pitchFamily="34" charset="0"/>
                        </a:rPr>
                        <a:t>200</a:t>
                      </a:r>
                    </a:p>
                  </a:txBody>
                  <a:tcPr marL="9525" marR="9525" marT="9525" marB="0" anchor="ct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10min out Net Load Forecast</a:t>
                      </a:r>
                    </a:p>
                  </a:txBody>
                  <a:tcPr marL="68580" marR="68580" marT="0" marB="0" anchor="ctr"/>
                </a:tc>
                <a:extLst>
                  <a:ext uri="{0D108BD9-81ED-4DB2-BD59-A6C34878D82A}">
                    <a16:rowId xmlns:a16="http://schemas.microsoft.com/office/drawing/2014/main" val="3726845709"/>
                  </a:ext>
                </a:extLst>
              </a:tr>
              <a:tr h="314683">
                <a:tc>
                  <a:txBody>
                    <a:bodyPr/>
                    <a:lstStyle/>
                    <a:p>
                      <a:pPr algn="ctr" fontAlgn="b"/>
                      <a:r>
                        <a:rPr lang="en-US" sz="1000" b="0" i="0" u="none" strike="noStrike" dirty="0">
                          <a:solidFill>
                            <a:srgbClr val="000000"/>
                          </a:solidFill>
                          <a:effectLst/>
                          <a:latin typeface="Arial" panose="020B0604020202020204" pitchFamily="34" charset="0"/>
                        </a:rPr>
                        <a:t>6/16/2023 18:31</a:t>
                      </a:r>
                    </a:p>
                  </a:txBody>
                  <a:tcPr marL="9525" marR="9525" marT="9525" marB="0" anchor="ctr"/>
                </a:tc>
                <a:tc>
                  <a:txBody>
                    <a:bodyPr/>
                    <a:lstStyle/>
                    <a:p>
                      <a:pPr algn="ctr" fontAlgn="b"/>
                      <a:r>
                        <a:rPr lang="en-US" sz="1000" b="0" i="0" u="none" strike="noStrike" dirty="0">
                          <a:solidFill>
                            <a:srgbClr val="000000"/>
                          </a:solidFill>
                          <a:effectLst/>
                          <a:latin typeface="Arial" panose="020B0604020202020204" pitchFamily="34" charset="0"/>
                        </a:rPr>
                        <a:t>6/16/2023 18:36</a:t>
                      </a:r>
                    </a:p>
                  </a:txBody>
                  <a:tcPr marL="9525" marR="9525" marT="9525" marB="0" anchor="ctr"/>
                </a:tc>
                <a:tc>
                  <a:txBody>
                    <a:bodyPr/>
                    <a:lstStyle/>
                    <a:p>
                      <a:pPr algn="ctr" fontAlgn="b"/>
                      <a:r>
                        <a:rPr lang="en-US" sz="1000" b="0" i="0" u="none" strike="noStrike" dirty="0">
                          <a:solidFill>
                            <a:srgbClr val="000000"/>
                          </a:solidFill>
                          <a:effectLst/>
                          <a:latin typeface="Arial" panose="020B0604020202020204" pitchFamily="34" charset="0"/>
                        </a:rPr>
                        <a:t>04:40</a:t>
                      </a:r>
                    </a:p>
                  </a:txBody>
                  <a:tcPr marL="9525" marR="9525" marT="9525" marB="0" anchor="ctr"/>
                </a:tc>
                <a:tc>
                  <a:txBody>
                    <a:bodyPr/>
                    <a:lstStyle/>
                    <a:p>
                      <a:pPr algn="ctr" fontAlgn="b"/>
                      <a:r>
                        <a:rPr lang="en-US" sz="1000" b="0" i="0" u="none" strike="noStrike" dirty="0">
                          <a:solidFill>
                            <a:srgbClr val="000000"/>
                          </a:solidFill>
                          <a:effectLst/>
                          <a:latin typeface="Arial" panose="020B0604020202020204" pitchFamily="34" charset="0"/>
                        </a:rPr>
                        <a:t>430</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Frequency below 59.91Hz</a:t>
                      </a:r>
                    </a:p>
                  </a:txBody>
                  <a:tcPr marL="68580" marR="68580" marT="0" marB="0" anchor="ctr"/>
                </a:tc>
                <a:extLst>
                  <a:ext uri="{0D108BD9-81ED-4DB2-BD59-A6C34878D82A}">
                    <a16:rowId xmlns:a16="http://schemas.microsoft.com/office/drawing/2014/main" val="2982506080"/>
                  </a:ext>
                </a:extLst>
              </a:tr>
            </a:tbl>
          </a:graphicData>
        </a:graphic>
      </p:graphicFrame>
    </p:spTree>
    <p:extLst>
      <p:ext uri="{BB962C8B-B14F-4D97-AF65-F5344CB8AC3E}">
        <p14:creationId xmlns:p14="http://schemas.microsoft.com/office/powerpoint/2010/main" val="6810162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A6F3AC-0833-999D-B692-E545921244E3}"/>
              </a:ext>
            </a:extLst>
          </p:cNvPr>
          <p:cNvSpPr>
            <a:spLocks noGrp="1"/>
          </p:cNvSpPr>
          <p:nvPr>
            <p:ph type="title"/>
          </p:nvPr>
        </p:nvSpPr>
        <p:spPr/>
        <p:txBody>
          <a:bodyPr/>
          <a:lstStyle/>
          <a:p>
            <a:r>
              <a:rPr lang="en-US" dirty="0"/>
              <a:t>Manual Deployments</a:t>
            </a:r>
            <a:br>
              <a:rPr lang="en-US" sz="3200" dirty="0"/>
            </a:br>
            <a:endParaRPr lang="en-US" dirty="0"/>
          </a:p>
        </p:txBody>
      </p:sp>
      <p:sp>
        <p:nvSpPr>
          <p:cNvPr id="3" name="Content Placeholder 2">
            <a:extLst>
              <a:ext uri="{FF2B5EF4-FFF2-40B4-BE49-F238E27FC236}">
                <a16:creationId xmlns:a16="http://schemas.microsoft.com/office/drawing/2014/main" id="{89475927-4104-67EE-7D00-772E221796B6}"/>
              </a:ext>
            </a:extLst>
          </p:cNvPr>
          <p:cNvSpPr>
            <a:spLocks noGrp="1"/>
          </p:cNvSpPr>
          <p:nvPr>
            <p:ph idx="1"/>
          </p:nvPr>
        </p:nvSpPr>
        <p:spPr>
          <a:xfrm>
            <a:off x="304800" y="855406"/>
            <a:ext cx="8534400" cy="5088194"/>
          </a:xfrm>
        </p:spPr>
        <p:txBody>
          <a:bodyPr/>
          <a:lstStyle/>
          <a:p>
            <a:pPr marL="0" indent="0">
              <a:buNone/>
            </a:pPr>
            <a:r>
              <a:rPr lang="en-US" sz="1800" b="1" dirty="0"/>
              <a:t>6/14/2023 at 19:20</a:t>
            </a:r>
          </a:p>
          <a:p>
            <a:r>
              <a:rPr lang="en-US" dirty="0"/>
              <a:t>SCED Dispatchable MW Released: 600 MW</a:t>
            </a:r>
          </a:p>
          <a:p>
            <a:r>
              <a:rPr lang="en-US" dirty="0"/>
              <a:t>Deployment Duration: 12 minutes and 28 seconds</a:t>
            </a:r>
          </a:p>
          <a:p>
            <a:r>
              <a:rPr lang="en-US" dirty="0"/>
              <a:t>Min HDL – GEN: 1467.2</a:t>
            </a:r>
          </a:p>
          <a:p>
            <a:r>
              <a:rPr lang="en-US" dirty="0"/>
              <a:t>Max System Lambda: 136.9</a:t>
            </a:r>
          </a:p>
          <a:p>
            <a:r>
              <a:rPr lang="en-US" dirty="0"/>
              <a:t>Reason: Insufficient capability for forecasted 10min Ahead Net Load.</a:t>
            </a:r>
          </a:p>
          <a:p>
            <a:pPr marL="0" indent="0">
              <a:buNone/>
            </a:pPr>
            <a:r>
              <a:rPr lang="en-US" b="1" dirty="0"/>
              <a:t>6/18/23 at 19:20</a:t>
            </a:r>
          </a:p>
          <a:p>
            <a:r>
              <a:rPr lang="en-US" dirty="0"/>
              <a:t>SCED Dispatchable MW Released: 200 MW</a:t>
            </a:r>
          </a:p>
          <a:p>
            <a:r>
              <a:rPr lang="en-US" dirty="0"/>
              <a:t>Duration: 25 minutes and 25 seconds</a:t>
            </a:r>
          </a:p>
          <a:p>
            <a:r>
              <a:rPr lang="en-US" dirty="0"/>
              <a:t>Min HDL – GEN: 1515.7</a:t>
            </a:r>
          </a:p>
          <a:p>
            <a:r>
              <a:rPr lang="en-US" dirty="0"/>
              <a:t>Max System Lambda: 873.8</a:t>
            </a:r>
          </a:p>
          <a:p>
            <a:r>
              <a:rPr lang="en-US" dirty="0"/>
              <a:t>Reason: Insufficient capability for forecasted 10min Ahead Net Load.</a:t>
            </a:r>
          </a:p>
          <a:p>
            <a:pPr marL="0" indent="0">
              <a:buNone/>
            </a:pPr>
            <a:r>
              <a:rPr lang="en-US" b="1" dirty="0">
                <a:solidFill>
                  <a:srgbClr val="C00000"/>
                </a:solidFill>
              </a:rPr>
              <a:t>6/20/23 at 16:21 (fourth deployment on June 20</a:t>
            </a:r>
            <a:r>
              <a:rPr lang="en-US" b="1" baseline="30000" dirty="0">
                <a:solidFill>
                  <a:srgbClr val="C00000"/>
                </a:solidFill>
              </a:rPr>
              <a:t>th</a:t>
            </a:r>
            <a:r>
              <a:rPr lang="en-US" b="1" dirty="0">
                <a:solidFill>
                  <a:srgbClr val="C00000"/>
                </a:solidFill>
              </a:rPr>
              <a:t>)</a:t>
            </a:r>
          </a:p>
          <a:p>
            <a:r>
              <a:rPr lang="en-US" dirty="0">
                <a:solidFill>
                  <a:srgbClr val="C00000"/>
                </a:solidFill>
              </a:rPr>
              <a:t>ERCOT deployed up to 1900 MW of ECRS in steps as dispatchable headroom reduced during the period of 16:21 and 21:01 (4 hours and 40 minutes)</a:t>
            </a:r>
          </a:p>
          <a:p>
            <a:endParaRPr lang="en-US" dirty="0"/>
          </a:p>
        </p:txBody>
      </p:sp>
      <p:sp>
        <p:nvSpPr>
          <p:cNvPr id="4" name="Slide Number Placeholder 3">
            <a:extLst>
              <a:ext uri="{FF2B5EF4-FFF2-40B4-BE49-F238E27FC236}">
                <a16:creationId xmlns:a16="http://schemas.microsoft.com/office/drawing/2014/main" id="{5593819E-EB8D-25F0-8980-B80A91A37BB0}"/>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7</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22028477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AC698D-BB6C-A50B-8526-87E9F4F3FF44}"/>
              </a:ext>
            </a:extLst>
          </p:cNvPr>
          <p:cNvSpPr>
            <a:spLocks noGrp="1"/>
          </p:cNvSpPr>
          <p:nvPr>
            <p:ph type="title"/>
          </p:nvPr>
        </p:nvSpPr>
        <p:spPr/>
        <p:txBody>
          <a:bodyPr/>
          <a:lstStyle/>
          <a:p>
            <a:r>
              <a:rPr lang="en-US" sz="2800" dirty="0"/>
              <a:t>Automatic Deployment </a:t>
            </a:r>
            <a:br>
              <a:rPr lang="en-US" sz="2800" dirty="0"/>
            </a:br>
            <a:endParaRPr lang="en-US" sz="2800" dirty="0"/>
          </a:p>
        </p:txBody>
      </p:sp>
      <p:sp>
        <p:nvSpPr>
          <p:cNvPr id="3" name="Content Placeholder 2">
            <a:extLst>
              <a:ext uri="{FF2B5EF4-FFF2-40B4-BE49-F238E27FC236}">
                <a16:creationId xmlns:a16="http://schemas.microsoft.com/office/drawing/2014/main" id="{B22BF308-53C9-C3D4-1F19-DE2C9379C374}"/>
              </a:ext>
            </a:extLst>
          </p:cNvPr>
          <p:cNvSpPr>
            <a:spLocks noGrp="1"/>
          </p:cNvSpPr>
          <p:nvPr>
            <p:ph idx="1"/>
          </p:nvPr>
        </p:nvSpPr>
        <p:spPr/>
        <p:txBody>
          <a:bodyPr/>
          <a:lstStyle/>
          <a:p>
            <a:pPr marL="0" indent="0">
              <a:buNone/>
            </a:pPr>
            <a:r>
              <a:rPr lang="en-US" b="1" dirty="0"/>
              <a:t>6/16/2023 at 18:31 </a:t>
            </a:r>
          </a:p>
          <a:p>
            <a:r>
              <a:rPr lang="en-US" sz="1600" dirty="0"/>
              <a:t>SCED Dispatchable MW Released: 430 MW</a:t>
            </a:r>
          </a:p>
          <a:p>
            <a:r>
              <a:rPr lang="en-US" sz="1600" dirty="0"/>
              <a:t>Duration: 4 minutes and 40 seconds</a:t>
            </a:r>
          </a:p>
          <a:p>
            <a:r>
              <a:rPr lang="en-US" sz="1600" dirty="0"/>
              <a:t>Reason: Frequency below 59.91Hz due to unit trip (~632 MW instantaneous, 1235 MW total) </a:t>
            </a:r>
          </a:p>
          <a:p>
            <a:endParaRPr lang="en-US" sz="1600" dirty="0"/>
          </a:p>
          <a:p>
            <a:endParaRPr lang="en-US" sz="1600" dirty="0"/>
          </a:p>
        </p:txBody>
      </p:sp>
      <p:sp>
        <p:nvSpPr>
          <p:cNvPr id="4" name="Slide Number Placeholder 3">
            <a:extLst>
              <a:ext uri="{FF2B5EF4-FFF2-40B4-BE49-F238E27FC236}">
                <a16:creationId xmlns:a16="http://schemas.microsoft.com/office/drawing/2014/main" id="{E16805A9-F20F-06CC-1CE4-7E964D5E9A03}"/>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8</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pic>
        <p:nvPicPr>
          <p:cNvPr id="6" name="Picture 5">
            <a:extLst>
              <a:ext uri="{FF2B5EF4-FFF2-40B4-BE49-F238E27FC236}">
                <a16:creationId xmlns:a16="http://schemas.microsoft.com/office/drawing/2014/main" id="{39D7B419-E7DA-0E84-B4D6-60A19F422345}"/>
              </a:ext>
            </a:extLst>
          </p:cNvPr>
          <p:cNvPicPr>
            <a:picLocks noChangeAspect="1"/>
          </p:cNvPicPr>
          <p:nvPr/>
        </p:nvPicPr>
        <p:blipFill rotWithShape="1">
          <a:blip r:embed="rId2"/>
          <a:srcRect b="3674"/>
          <a:stretch/>
        </p:blipFill>
        <p:spPr>
          <a:xfrm>
            <a:off x="78858" y="2321959"/>
            <a:ext cx="8986283" cy="3917095"/>
          </a:xfrm>
          <a:prstGeom prst="rect">
            <a:avLst/>
          </a:prstGeom>
        </p:spPr>
      </p:pic>
    </p:spTree>
    <p:extLst>
      <p:ext uri="{BB962C8B-B14F-4D97-AF65-F5344CB8AC3E}">
        <p14:creationId xmlns:p14="http://schemas.microsoft.com/office/powerpoint/2010/main" val="12995576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1A514B-D5DA-4710-95C1-F7E4043E0884}"/>
              </a:ext>
            </a:extLst>
          </p:cNvPr>
          <p:cNvSpPr>
            <a:spLocks noGrp="1"/>
          </p:cNvSpPr>
          <p:nvPr>
            <p:ph type="title"/>
          </p:nvPr>
        </p:nvSpPr>
        <p:spPr>
          <a:xfrm>
            <a:off x="381000" y="243682"/>
            <a:ext cx="8458200" cy="746918"/>
          </a:xfrm>
        </p:spPr>
        <p:txBody>
          <a:bodyPr/>
          <a:lstStyle/>
          <a:p>
            <a:r>
              <a:rPr lang="en-US" sz="2400" dirty="0"/>
              <a:t>Wrap-Up and Question</a:t>
            </a:r>
            <a:endParaRPr lang="en-US" sz="2400" dirty="0">
              <a:solidFill>
                <a:srgbClr val="C00000"/>
              </a:solidFill>
            </a:endParaRPr>
          </a:p>
        </p:txBody>
      </p:sp>
      <p:sp>
        <p:nvSpPr>
          <p:cNvPr id="3" name="Content Placeholder 2">
            <a:extLst>
              <a:ext uri="{FF2B5EF4-FFF2-40B4-BE49-F238E27FC236}">
                <a16:creationId xmlns:a16="http://schemas.microsoft.com/office/drawing/2014/main" id="{7EE70743-6D22-40AD-9E30-9E96898DCF5A}"/>
              </a:ext>
            </a:extLst>
          </p:cNvPr>
          <p:cNvSpPr>
            <a:spLocks noGrp="1"/>
          </p:cNvSpPr>
          <p:nvPr>
            <p:ph idx="1"/>
          </p:nvPr>
        </p:nvSpPr>
        <p:spPr>
          <a:xfrm>
            <a:off x="152400" y="914400"/>
            <a:ext cx="8534400" cy="3825875"/>
          </a:xfrm>
        </p:spPr>
        <p:txBody>
          <a:bodyPr/>
          <a:lstStyle/>
          <a:p>
            <a:pPr marL="342900" marR="0" lvl="0" indent="-342900">
              <a:spcBef>
                <a:spcPts val="0"/>
              </a:spcBef>
              <a:spcAft>
                <a:spcPts val="0"/>
              </a:spcAft>
              <a:buFont typeface="Calibri" panose="020F0502020204030204" pitchFamily="34" charset="0"/>
              <a:buChar char="-"/>
            </a:pPr>
            <a:r>
              <a:rPr lang="en-US" dirty="0">
                <a:solidFill>
                  <a:schemeClr val="tx2"/>
                </a:solidFill>
              </a:rPr>
              <a:t>ERCOT is prepared to help support future discussion and analysis of ECRS during the early weeks/months of this new AS product.</a:t>
            </a:r>
          </a:p>
          <a:p>
            <a:pPr marL="342900" marR="0" lvl="0" indent="-342900">
              <a:spcBef>
                <a:spcPts val="0"/>
              </a:spcBef>
              <a:spcAft>
                <a:spcPts val="0"/>
              </a:spcAft>
              <a:buFont typeface="Calibri" panose="020F0502020204030204" pitchFamily="34" charset="0"/>
              <a:buChar char="-"/>
            </a:pPr>
            <a:endParaRPr lang="en-US" dirty="0"/>
          </a:p>
          <a:p>
            <a:pPr marL="342900" marR="0" lvl="0" indent="-342900">
              <a:spcBef>
                <a:spcPts val="0"/>
              </a:spcBef>
              <a:spcAft>
                <a:spcPts val="0"/>
              </a:spcAft>
              <a:buFont typeface="Calibri" panose="020F0502020204030204" pitchFamily="34" charset="0"/>
              <a:buChar char="-"/>
            </a:pPr>
            <a:r>
              <a:rPr lang="en-US" dirty="0">
                <a:solidFill>
                  <a:schemeClr val="tx2"/>
                </a:solidFill>
              </a:rPr>
              <a:t>ERCOT looks to TAC as to how to best support those discussion.</a:t>
            </a:r>
          </a:p>
          <a:p>
            <a:pPr marL="342900" marR="0" lvl="0" indent="-342900">
              <a:spcBef>
                <a:spcPts val="0"/>
              </a:spcBef>
              <a:spcAft>
                <a:spcPts val="0"/>
              </a:spcAft>
              <a:buFont typeface="Calibri" panose="020F0502020204030204" pitchFamily="34" charset="0"/>
              <a:buChar char="-"/>
            </a:pPr>
            <a:endParaRPr lang="en-US" dirty="0"/>
          </a:p>
          <a:p>
            <a:pPr marL="342900" marR="0" lvl="0" indent="-342900">
              <a:spcBef>
                <a:spcPts val="0"/>
              </a:spcBef>
              <a:spcAft>
                <a:spcPts val="0"/>
              </a:spcAft>
              <a:buFont typeface="Calibri" panose="020F0502020204030204" pitchFamily="34" charset="0"/>
              <a:buChar char="-"/>
            </a:pPr>
            <a:r>
              <a:rPr lang="en-US" dirty="0">
                <a:solidFill>
                  <a:schemeClr val="tx2"/>
                </a:solidFill>
              </a:rPr>
              <a:t>Open to questions at today’s meeting.</a:t>
            </a:r>
          </a:p>
          <a:p>
            <a:pPr marL="342900" marR="0" lvl="0" indent="-342900">
              <a:spcBef>
                <a:spcPts val="0"/>
              </a:spcBef>
              <a:spcAft>
                <a:spcPts val="0"/>
              </a:spcAft>
              <a:buFont typeface="Calibri" panose="020F0502020204030204" pitchFamily="34" charset="0"/>
              <a:buChar char="-"/>
            </a:pPr>
            <a:endParaRPr lang="en-US" sz="1600" dirty="0">
              <a:solidFill>
                <a:schemeClr val="tx2"/>
              </a:solidFill>
            </a:endParaRPr>
          </a:p>
        </p:txBody>
      </p:sp>
    </p:spTree>
    <p:extLst>
      <p:ext uri="{BB962C8B-B14F-4D97-AF65-F5344CB8AC3E}">
        <p14:creationId xmlns:p14="http://schemas.microsoft.com/office/powerpoint/2010/main" val="641363617"/>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0884B7F-5407-4A7E-885F-D19D0E5ED726}">
  <ds:schemaRefs>
    <ds:schemaRef ds:uri="http://schemas.microsoft.com/sharepoint/v3/contenttype/forms"/>
  </ds:schemaRefs>
</ds:datastoreItem>
</file>

<file path=customXml/itemProps2.xml><?xml version="1.0" encoding="utf-8"?>
<ds:datastoreItem xmlns:ds="http://schemas.openxmlformats.org/officeDocument/2006/customXml" ds:itemID="{B248F63C-08AC-4CDD-B36F-0851B11853CB}">
  <ds:schemaRefs>
    <ds:schemaRef ds:uri="http://purl.org/dc/dcmitype/"/>
    <ds:schemaRef ds:uri="http://www.w3.org/XML/1998/namespace"/>
    <ds:schemaRef ds:uri="http://schemas.microsoft.com/office/2006/documentManagement/types"/>
    <ds:schemaRef ds:uri="http://schemas.openxmlformats.org/package/2006/metadata/core-properties"/>
    <ds:schemaRef ds:uri="http://purl.org/dc/terms/"/>
    <ds:schemaRef ds:uri="c34af464-7aa1-4edd-9be4-83dffc1cb926"/>
    <ds:schemaRef ds:uri="http://purl.org/dc/elements/1.1/"/>
    <ds:schemaRef ds:uri="http://schemas.microsoft.com/office/infopath/2007/PartnerControls"/>
    <ds:schemaRef ds:uri="http://schemas.microsoft.com/office/2006/metadata/properties"/>
  </ds:schemaRefs>
</ds:datastoreItem>
</file>

<file path=customXml/itemProps3.xml><?xml version="1.0" encoding="utf-8"?>
<ds:datastoreItem xmlns:ds="http://schemas.openxmlformats.org/officeDocument/2006/customXml" ds:itemID="{686AC9E6-93EC-408A-81EA-765D121FF0C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278870</TotalTime>
  <Words>637</Words>
  <Application>Microsoft Office PowerPoint</Application>
  <PresentationFormat>On-screen Show (4:3)</PresentationFormat>
  <Paragraphs>92</Paragraphs>
  <Slides>9</Slides>
  <Notes>1</Notes>
  <HiddenSlides>0</HiddenSlides>
  <MMClips>0</MMClips>
  <ScaleCrop>false</ScaleCrop>
  <HeadingPairs>
    <vt:vector size="6" baseType="variant">
      <vt:variant>
        <vt:lpstr>Fonts Used</vt:lpstr>
      </vt:variant>
      <vt:variant>
        <vt:i4>5</vt:i4>
      </vt:variant>
      <vt:variant>
        <vt:lpstr>Theme</vt:lpstr>
      </vt:variant>
      <vt:variant>
        <vt:i4>4</vt:i4>
      </vt:variant>
      <vt:variant>
        <vt:lpstr>Slide Titles</vt:lpstr>
      </vt:variant>
      <vt:variant>
        <vt:i4>9</vt:i4>
      </vt:variant>
    </vt:vector>
  </HeadingPairs>
  <TitlesOfParts>
    <vt:vector size="18" baseType="lpstr">
      <vt:lpstr>Arial</vt:lpstr>
      <vt:lpstr>Calibri</vt:lpstr>
      <vt:lpstr>Courier New</vt:lpstr>
      <vt:lpstr>Symbol</vt:lpstr>
      <vt:lpstr>Wingdings</vt:lpstr>
      <vt:lpstr>1_Custom Design</vt:lpstr>
      <vt:lpstr>Office Theme</vt:lpstr>
      <vt:lpstr>Custom Design</vt:lpstr>
      <vt:lpstr>1_Office Theme</vt:lpstr>
      <vt:lpstr>PowerPoint Presentation</vt:lpstr>
      <vt:lpstr>Agenda</vt:lpstr>
      <vt:lpstr>Communication and Cutover</vt:lpstr>
      <vt:lpstr>Day-Ahead Market ECRS June 10-19, 2023</vt:lpstr>
      <vt:lpstr>Day-Ahead Market ECRS June 20-27, 2023</vt:lpstr>
      <vt:lpstr>ECRS Deployments </vt:lpstr>
      <vt:lpstr>Manual Deployments </vt:lpstr>
      <vt:lpstr>Automatic Deployment  </vt:lpstr>
      <vt:lpstr>Wrap-Up and Question</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Mereness, Matt</cp:lastModifiedBy>
  <cp:revision>2915</cp:revision>
  <cp:lastPrinted>2020-02-05T17:47:59Z</cp:lastPrinted>
  <dcterms:created xsi:type="dcterms:W3CDTF">2016-01-21T15:20:31Z</dcterms:created>
  <dcterms:modified xsi:type="dcterms:W3CDTF">2023-06-26T20:59:05Z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