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135" r:id="rId2"/>
    <p:sldId id="1134" r:id="rId3"/>
    <p:sldId id="1136" r:id="rId4"/>
    <p:sldId id="1130" r:id="rId5"/>
    <p:sldId id="1131" r:id="rId6"/>
    <p:sldId id="1140" r:id="rId7"/>
    <p:sldId id="1137" r:id="rId8"/>
    <p:sldId id="1138" r:id="rId9"/>
    <p:sldId id="1143" r:id="rId10"/>
    <p:sldId id="1144" r:id="rId11"/>
    <p:sldId id="256" r:id="rId12"/>
    <p:sldId id="1132" r:id="rId13"/>
    <p:sldId id="1133" r:id="rId14"/>
    <p:sldId id="114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6/26/2023</a:t>
            </a:fld>
            <a:endParaRPr lang="en-US"/>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6/26/2023</a:t>
            </a:fld>
            <a:endParaRPr lang="en-US"/>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Credit Finance Sub Group update to the Technical Advisory 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27 June 2023</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Loretto Martin, NRG,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76D86-036C-EC56-EE89-1A5B8BA90945}"/>
              </a:ext>
            </a:extLst>
          </p:cNvPr>
          <p:cNvSpPr>
            <a:spLocks noGrp="1"/>
          </p:cNvSpPr>
          <p:nvPr>
            <p:ph type="title"/>
          </p:nvPr>
        </p:nvSpPr>
        <p:spPr/>
        <p:txBody>
          <a:bodyPr/>
          <a:lstStyle/>
          <a:p>
            <a:pPr algn="ctr"/>
            <a:r>
              <a:rPr lang="en-US" b="1" dirty="0"/>
              <a:t>New CFSG Voting Member</a:t>
            </a:r>
          </a:p>
        </p:txBody>
      </p:sp>
      <p:sp>
        <p:nvSpPr>
          <p:cNvPr id="3" name="Content Placeholder 2">
            <a:extLst>
              <a:ext uri="{FF2B5EF4-FFF2-40B4-BE49-F238E27FC236}">
                <a16:creationId xmlns:a16="http://schemas.microsoft.com/office/drawing/2014/main" id="{A489388D-0B55-FD7C-68E7-7075333928E9}"/>
              </a:ext>
            </a:extLst>
          </p:cNvPr>
          <p:cNvSpPr>
            <a:spLocks noGrp="1"/>
          </p:cNvSpPr>
          <p:nvPr>
            <p:ph idx="1"/>
          </p:nvPr>
        </p:nvSpPr>
        <p:spPr/>
        <p:txBody>
          <a:bodyPr/>
          <a:lstStyle/>
          <a:p>
            <a:pPr marL="0" indent="0">
              <a:buNone/>
            </a:pPr>
            <a:r>
              <a:rPr lang="en-US" dirty="0"/>
              <a:t>Matt Holstein </a:t>
            </a:r>
          </a:p>
          <a:p>
            <a:pPr marL="0" indent="0">
              <a:buNone/>
            </a:pPr>
            <a:r>
              <a:rPr lang="en-US" dirty="0"/>
              <a:t>Manager - Credit Risk </a:t>
            </a:r>
          </a:p>
          <a:p>
            <a:pPr marL="0" indent="0">
              <a:buNone/>
            </a:pPr>
            <a:r>
              <a:rPr lang="en-US" dirty="0"/>
              <a:t>Duke Energy Corporation</a:t>
            </a:r>
          </a:p>
          <a:p>
            <a:pPr marL="0" indent="0">
              <a:buNone/>
            </a:pPr>
            <a:r>
              <a:rPr lang="en-US" dirty="0"/>
              <a:t>Charlotte, NC</a:t>
            </a:r>
          </a:p>
        </p:txBody>
      </p:sp>
    </p:spTree>
    <p:extLst>
      <p:ext uri="{BB962C8B-B14F-4D97-AF65-F5344CB8AC3E}">
        <p14:creationId xmlns:p14="http://schemas.microsoft.com/office/powerpoint/2010/main" val="48455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38AC-05D9-4176-BBDB-E15B79F14695}"/>
              </a:ext>
            </a:extLst>
          </p:cNvPr>
          <p:cNvSpPr>
            <a:spLocks noGrp="1"/>
          </p:cNvSpPr>
          <p:nvPr>
            <p:ph type="ctrTitle"/>
          </p:nvPr>
        </p:nvSpPr>
        <p:spPr>
          <a:xfrm>
            <a:off x="1524000" y="655639"/>
            <a:ext cx="9144000" cy="735012"/>
          </a:xfrm>
        </p:spPr>
        <p:txBody>
          <a:bodyPr>
            <a:normAutofit/>
          </a:bodyPr>
          <a:lstStyle/>
          <a:p>
            <a:r>
              <a:rPr lang="en-US" sz="3600" b="1" dirty="0">
                <a:latin typeface="+mn-lt"/>
                <a:cs typeface="Times New Roman" panose="02020603050405020304" pitchFamily="18" charset="0"/>
              </a:rPr>
              <a:t>Monthly Highlights April – May 2023</a:t>
            </a:r>
            <a:endParaRPr lang="en-US" sz="3600" b="1" dirty="0"/>
          </a:p>
        </p:txBody>
      </p:sp>
      <p:sp>
        <p:nvSpPr>
          <p:cNvPr id="5" name="TextBox 4">
            <a:extLst>
              <a:ext uri="{FF2B5EF4-FFF2-40B4-BE49-F238E27FC236}">
                <a16:creationId xmlns:a16="http://schemas.microsoft.com/office/drawing/2014/main" id="{CDCFF607-9103-4ED4-B8CA-ADCE0DAAEF4F}"/>
              </a:ext>
            </a:extLst>
          </p:cNvPr>
          <p:cNvSpPr txBox="1"/>
          <p:nvPr/>
        </p:nvSpPr>
        <p:spPr>
          <a:xfrm>
            <a:off x="1619250" y="1638300"/>
            <a:ext cx="9401176" cy="4785926"/>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US" sz="2800" dirty="0">
                <a:cs typeface="Times New Roman" panose="02020603050405020304" pitchFamily="18" charset="0"/>
              </a:rPr>
              <a:t>Market-wide average Total Potential Exposure (TPE) slightly increased from $1.09 billion in April 2023 to $1.10 billion in May 2023</a:t>
            </a:r>
          </a:p>
          <a:p>
            <a:pPr marL="285750" indent="-285750">
              <a:spcAft>
                <a:spcPts val="600"/>
              </a:spcAft>
              <a:buFont typeface="Arial" panose="020B0604020202020204" pitchFamily="34" charset="0"/>
              <a:buChar char="•"/>
            </a:pPr>
            <a:r>
              <a:rPr lang="en-US" sz="2800" dirty="0">
                <a:cs typeface="Times New Roman" panose="02020603050405020304" pitchFamily="18" charset="0"/>
              </a:rPr>
              <a:t>TPEA increased due to higher Real-Time and Day-Ahead Settlement Point prices</a:t>
            </a:r>
          </a:p>
          <a:p>
            <a:pPr marL="285750" indent="-285750">
              <a:spcAft>
                <a:spcPts val="600"/>
              </a:spcAft>
              <a:buFont typeface="Arial" panose="020B0604020202020204" pitchFamily="34" charset="0"/>
              <a:buChar char="•"/>
            </a:pPr>
            <a:r>
              <a:rPr lang="en-US" sz="2800" dirty="0">
                <a:cs typeface="Times New Roman" panose="02020603050405020304" pitchFamily="18" charset="0"/>
              </a:rPr>
              <a:t>Discretionary Collateral is defined as Secured Collateral in excess of TPE, CRR Locked ACL and DAM Exposure</a:t>
            </a:r>
          </a:p>
          <a:p>
            <a:pPr marL="285750" indent="-285750">
              <a:spcAft>
                <a:spcPts val="600"/>
              </a:spcAft>
              <a:buFont typeface="Arial" panose="020B0604020202020204" pitchFamily="34" charset="0"/>
              <a:buChar char="•"/>
            </a:pPr>
            <a:r>
              <a:rPr lang="en-US" sz="2800" dirty="0">
                <a:cs typeface="Times New Roman" panose="02020603050405020304" pitchFamily="18" charset="0"/>
              </a:rPr>
              <a:t>Average Discretionary Collateral slightly increased from $3.09 billion in April 2023  to $3.10 billion in May 2023</a:t>
            </a:r>
          </a:p>
          <a:p>
            <a:pPr marL="285750" indent="-285750">
              <a:spcAft>
                <a:spcPts val="600"/>
              </a:spcAft>
              <a:buFont typeface="Arial" panose="020B0604020202020204" pitchFamily="34" charset="0"/>
              <a:buChar char="•"/>
            </a:pPr>
            <a:r>
              <a:rPr lang="en-US" sz="2800" dirty="0">
                <a:cs typeface="Times New Roman" panose="02020603050405020304" pitchFamily="18" charset="0"/>
              </a:rPr>
              <a:t>No unusual collateral call activity</a:t>
            </a:r>
          </a:p>
        </p:txBody>
      </p:sp>
    </p:spTree>
    <p:extLst>
      <p:ext uri="{BB962C8B-B14F-4D97-AF65-F5344CB8AC3E}">
        <p14:creationId xmlns:p14="http://schemas.microsoft.com/office/powerpoint/2010/main" val="473303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2AA3-8A92-4E93-826D-4991323BFA0B}"/>
              </a:ext>
            </a:extLst>
          </p:cNvPr>
          <p:cNvSpPr>
            <a:spLocks noGrp="1"/>
          </p:cNvSpPr>
          <p:nvPr>
            <p:ph type="title"/>
          </p:nvPr>
        </p:nvSpPr>
        <p:spPr/>
        <p:txBody>
          <a:bodyPr/>
          <a:lstStyle/>
          <a:p>
            <a:r>
              <a:rPr lang="en-US" sz="4400" b="1" dirty="0"/>
              <a:t>Available Credit by Type Compared to Total Potential Exposure (TPE) YTD May 2023</a:t>
            </a:r>
            <a:endParaRPr lang="en-US" b="1" dirty="0"/>
          </a:p>
        </p:txBody>
      </p:sp>
      <p:pic>
        <p:nvPicPr>
          <p:cNvPr id="6" name="Content Placeholder 5">
            <a:extLst>
              <a:ext uri="{FF2B5EF4-FFF2-40B4-BE49-F238E27FC236}">
                <a16:creationId xmlns:a16="http://schemas.microsoft.com/office/drawing/2014/main" id="{5A0F641F-AB9C-2DB4-E532-330510A08309}"/>
              </a:ext>
            </a:extLst>
          </p:cNvPr>
          <p:cNvPicPr>
            <a:picLocks noGrp="1" noChangeAspect="1"/>
          </p:cNvPicPr>
          <p:nvPr>
            <p:ph idx="1"/>
          </p:nvPr>
        </p:nvPicPr>
        <p:blipFill>
          <a:blip r:embed="rId2"/>
          <a:stretch>
            <a:fillRect/>
          </a:stretch>
        </p:blipFill>
        <p:spPr>
          <a:xfrm>
            <a:off x="1510360" y="1825625"/>
            <a:ext cx="9171280" cy="4351338"/>
          </a:xfrm>
          <a:prstGeom prst="rect">
            <a:avLst/>
          </a:prstGeom>
        </p:spPr>
      </p:pic>
    </p:spTree>
    <p:extLst>
      <p:ext uri="{BB962C8B-B14F-4D97-AF65-F5344CB8AC3E}">
        <p14:creationId xmlns:p14="http://schemas.microsoft.com/office/powerpoint/2010/main" val="1744205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3115-A32D-4B9A-B2FF-012E96271313}"/>
              </a:ext>
            </a:extLst>
          </p:cNvPr>
          <p:cNvSpPr>
            <a:spLocks noGrp="1"/>
          </p:cNvSpPr>
          <p:nvPr>
            <p:ph type="title"/>
          </p:nvPr>
        </p:nvSpPr>
        <p:spPr>
          <a:xfrm>
            <a:off x="838199" y="365125"/>
            <a:ext cx="10923166" cy="1325563"/>
          </a:xfrm>
        </p:spPr>
        <p:txBody>
          <a:bodyPr/>
          <a:lstStyle/>
          <a:p>
            <a:pPr algn="ctr"/>
            <a:r>
              <a:rPr lang="en-US" sz="4400" dirty="0">
                <a:cs typeface="Times New Roman" panose="02020603050405020304" pitchFamily="18" charset="0"/>
              </a:rPr>
              <a:t>Discretionary Collateral YTD May 2023</a:t>
            </a:r>
            <a:endParaRPr lang="en-US" dirty="0"/>
          </a:p>
        </p:txBody>
      </p:sp>
      <p:pic>
        <p:nvPicPr>
          <p:cNvPr id="6" name="Content Placeholder 5">
            <a:extLst>
              <a:ext uri="{FF2B5EF4-FFF2-40B4-BE49-F238E27FC236}">
                <a16:creationId xmlns:a16="http://schemas.microsoft.com/office/drawing/2014/main" id="{5D46F65D-D878-B4E2-C2DC-FD3465949336}"/>
              </a:ext>
            </a:extLst>
          </p:cNvPr>
          <p:cNvPicPr>
            <a:picLocks noGrp="1" noChangeAspect="1"/>
          </p:cNvPicPr>
          <p:nvPr>
            <p:ph idx="1"/>
          </p:nvPr>
        </p:nvPicPr>
        <p:blipFill>
          <a:blip r:embed="rId2"/>
          <a:stretch>
            <a:fillRect/>
          </a:stretch>
        </p:blipFill>
        <p:spPr>
          <a:xfrm>
            <a:off x="1691254" y="1825625"/>
            <a:ext cx="8809491" cy="4351338"/>
          </a:xfrm>
          <a:prstGeom prst="rect">
            <a:avLst/>
          </a:prstGeom>
        </p:spPr>
      </p:pic>
    </p:spTree>
    <p:extLst>
      <p:ext uri="{BB962C8B-B14F-4D97-AF65-F5344CB8AC3E}">
        <p14:creationId xmlns:p14="http://schemas.microsoft.com/office/powerpoint/2010/main" val="1994485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4" descr="Question marks in a line and one question mark is lit">
            <a:extLst>
              <a:ext uri="{FF2B5EF4-FFF2-40B4-BE49-F238E27FC236}">
                <a16:creationId xmlns:a16="http://schemas.microsoft.com/office/drawing/2014/main" id="{6B2C015A-608E-460E-AEF9-3985F551079A}"/>
              </a:ext>
            </a:extLst>
          </p:cNvPr>
          <p:cNvPicPr>
            <a:picLocks noChangeAspect="1"/>
          </p:cNvPicPr>
          <p:nvPr/>
        </p:nvPicPr>
        <p:blipFill rotWithShape="1">
          <a:blip r:embed="rId2"/>
          <a:srcRect t="1980" r="23298" b="7112"/>
          <a:stretch/>
        </p:blipFill>
        <p:spPr>
          <a:xfrm>
            <a:off x="3523488" y="10"/>
            <a:ext cx="8668512" cy="6857990"/>
          </a:xfrm>
          <a:prstGeom prst="rect">
            <a:avLst/>
          </a:prstGeom>
        </p:spPr>
      </p:pic>
      <p:sp>
        <p:nvSpPr>
          <p:cNvPr id="29" name="Rectangle 2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6D4A7F-F05A-475E-92CE-D3F0E16C2A51}"/>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a:t>Questions?</a:t>
            </a:r>
          </a:p>
        </p:txBody>
      </p:sp>
      <p:sp>
        <p:nvSpPr>
          <p:cNvPr id="30" name="Rectangle 2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7" name="Rectangle 2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74959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p:txBody>
          <a:bodyPr>
            <a:normAutofit fontScale="90000"/>
          </a:bodyPr>
          <a:lstStyle/>
          <a:p>
            <a:pPr algn="ctr"/>
            <a:r>
              <a:rPr lang="en-US" sz="7200" b="1" dirty="0"/>
              <a:t>General Update</a:t>
            </a:r>
            <a:br>
              <a:rPr lang="en-US" sz="4400" b="1" dirty="0"/>
            </a:br>
            <a:endParaRPr lang="en-US"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p:txBody>
          <a:bodyPr>
            <a:noAutofit/>
          </a:bodyPr>
          <a:lstStyle/>
          <a:p>
            <a:pPr marL="457200" lvl="1" indent="0">
              <a:spcBef>
                <a:spcPts val="0"/>
              </a:spcBef>
              <a:buNone/>
              <a:defRPr/>
            </a:pPr>
            <a:endParaRPr lang="en-US" sz="3200" dirty="0"/>
          </a:p>
          <a:p>
            <a:pPr lvl="1">
              <a:spcBef>
                <a:spcPts val="0"/>
              </a:spcBef>
              <a:defRPr/>
            </a:pPr>
            <a:r>
              <a:rPr lang="en-US" sz="3200" dirty="0"/>
              <a:t>June 21 CFSG meeting</a:t>
            </a:r>
            <a:endParaRPr lang="en-US" sz="3200" dirty="0">
              <a:cs typeface="Arial" panose="020B0604020202020204" pitchFamily="34" charset="0"/>
            </a:endParaRPr>
          </a:p>
          <a:p>
            <a:pPr lvl="1">
              <a:spcBef>
                <a:spcPts val="0"/>
              </a:spcBef>
              <a:defRPr/>
            </a:pPr>
            <a:r>
              <a:rPr lang="en-US" sz="3200" dirty="0">
                <a:cs typeface="Arial" panose="020B0604020202020204" pitchFamily="34" charset="0"/>
              </a:rPr>
              <a:t>Four NPRR reviewed for their credit impacts</a:t>
            </a:r>
          </a:p>
          <a:p>
            <a:pPr lvl="1">
              <a:spcBef>
                <a:spcPts val="0"/>
              </a:spcBef>
              <a:defRPr/>
            </a:pPr>
            <a:r>
              <a:rPr lang="en-US" sz="3200" dirty="0"/>
              <a:t>Voting matters</a:t>
            </a:r>
          </a:p>
          <a:p>
            <a:pPr lvl="2">
              <a:spcBef>
                <a:spcPts val="0"/>
              </a:spcBef>
              <a:defRPr/>
            </a:pPr>
            <a:r>
              <a:rPr lang="en-US" sz="2800" dirty="0"/>
              <a:t>Change in ERCOT collateral forms</a:t>
            </a:r>
          </a:p>
          <a:p>
            <a:pPr lvl="2">
              <a:spcBef>
                <a:spcPts val="0"/>
              </a:spcBef>
              <a:defRPr/>
            </a:pPr>
            <a:r>
              <a:rPr lang="en-US" sz="2800" dirty="0"/>
              <a:t>NPRR 1175 on background checks</a:t>
            </a:r>
          </a:p>
          <a:p>
            <a:pPr lvl="2">
              <a:spcBef>
                <a:spcPts val="0"/>
              </a:spcBef>
              <a:defRPr/>
            </a:pPr>
            <a:r>
              <a:rPr lang="en-US" sz="2800" dirty="0"/>
              <a:t>NPRR 1184 procedure managing cash collateral</a:t>
            </a:r>
          </a:p>
          <a:p>
            <a:pPr lvl="2">
              <a:spcBef>
                <a:spcPts val="0"/>
              </a:spcBef>
              <a:defRPr/>
            </a:pPr>
            <a:r>
              <a:rPr lang="en-US" sz="2800" dirty="0"/>
              <a:t>NPRR 1174 overpayment of settlement funds</a:t>
            </a:r>
          </a:p>
          <a:p>
            <a:pPr lvl="1">
              <a:spcBef>
                <a:spcPts val="0"/>
              </a:spcBef>
              <a:defRPr/>
            </a:pPr>
            <a:r>
              <a:rPr lang="en-US" sz="3200" dirty="0"/>
              <a:t>Regular credit exposure updates</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3362-1899-4EC3-9D1B-D87355DB9F64}"/>
              </a:ext>
            </a:extLst>
          </p:cNvPr>
          <p:cNvSpPr>
            <a:spLocks noGrp="1"/>
          </p:cNvSpPr>
          <p:nvPr>
            <p:ph type="title"/>
          </p:nvPr>
        </p:nvSpPr>
        <p:spPr/>
        <p:txBody>
          <a:bodyPr/>
          <a:lstStyle/>
          <a:p>
            <a:pPr algn="ctr"/>
            <a:r>
              <a:rPr lang="en-US" b="1" dirty="0"/>
              <a:t>NPRR’s Reviewed</a:t>
            </a:r>
          </a:p>
        </p:txBody>
      </p:sp>
      <p:sp>
        <p:nvSpPr>
          <p:cNvPr id="3" name="Content Placeholder 2">
            <a:extLst>
              <a:ext uri="{FF2B5EF4-FFF2-40B4-BE49-F238E27FC236}">
                <a16:creationId xmlns:a16="http://schemas.microsoft.com/office/drawing/2014/main" id="{4E2942D8-46C5-494A-A41B-18E9D3AF7D30}"/>
              </a:ext>
            </a:extLst>
          </p:cNvPr>
          <p:cNvSpPr>
            <a:spLocks noGrp="1"/>
          </p:cNvSpPr>
          <p:nvPr>
            <p:ph idx="1"/>
          </p:nvPr>
        </p:nvSpPr>
        <p:spPr/>
        <p:txBody>
          <a:bodyPr>
            <a:norm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1182NPRR Inclusion of Controllable Load Resources and Energy Storage Resources in the Constraint Competitiveness Test Process. </a:t>
            </a:r>
          </a:p>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1183NPRR ECEII Definition Clarification and Updates to Posting Rules for Certain Documents without ECEII1166NPRR Protected Information Status of DC Tie Schedule Information</a:t>
            </a:r>
          </a:p>
          <a:p>
            <a:pPr marL="0" marR="0">
              <a:lnSpc>
                <a:spcPct val="107000"/>
              </a:lnSpc>
              <a:spcBef>
                <a:spcPts val="0"/>
              </a:spcBef>
              <a:spcAft>
                <a:spcPts val="0"/>
              </a:spcAft>
            </a:pPr>
            <a:r>
              <a:rPr lang="en-US" sz="2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CFSG voted to consider operational without credit implications</a:t>
            </a:r>
          </a:p>
        </p:txBody>
      </p:sp>
    </p:spTree>
    <p:extLst>
      <p:ext uri="{BB962C8B-B14F-4D97-AF65-F5344CB8AC3E}">
        <p14:creationId xmlns:p14="http://schemas.microsoft.com/office/powerpoint/2010/main" val="236093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a:bodyPr>
          <a:lstStyle/>
          <a:p>
            <a:pPr algn="ctr"/>
            <a:r>
              <a:rPr lang="en-US" b="1" dirty="0"/>
              <a:t>Change in Collateral forms discussion and vote</a:t>
            </a:r>
          </a:p>
        </p:txBody>
      </p:sp>
      <p:sp>
        <p:nvSpPr>
          <p:cNvPr id="3" name="Content Placeholder 2">
            <a:extLst>
              <a:ext uri="{FF2B5EF4-FFF2-40B4-BE49-F238E27FC236}">
                <a16:creationId xmlns:a16="http://schemas.microsoft.com/office/drawing/2014/main" id="{B7EF5B78-0A57-43F7-8CC1-E447DFEE382E}"/>
              </a:ext>
            </a:extLst>
          </p:cNvPr>
          <p:cNvSpPr>
            <a:spLocks noGrp="1"/>
          </p:cNvSpPr>
          <p:nvPr>
            <p:ph idx="1"/>
          </p:nvPr>
        </p:nvSpPr>
        <p:spPr/>
        <p:txBody>
          <a:bodyPr>
            <a:normAutofit lnSpcReduction="10000"/>
          </a:bodyPr>
          <a:lstStyle/>
          <a:p>
            <a:r>
              <a:rPr lang="en-US" dirty="0"/>
              <a:t>Follow up discussion from April and May</a:t>
            </a:r>
          </a:p>
          <a:p>
            <a:r>
              <a:rPr lang="en-US" dirty="0"/>
              <a:t>Working on changes to credit-related forms: letters of credit, surety bonds and parental guaranties</a:t>
            </a:r>
          </a:p>
          <a:p>
            <a:r>
              <a:rPr lang="en-US" dirty="0"/>
              <a:t>Parental guaranties effectively eliminated with NPRR 1112 disallowing unsecured credit in the ERCOT market October 2023</a:t>
            </a:r>
          </a:p>
          <a:p>
            <a:r>
              <a:rPr lang="en-US" dirty="0"/>
              <a:t>LC docs reflect market standard electronic communications (pdf’s via email vs hard copies by courier or faxed)</a:t>
            </a:r>
          </a:p>
          <a:p>
            <a:r>
              <a:rPr lang="en-US" dirty="0"/>
              <a:t>Removes some documentary requirements with respect to LC’s</a:t>
            </a:r>
          </a:p>
          <a:p>
            <a:r>
              <a:rPr lang="en-US" dirty="0"/>
              <a:t>No changes to surety bonds</a:t>
            </a:r>
          </a:p>
          <a:p>
            <a:r>
              <a:rPr lang="en-US" b="1" u="sng" dirty="0">
                <a:solidFill>
                  <a:srgbClr val="FF0000"/>
                </a:solidFill>
              </a:rPr>
              <a:t>CFSG endorsed through voice vote</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41631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53AD-A990-47D8-8BD8-632A72F9B064}"/>
              </a:ext>
            </a:extLst>
          </p:cNvPr>
          <p:cNvSpPr>
            <a:spLocks noGrp="1"/>
          </p:cNvSpPr>
          <p:nvPr>
            <p:ph type="title"/>
          </p:nvPr>
        </p:nvSpPr>
        <p:spPr/>
        <p:txBody>
          <a:bodyPr>
            <a:normAutofit/>
          </a:bodyPr>
          <a:lstStyle/>
          <a:p>
            <a:pPr algn="ctr"/>
            <a:r>
              <a:rPr lang="en-US" b="1" dirty="0"/>
              <a:t>NPRR 1175 on background checks</a:t>
            </a:r>
            <a:endParaRPr lang="en-US" dirty="0"/>
          </a:p>
        </p:txBody>
      </p:sp>
      <p:sp>
        <p:nvSpPr>
          <p:cNvPr id="3" name="Content Placeholder 2">
            <a:extLst>
              <a:ext uri="{FF2B5EF4-FFF2-40B4-BE49-F238E27FC236}">
                <a16:creationId xmlns:a16="http://schemas.microsoft.com/office/drawing/2014/main" id="{A4AB3D59-45A9-4A06-8AF4-363FF7BCC7DF}"/>
              </a:ext>
            </a:extLst>
          </p:cNvPr>
          <p:cNvSpPr>
            <a:spLocks noGrp="1"/>
          </p:cNvSpPr>
          <p:nvPr>
            <p:ph idx="1"/>
          </p:nvPr>
        </p:nvSpPr>
        <p:spPr>
          <a:xfrm>
            <a:off x="838200" y="1551963"/>
            <a:ext cx="10515600" cy="4625000"/>
          </a:xfrm>
        </p:spPr>
        <p:txBody>
          <a:bodyPr>
            <a:no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 QSE must be able to demonstrate to ERCOT’s reasonable satisfaction that it does not pose an “Unreasonable Financial Risk.” risk of financial default posed to ERCOT or its Market Participants by Entity or Principals. Indicators of Unreasonable Financial Risk may include, but are not limited to: </a:t>
            </a:r>
          </a:p>
          <a:p>
            <a:pPr marL="457200" lvl="1">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past market manipulation, trading violations, or other finance-related violations based upon a final adjudication in state or federal regulatory or legal proceedings; </a:t>
            </a:r>
          </a:p>
          <a:p>
            <a:pPr marL="457200" lvl="1">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financial defaults in ERCOT or other energy markets resulting in losses or uplifts; or indications of imminent bankruptcy or insolvency</a:t>
            </a:r>
          </a:p>
          <a:p>
            <a:pPr marL="457200" lvl="1">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past civil judgement or criminal conviction that reflects problematic behavior on the part of the Entity or its Principals.</a:t>
            </a:r>
          </a:p>
          <a:p>
            <a:pPr marL="0" marR="0">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D28837A-E472-492F-A124-69467B5C0689}"/>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47337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5A835-CDFF-4E1F-8CEB-67A17A8D3E1D}"/>
              </a:ext>
            </a:extLst>
          </p:cNvPr>
          <p:cNvSpPr>
            <a:spLocks noGrp="1"/>
          </p:cNvSpPr>
          <p:nvPr>
            <p:ph type="title"/>
          </p:nvPr>
        </p:nvSpPr>
        <p:spPr/>
        <p:txBody>
          <a:bodyPr/>
          <a:lstStyle/>
          <a:p>
            <a:pPr algn="ctr"/>
            <a:r>
              <a:rPr lang="en-US" b="1" dirty="0"/>
              <a:t>NPRR 1175 on background checks cont’d</a:t>
            </a:r>
          </a:p>
        </p:txBody>
      </p:sp>
      <p:sp>
        <p:nvSpPr>
          <p:cNvPr id="3" name="Content Placeholder 2">
            <a:extLst>
              <a:ext uri="{FF2B5EF4-FFF2-40B4-BE49-F238E27FC236}">
                <a16:creationId xmlns:a16="http://schemas.microsoft.com/office/drawing/2014/main" id="{4558874E-5C7B-440B-977E-73147FA0DF6E}"/>
              </a:ext>
            </a:extLst>
          </p:cNvPr>
          <p:cNvSpPr>
            <a:spLocks noGrp="1"/>
          </p:cNvSpPr>
          <p:nvPr>
            <p:ph idx="1"/>
          </p:nvPr>
        </p:nvSpPr>
        <p:spPr/>
        <p:txBody>
          <a:bodyPr>
            <a:norm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Language has also been added to alleviate concerns that instances such as mere phone calls from a regulatory agency must be disclosed to ERCOT.  This is not ERCOT’s intent.  ERCOT clarified that only such investigations that are “formal” must be disclosed. </a:t>
            </a:r>
          </a:p>
          <a:p>
            <a:pPr marL="457200"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Adds "formal" in the following: Any complaint,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formal</a:t>
            </a:r>
            <a:r>
              <a:rPr lang="en-US" sz="1800" dirty="0">
                <a:effectLst/>
                <a:latin typeface="Calibri" panose="020F0502020204030204" pitchFamily="34" charset="0"/>
                <a:ea typeface="Calibri" panose="020F0502020204030204" pitchFamily="34" charset="0"/>
                <a:cs typeface="Times New Roman" panose="02020603050405020304" pitchFamily="18" charset="0"/>
              </a:rPr>
              <a:t> investigation, or disciplinary action concerning financial matters initiated by or with the Securities and Exchange Commission (SEC), Commodities Futures Trading Commission (CFTC), Federal Energy Regulatory Commission (FERC), a self-regulatory organization, Independent System Operator or Regional Transmission Organization, or a state public utility commission or securities board involving the applicant, its predecessors, Affiliates, or Principals within the last ten years;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addition, ERCOT added language to clarify the intention that the background checks required by NPRR1175 will be conducted by a third-party, not ERCOT.  ERCOT’s role will be to review the background check reports and make a determination based on the information in those reports.</a:t>
            </a:r>
          </a:p>
          <a:p>
            <a:pPr marL="0" marR="0">
              <a:lnSpc>
                <a:spcPct val="107000"/>
              </a:lnSpc>
              <a:spcBef>
                <a:spcPts val="0"/>
              </a:spcBef>
              <a:spcAft>
                <a:spcPts val="800"/>
              </a:spcAft>
            </a:pPr>
            <a:r>
              <a:rPr lang="en-US"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CFSG voted to endorse 1175 100% in favor as amended by 06/19/23 ERCOT comments as revised by CFSG</a:t>
            </a:r>
            <a:endParaRPr lang="en-US"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6193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4950-8D17-40FE-8849-D0147B56BA9D}"/>
              </a:ext>
            </a:extLst>
          </p:cNvPr>
          <p:cNvSpPr>
            <a:spLocks noGrp="1"/>
          </p:cNvSpPr>
          <p:nvPr>
            <p:ph type="title"/>
          </p:nvPr>
        </p:nvSpPr>
        <p:spPr/>
        <p:txBody>
          <a:bodyPr/>
          <a:lstStyle/>
          <a:p>
            <a:pPr algn="ctr"/>
            <a:r>
              <a:rPr lang="en-US" b="1" dirty="0"/>
              <a:t>Discussion on NPRR 1146 and Credit Calculations</a:t>
            </a:r>
          </a:p>
        </p:txBody>
      </p:sp>
      <p:sp>
        <p:nvSpPr>
          <p:cNvPr id="3" name="Content Placeholder 2">
            <a:extLst>
              <a:ext uri="{FF2B5EF4-FFF2-40B4-BE49-F238E27FC236}">
                <a16:creationId xmlns:a16="http://schemas.microsoft.com/office/drawing/2014/main" id="{E576354E-FB10-4F71-BF86-A32A9FC92F02}"/>
              </a:ext>
            </a:extLst>
          </p:cNvPr>
          <p:cNvSpPr>
            <a:spLocks noGrp="1"/>
          </p:cNvSpPr>
          <p:nvPr>
            <p:ph idx="1"/>
          </p:nvPr>
        </p:nvSpPr>
        <p:spPr>
          <a:xfrm>
            <a:off x="838200" y="1526796"/>
            <a:ext cx="10515600" cy="4857226"/>
          </a:xfrm>
        </p:spPr>
        <p:txBody>
          <a:bodyPr>
            <a:no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Shams Siddiqi/Rainbow Energy withdrew NPRR 1146 which proposed to alter the credit calculation resulting in collateral obligations to ERCOT based on substantial instances of overcollateralization</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Proposed to alter calculation based on billed and unbilled settlements, transition day counts and forward adjustment factors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Primary concern during Uri that MP’s faced collateral obligations when ERCOT owed them money resulting in economic disincentives to provide power to grid (specifically on DC 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Investigation by MP’s and staff revealed additional instances of </a:t>
            </a:r>
            <a:r>
              <a:rPr lang="en-US" sz="2000" dirty="0" err="1">
                <a:latin typeface="Calibri" panose="020F0502020204030204" pitchFamily="34" charset="0"/>
                <a:ea typeface="Calibri" panose="020F0502020204030204" pitchFamily="34" charset="0"/>
                <a:cs typeface="Times New Roman" panose="02020603050405020304" pitchFamily="18" charset="0"/>
              </a:rPr>
              <a:t>undercollateralization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ERCOT staff and CFSG members have discussed and reviewed materials for a year. ERCOT staff position was NPRR was untenable as proposed but agreed to support further analysis and discussion to improve credit calculations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Any such change would involve substantial resources, testing and long timelines</a:t>
            </a: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1705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5EBC-7CDC-446E-BE03-01F58147CB1B}"/>
              </a:ext>
            </a:extLst>
          </p:cNvPr>
          <p:cNvSpPr>
            <a:spLocks noGrp="1"/>
          </p:cNvSpPr>
          <p:nvPr>
            <p:ph type="title"/>
          </p:nvPr>
        </p:nvSpPr>
        <p:spPr/>
        <p:txBody>
          <a:bodyPr/>
          <a:lstStyle/>
          <a:p>
            <a:pPr algn="ctr"/>
            <a:r>
              <a:rPr lang="en-US" b="1" dirty="0"/>
              <a:t>NPRR 1184 on collateral interest</a:t>
            </a:r>
          </a:p>
        </p:txBody>
      </p:sp>
      <p:sp>
        <p:nvSpPr>
          <p:cNvPr id="3" name="Content Placeholder 2">
            <a:extLst>
              <a:ext uri="{FF2B5EF4-FFF2-40B4-BE49-F238E27FC236}">
                <a16:creationId xmlns:a16="http://schemas.microsoft.com/office/drawing/2014/main" id="{EC5860C7-F0CA-48C2-AC60-7D7F311A16FE}"/>
              </a:ext>
            </a:extLst>
          </p:cNvPr>
          <p:cNvSpPr>
            <a:spLocks noGrp="1"/>
          </p:cNvSpPr>
          <p:nvPr>
            <p:ph idx="1"/>
          </p:nvPr>
        </p:nvSpPr>
        <p:spPr/>
        <p:txBody>
          <a:bodyPr>
            <a:normAutofit/>
          </a:bodyPr>
          <a:lstStyle/>
          <a:p>
            <a:r>
              <a:rPr lang="en-US" dirty="0"/>
              <a:t>This Nodal Protocol Revision Request (NPRR) clarifies ERCOT’s management of interest received by ERCOT and owed to Counter-Parties for posted Cash Collateral</a:t>
            </a:r>
          </a:p>
          <a:p>
            <a:r>
              <a:rPr lang="en-US" dirty="0"/>
              <a:t>Requires ERCOT to credit Counter-Party Collateral accounts for interest on a monthly basis, as opposed to the current annual process.  </a:t>
            </a:r>
          </a:p>
          <a:p>
            <a:r>
              <a:rPr lang="en-US" dirty="0"/>
              <a:t>Additionally, this NPRR requires ERCOT to report the interest calculation. </a:t>
            </a:r>
          </a:p>
          <a:p>
            <a:r>
              <a:rPr lang="en-US" b="1" u="sng" dirty="0">
                <a:solidFill>
                  <a:srgbClr val="FF0000"/>
                </a:solidFill>
              </a:rPr>
              <a:t>CFSG voted to approve 1184 100% in favor at the June meeting</a:t>
            </a:r>
          </a:p>
        </p:txBody>
      </p:sp>
    </p:spTree>
    <p:extLst>
      <p:ext uri="{BB962C8B-B14F-4D97-AF65-F5344CB8AC3E}">
        <p14:creationId xmlns:p14="http://schemas.microsoft.com/office/powerpoint/2010/main" val="2255304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5EBC-7CDC-446E-BE03-01F58147CB1B}"/>
              </a:ext>
            </a:extLst>
          </p:cNvPr>
          <p:cNvSpPr>
            <a:spLocks noGrp="1"/>
          </p:cNvSpPr>
          <p:nvPr>
            <p:ph type="title"/>
          </p:nvPr>
        </p:nvSpPr>
        <p:spPr/>
        <p:txBody>
          <a:bodyPr/>
          <a:lstStyle/>
          <a:p>
            <a:pPr algn="ctr"/>
            <a:r>
              <a:rPr lang="en-US" b="1" dirty="0"/>
              <a:t>NPRR 1174 on return of settlement funds</a:t>
            </a:r>
          </a:p>
        </p:txBody>
      </p:sp>
      <p:sp>
        <p:nvSpPr>
          <p:cNvPr id="3" name="Content Placeholder 2">
            <a:extLst>
              <a:ext uri="{FF2B5EF4-FFF2-40B4-BE49-F238E27FC236}">
                <a16:creationId xmlns:a16="http://schemas.microsoft.com/office/drawing/2014/main" id="{EC5860C7-F0CA-48C2-AC60-7D7F311A16FE}"/>
              </a:ext>
            </a:extLst>
          </p:cNvPr>
          <p:cNvSpPr>
            <a:spLocks noGrp="1"/>
          </p:cNvSpPr>
          <p:nvPr>
            <p:ph idx="1"/>
          </p:nvPr>
        </p:nvSpPr>
        <p:spPr/>
        <p:txBody>
          <a:bodyPr>
            <a:normAutofit fontScale="92500" lnSpcReduction="20000"/>
          </a:bodyPr>
          <a:lstStyle/>
          <a:p>
            <a:r>
              <a:rPr lang="en-US" dirty="0"/>
              <a:t>Establishes a process that will allow a QSE or CRRAH to return Settlement funds to ERCOT in the event of an overpayment from ERCOT</a:t>
            </a:r>
          </a:p>
          <a:p>
            <a:r>
              <a:rPr lang="en-US" dirty="0"/>
              <a:t>As part of the Alternative Dispute Resolution (ADR) proceeding or Return of Settlement Funds (RSF) proceeding, a party requests documents or data from another party to the ADR or RSF proceeding, the responding party must provide one of the following within 15 days of the request:</a:t>
            </a:r>
          </a:p>
          <a:p>
            <a:r>
              <a:rPr lang="en-US" dirty="0"/>
              <a:t>following within 15 days of the request:</a:t>
            </a:r>
          </a:p>
          <a:p>
            <a:pPr lvl="1"/>
            <a:r>
              <a:rPr lang="en-US" dirty="0"/>
              <a:t>(a) The requested documents or data;</a:t>
            </a:r>
          </a:p>
          <a:p>
            <a:pPr lvl="1"/>
            <a:r>
              <a:rPr lang="en-US" dirty="0"/>
              <a:t>(b) An explanation of why the documents or data should not be produced (e.g. relevance); or</a:t>
            </a:r>
          </a:p>
          <a:p>
            <a:pPr lvl="1"/>
            <a:r>
              <a:rPr lang="en-US" dirty="0"/>
              <a:t>(c) An explanation of why the information cannot be provided on that date and a reasonable date on which the documents or data will be produced.</a:t>
            </a:r>
          </a:p>
          <a:p>
            <a:r>
              <a:rPr lang="en-US" b="1" u="sng" dirty="0">
                <a:solidFill>
                  <a:srgbClr val="FF0000"/>
                </a:solidFill>
              </a:rPr>
              <a:t>CFSG voted to endorse 1174 as amended by 6/9/23 Tenaska comments</a:t>
            </a:r>
          </a:p>
        </p:txBody>
      </p:sp>
    </p:spTree>
    <p:extLst>
      <p:ext uri="{BB962C8B-B14F-4D97-AF65-F5344CB8AC3E}">
        <p14:creationId xmlns:p14="http://schemas.microsoft.com/office/powerpoint/2010/main" val="1452628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487ff0d5-859f-4698-9b9b-079befd22fd5}" enabled="1" method="Standard" siteId="{482dc10d-9180-4c99-816e-70ee2557afd5}" contentBits="0" removed="0"/>
</clbl:labelList>
</file>

<file path=docProps/app.xml><?xml version="1.0" encoding="utf-8"?>
<Properties xmlns="http://schemas.openxmlformats.org/officeDocument/2006/extended-properties" xmlns:vt="http://schemas.openxmlformats.org/officeDocument/2006/docPropsVTypes">
  <TotalTime>820</TotalTime>
  <Words>1031</Words>
  <Application>Microsoft Office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Credit Finance Sub Group update to the Technical Advisory Committee</vt:lpstr>
      <vt:lpstr>General Update </vt:lpstr>
      <vt:lpstr>NPRR’s Reviewed</vt:lpstr>
      <vt:lpstr>Change in Collateral forms discussion and vote</vt:lpstr>
      <vt:lpstr>NPRR 1175 on background checks</vt:lpstr>
      <vt:lpstr>NPRR 1175 on background checks cont’d</vt:lpstr>
      <vt:lpstr>Discussion on NPRR 1146 and Credit Calculations</vt:lpstr>
      <vt:lpstr>NPRR 1184 on collateral interest</vt:lpstr>
      <vt:lpstr>NPRR 1174 on return of settlement funds</vt:lpstr>
      <vt:lpstr>New CFSG Voting Member</vt:lpstr>
      <vt:lpstr>Monthly Highlights April – May 2023</vt:lpstr>
      <vt:lpstr>Available Credit by Type Compared to Total Potential Exposure (TPE) YTD May 2023</vt:lpstr>
      <vt:lpstr>Discretionary Collateral YTD May 2023</vt:lpstr>
      <vt:lpstr>Questions?</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Sager, Brenden</cp:lastModifiedBy>
  <cp:revision>20</cp:revision>
  <dcterms:created xsi:type="dcterms:W3CDTF">2022-08-01T15:23:51Z</dcterms:created>
  <dcterms:modified xsi:type="dcterms:W3CDTF">2023-06-26T14:21:06Z</dcterms:modified>
</cp:coreProperties>
</file>