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8" r:id="rId7"/>
    <p:sldId id="269" r:id="rId8"/>
    <p:sldId id="280" r:id="rId9"/>
    <p:sldId id="27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1943A9-36B9-8CCE-5BB5-53154F9E201A}" name="Springer, Agee" initials="SA" userId="S::Agee.Springer@ercot.com::c70aae34-03cc-4ca4-9dc9-ab0f1f0f7e1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5B6770"/>
    <a:srgbClr val="00AEC7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05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LFLTF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Bill Blevins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June 27, 2023 TAC Meeting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8860D-1C30-7249-C02F-4C7386A37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A6223-C52E-DAEE-1DAF-E5D1CB0A1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Terms (LFLTF NPRR)</a:t>
            </a:r>
          </a:p>
          <a:p>
            <a:r>
              <a:rPr lang="en-US" dirty="0"/>
              <a:t>Registration (LFLTF RRGRR) </a:t>
            </a:r>
            <a:r>
              <a:rPr lang="en-US" dirty="0">
                <a:solidFill>
                  <a:srgbClr val="FF0000"/>
                </a:solidFill>
              </a:rPr>
              <a:t>RIOO &amp; NMMS</a:t>
            </a:r>
          </a:p>
          <a:p>
            <a:r>
              <a:rPr lang="en-US" dirty="0"/>
              <a:t>Interconnection Process (LFLTF PGRR) </a:t>
            </a:r>
            <a:r>
              <a:rPr lang="en-US" dirty="0">
                <a:solidFill>
                  <a:srgbClr val="FF0000"/>
                </a:solidFill>
              </a:rPr>
              <a:t>RIOO</a:t>
            </a:r>
          </a:p>
          <a:p>
            <a:r>
              <a:rPr lang="en-US" dirty="0"/>
              <a:t>Operations (LFLTF NPRR and NOGRR) </a:t>
            </a:r>
            <a:r>
              <a:rPr lang="en-US" dirty="0">
                <a:solidFill>
                  <a:srgbClr val="FF0000"/>
                </a:solidFill>
              </a:rPr>
              <a:t>Siebel* and MMS</a:t>
            </a:r>
          </a:p>
          <a:p>
            <a:pPr lvl="1"/>
            <a:r>
              <a:rPr lang="en-US" dirty="0"/>
              <a:t>Ramp Limits</a:t>
            </a:r>
          </a:p>
          <a:p>
            <a:pPr lvl="1"/>
            <a:r>
              <a:rPr lang="en-US" dirty="0"/>
              <a:t>Ride-through</a:t>
            </a:r>
          </a:p>
          <a:p>
            <a:pPr lvl="1"/>
            <a:r>
              <a:rPr lang="en-US" dirty="0"/>
              <a:t>PFR for CLR change*</a:t>
            </a:r>
          </a:p>
          <a:p>
            <a:r>
              <a:rPr lang="en-US" dirty="0"/>
              <a:t>Operations-Markets (CLR NPRR) </a:t>
            </a:r>
            <a:r>
              <a:rPr lang="en-US" dirty="0">
                <a:solidFill>
                  <a:srgbClr val="FF0000"/>
                </a:solidFill>
              </a:rPr>
              <a:t>MMS</a:t>
            </a:r>
          </a:p>
          <a:p>
            <a:pPr lvl="1"/>
            <a:r>
              <a:rPr lang="en-US" dirty="0"/>
              <a:t>CLRs requirements for SCED</a:t>
            </a:r>
          </a:p>
          <a:p>
            <a:pPr lvl="1"/>
            <a:r>
              <a:rPr lang="en-US" dirty="0"/>
              <a:t>Change to Nodal Settlements for CLRs</a:t>
            </a:r>
          </a:p>
          <a:p>
            <a:r>
              <a:rPr lang="en-US" dirty="0"/>
              <a:t>EEA- Manual </a:t>
            </a:r>
            <a:r>
              <a:rPr lang="en-US" dirty="0" err="1"/>
              <a:t>Loadshed</a:t>
            </a:r>
            <a:r>
              <a:rPr lang="en-US" dirty="0"/>
              <a:t> (LFLTF NPRR, LFLTF NOGRR)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Visibility </a:t>
            </a:r>
            <a:r>
              <a:rPr lang="en-US" dirty="0">
                <a:solidFill>
                  <a:srgbClr val="FF0000"/>
                </a:solidFill>
              </a:rPr>
              <a:t>EMS, MMS, PI, Grid GEO</a:t>
            </a:r>
            <a:endParaRPr lang="en-US" dirty="0"/>
          </a:p>
          <a:p>
            <a:pPr lvl="1"/>
            <a:r>
              <a:rPr lang="en-US" dirty="0"/>
              <a:t>Manual Load Interruption prior to EEA (Deployment via Ancillary Service deployment manager) </a:t>
            </a:r>
            <a:r>
              <a:rPr lang="en-US" dirty="0">
                <a:solidFill>
                  <a:srgbClr val="FF0000"/>
                </a:solidFill>
              </a:rPr>
              <a:t>MMS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C731A-0A92-F3F9-0648-9EAC88400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353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2211E-04A0-1029-6090-F7D305CFA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2659251"/>
          </a:xfrm>
        </p:spPr>
        <p:txBody>
          <a:bodyPr/>
          <a:lstStyle/>
          <a:p>
            <a:r>
              <a:rPr lang="en-US" dirty="0"/>
              <a:t>Large Load </a:t>
            </a:r>
          </a:p>
          <a:p>
            <a:r>
              <a:rPr lang="en-US" dirty="0">
                <a:solidFill>
                  <a:srgbClr val="FF0000"/>
                </a:solidFill>
              </a:rPr>
              <a:t>Large Load Interconnection Study (LLIS)</a:t>
            </a:r>
          </a:p>
          <a:p>
            <a:r>
              <a:rPr lang="en-US" dirty="0">
                <a:solidFill>
                  <a:srgbClr val="FF0000"/>
                </a:solidFill>
              </a:rPr>
              <a:t>Registered Curtailable Load (RCL)</a:t>
            </a:r>
          </a:p>
          <a:p>
            <a:r>
              <a:rPr lang="en-US" dirty="0"/>
              <a:t>Interconnecting Large Load Entity </a:t>
            </a:r>
          </a:p>
          <a:p>
            <a:r>
              <a:rPr lang="en-US" dirty="0"/>
              <a:t>SSR terms addressing some new </a:t>
            </a:r>
            <a:r>
              <a:rPr lang="en-US" dirty="0" err="1"/>
              <a:t>Feroresonance</a:t>
            </a:r>
            <a:r>
              <a:rPr lang="en-US" dirty="0"/>
              <a:t> interactions.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5DB1B-89FD-CF8E-1381-86E009A6A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8DABDF60-D896-D6F6-C5DC-0BB2159DDDC3}"/>
              </a:ext>
            </a:extLst>
          </p:cNvPr>
          <p:cNvSpPr txBox="1"/>
          <p:nvPr/>
        </p:nvSpPr>
        <p:spPr>
          <a:xfrm>
            <a:off x="3797894" y="3688459"/>
            <a:ext cx="252656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Interruptible load types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C5CC332-F9D1-1104-2E71-E5C4A495C75A}"/>
              </a:ext>
            </a:extLst>
          </p:cNvPr>
          <p:cNvSpPr/>
          <p:nvPr/>
        </p:nvSpPr>
        <p:spPr>
          <a:xfrm>
            <a:off x="5282836" y="4404755"/>
            <a:ext cx="851807" cy="2612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7FE7A16-01D9-EF75-C086-39FCC06A57CE}"/>
              </a:ext>
            </a:extLst>
          </p:cNvPr>
          <p:cNvSpPr/>
          <p:nvPr/>
        </p:nvSpPr>
        <p:spPr>
          <a:xfrm>
            <a:off x="4096431" y="4413259"/>
            <a:ext cx="964745" cy="2612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NCLR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09712665-61E9-E0C1-AFDC-13F765A65726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rot="5400000">
            <a:off x="4642256" y="3994339"/>
            <a:ext cx="355468" cy="48237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EE8E8E6D-1836-A157-44F4-7A371ECCEA75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rot="16200000" flipH="1">
            <a:off x="5211476" y="3907491"/>
            <a:ext cx="346964" cy="64756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077A13B-7C4E-C35B-69DB-6FF01E8717DD}"/>
              </a:ext>
            </a:extLst>
          </p:cNvPr>
          <p:cNvSpPr/>
          <p:nvPr/>
        </p:nvSpPr>
        <p:spPr>
          <a:xfrm>
            <a:off x="2786546" y="4288907"/>
            <a:ext cx="808026" cy="416039"/>
          </a:xfrm>
          <a:prstGeom prst="round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RCL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C1A9633-443F-2DD4-FB30-EB56EBA64526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3575085" y="4057791"/>
            <a:ext cx="1486091" cy="216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7C3DCC45-6489-17CB-FCAE-94AC8F571897}"/>
              </a:ext>
            </a:extLst>
          </p:cNvPr>
          <p:cNvSpPr/>
          <p:nvPr/>
        </p:nvSpPr>
        <p:spPr>
          <a:xfrm>
            <a:off x="2735451" y="5091193"/>
            <a:ext cx="3399192" cy="4922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By level of sophistication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7ADC197-7246-B6C4-49AA-95F28917B1B7}"/>
              </a:ext>
            </a:extLst>
          </p:cNvPr>
          <p:cNvSpPr/>
          <p:nvPr/>
        </p:nvSpPr>
        <p:spPr>
          <a:xfrm>
            <a:off x="1395898" y="4288907"/>
            <a:ext cx="964745" cy="4160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FIRM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3D7A13E-7138-7CE2-89F6-7D0D1CD2C7C9}"/>
              </a:ext>
            </a:extLst>
          </p:cNvPr>
          <p:cNvSpPr txBox="1"/>
          <p:nvPr/>
        </p:nvSpPr>
        <p:spPr>
          <a:xfrm>
            <a:off x="488197" y="5153186"/>
            <a:ext cx="1872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green types of Loads already exists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626F77-01B8-BC85-9BC0-83B9113D1366}"/>
              </a:ext>
            </a:extLst>
          </p:cNvPr>
          <p:cNvSpPr txBox="1"/>
          <p:nvPr/>
        </p:nvSpPr>
        <p:spPr>
          <a:xfrm>
            <a:off x="6790989" y="4652291"/>
            <a:ext cx="199478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Times New Roman" panose="02020603050405020304" pitchFamily="18" charset="0"/>
                <a:cs typeface="+mn-cs"/>
              </a:rPr>
              <a:t>Implement Nodal Dispatch and Energy Settlement for Controllable Load Resources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Addresses CLR must have an offer curve in and must not use OUTL when consuming power.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1F542A4-B832-7C67-9137-6205B2BA8B4C}"/>
              </a:ext>
            </a:extLst>
          </p:cNvPr>
          <p:cNvCxnSpPr/>
          <p:nvPr/>
        </p:nvCxnSpPr>
        <p:spPr>
          <a:xfrm flipH="1" flipV="1">
            <a:off x="6238068" y="4551744"/>
            <a:ext cx="545291" cy="171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9B747D6-F0D5-6648-670B-ECF0352A0AA4}"/>
              </a:ext>
            </a:extLst>
          </p:cNvPr>
          <p:cNvSpPr txBox="1"/>
          <p:nvPr/>
        </p:nvSpPr>
        <p:spPr>
          <a:xfrm>
            <a:off x="2905933" y="4719079"/>
            <a:ext cx="6049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NEW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595BCD-3584-11B5-6DB2-720B1B4B2824}"/>
              </a:ext>
            </a:extLst>
          </p:cNvPr>
          <p:cNvSpPr txBox="1">
            <a:spLocks/>
          </p:cNvSpPr>
          <p:nvPr/>
        </p:nvSpPr>
        <p:spPr>
          <a:xfrm>
            <a:off x="533400" y="396082"/>
            <a:ext cx="84582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Terms and Associated NPRR for CLR Nodal settlement</a:t>
            </a:r>
          </a:p>
        </p:txBody>
      </p:sp>
    </p:spTree>
    <p:extLst>
      <p:ext uri="{BB962C8B-B14F-4D97-AF65-F5344CB8AC3E}">
        <p14:creationId xmlns:p14="http://schemas.microsoft.com/office/powerpoint/2010/main" val="401000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70DD1-960F-F147-1E7E-30C40908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 curtailment of RCLs prior to EEA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9A827-0271-5099-6D9F-60AE0DFBF0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F05779-3EFB-BEDE-5272-114D8CD97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600" y="5411672"/>
            <a:ext cx="2348540" cy="1088024"/>
          </a:xfrm>
          <a:prstGeom prst="rect">
            <a:avLst/>
          </a:prstGeo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391267BD-57EF-5295-E6D0-32543B7B48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2512" y="1420678"/>
            <a:ext cx="4030182" cy="3655017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2701B9D-D5FC-E448-3309-C1BDB22CC1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1050" y="1543372"/>
            <a:ext cx="3399054" cy="3409627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FB204FE-140F-56E5-B3F1-6FF09F1F7300}"/>
              </a:ext>
            </a:extLst>
          </p:cNvPr>
          <p:cNvCxnSpPr>
            <a:cxnSpLocks/>
          </p:cNvCxnSpPr>
          <p:nvPr/>
        </p:nvCxnSpPr>
        <p:spPr>
          <a:xfrm>
            <a:off x="2549471" y="4952999"/>
            <a:ext cx="2022529" cy="88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7DA33FB-3955-C731-4342-63A138466939}"/>
              </a:ext>
            </a:extLst>
          </p:cNvPr>
          <p:cNvCxnSpPr>
            <a:cxnSpLocks/>
          </p:cNvCxnSpPr>
          <p:nvPr/>
        </p:nvCxnSpPr>
        <p:spPr>
          <a:xfrm flipH="1">
            <a:off x="5318177" y="4803689"/>
            <a:ext cx="1601816" cy="1151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421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5A6C-19A4-086B-1AFA-E7512D7A1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1FA08-27FC-25BB-7C31-FAE5567C6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Complete Impact Analysis</a:t>
            </a:r>
          </a:p>
          <a:p>
            <a:r>
              <a:rPr lang="en-US" sz="2000" dirty="0"/>
              <a:t>Get internal approvals</a:t>
            </a:r>
          </a:p>
          <a:p>
            <a:r>
              <a:rPr lang="en-US" sz="2000" dirty="0"/>
              <a:t>Post NPRR, PGRR, RRGRR, NOGRR July</a:t>
            </a:r>
          </a:p>
          <a:p>
            <a:r>
              <a:rPr lang="en-US" sz="2000" dirty="0"/>
              <a:t>Meet and discuss LFLTF in July</a:t>
            </a:r>
          </a:p>
          <a:p>
            <a:endParaRPr lang="en-US" sz="2000" dirty="0"/>
          </a:p>
          <a:p>
            <a:r>
              <a:rPr lang="en-US" sz="2000" dirty="0"/>
              <a:t>Issues not yet addressed</a:t>
            </a:r>
          </a:p>
          <a:p>
            <a:pPr lvl="1"/>
            <a:r>
              <a:rPr lang="en-US" sz="1800" dirty="0"/>
              <a:t>Large Loads UFLS</a:t>
            </a:r>
          </a:p>
          <a:p>
            <a:pPr lvl="1"/>
            <a:r>
              <a:rPr lang="en-US" sz="1800" dirty="0"/>
              <a:t>Load 5 minute settlement</a:t>
            </a:r>
          </a:p>
          <a:p>
            <a:pPr lvl="2"/>
            <a:r>
              <a:rPr lang="en-US" sz="1800" dirty="0"/>
              <a:t>This item was discussed and was decided the item should be addressed outside LFLTF</a:t>
            </a:r>
          </a:p>
          <a:p>
            <a:pPr lvl="2"/>
            <a:r>
              <a:rPr lang="en-US" sz="1800" dirty="0"/>
              <a:t>Addresses the behavior of Loads that respond to price during the 15 minute settlements intervals</a:t>
            </a:r>
          </a:p>
          <a:p>
            <a:r>
              <a:rPr lang="en-US" sz="2000" dirty="0"/>
              <a:t>Credit impacts for Flexible Loads </a:t>
            </a:r>
          </a:p>
          <a:p>
            <a:pPr lvl="1"/>
            <a:r>
              <a:rPr lang="en-US" sz="1800" dirty="0"/>
              <a:t>Expected to be discussed in July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107A0C-E82B-B0E6-7E41-D63F69F68D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058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3a8b7a-cd21-471e-94a6-6be23f24a34b">
      <Terms xmlns="http://schemas.microsoft.com/office/infopath/2007/PartnerControls"/>
    </lcf76f155ced4ddcb4097134ff3c332f>
    <TaxCatchAll xmlns="6093d562-e644-4fa2-a2d5-67c193c082f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4409F5E5BB984CA898E4671C979DCF" ma:contentTypeVersion="10" ma:contentTypeDescription="Create a new document." ma:contentTypeScope="" ma:versionID="7c95d132c54a3435380d69fc6a25b1b3">
  <xsd:schema xmlns:xsd="http://www.w3.org/2001/XMLSchema" xmlns:xs="http://www.w3.org/2001/XMLSchema" xmlns:p="http://schemas.microsoft.com/office/2006/metadata/properties" xmlns:ns2="723a8b7a-cd21-471e-94a6-6be23f24a34b" xmlns:ns3="6093d562-e644-4fa2-a2d5-67c193c082f0" targetNamespace="http://schemas.microsoft.com/office/2006/metadata/properties" ma:root="true" ma:fieldsID="2881bd60c579b10db8c243007e89908d" ns2:_="" ns3:_="">
    <xsd:import namespace="723a8b7a-cd21-471e-94a6-6be23f24a34b"/>
    <xsd:import namespace="6093d562-e644-4fa2-a2d5-67c193c082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a8b7a-cd21-471e-94a6-6be23f24a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3d562-e644-4fa2-a2d5-67c193c082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fbdb1876-48ed-4234-b0ae-a5f00806a9d3}" ma:internalName="TaxCatchAll" ma:showField="CatchAllData" ma:web="6093d562-e644-4fa2-a2d5-67c193c082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6093d562-e644-4fa2-a2d5-67c193c082f0"/>
    <ds:schemaRef ds:uri="723a8b7a-cd21-471e-94a6-6be23f24a34b"/>
  </ds:schemaRefs>
</ds:datastoreItem>
</file>

<file path=customXml/itemProps2.xml><?xml version="1.0" encoding="utf-8"?>
<ds:datastoreItem xmlns:ds="http://schemas.openxmlformats.org/officeDocument/2006/customXml" ds:itemID="{648AB89D-00AA-418D-B3A4-51E968EEBB06}">
  <ds:schemaRefs>
    <ds:schemaRef ds:uri="6093d562-e644-4fa2-a2d5-67c193c082f0"/>
    <ds:schemaRef ds:uri="723a8b7a-cd21-471e-94a6-6be23f24a3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</TotalTime>
  <Words>269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What’s in it?</vt:lpstr>
      <vt:lpstr>PowerPoint Presentation</vt:lpstr>
      <vt:lpstr>Manual curtailment of RCLs prior to EEA</vt:lpstr>
      <vt:lpstr>Timeline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22</cp:revision>
  <cp:lastPrinted>2016-01-21T20:53:15Z</cp:lastPrinted>
  <dcterms:created xsi:type="dcterms:W3CDTF">2016-01-21T15:20:31Z</dcterms:created>
  <dcterms:modified xsi:type="dcterms:W3CDTF">2023-06-23T20:42:49Z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0x010100274409F5E5BB984CA898E4671C979DCF</vt:lpwstr>
  </property>
  <property fmtid="{D5CDD505-2E9C-101B-9397-08002B2CF9AE}" pid="3" name="MediaServiceImageTags">
    <vt:lpwstr/>
  </property>
</Properties>
</file>