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5" r:id="rId9"/>
    <p:sldId id="26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08" d="100"/>
          <a:sy n="108" d="100"/>
        </p:scale>
        <p:origin x="198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2022/06</c:v>
                </c:pt>
                <c:pt idx="1">
                  <c:v>2022/07</c:v>
                </c:pt>
                <c:pt idx="2">
                  <c:v>2022/08</c:v>
                </c:pt>
                <c:pt idx="3">
                  <c:v>2022/09</c:v>
                </c:pt>
                <c:pt idx="4">
                  <c:v>2022/10</c:v>
                </c:pt>
                <c:pt idx="5">
                  <c:v>2022/11</c:v>
                </c:pt>
                <c:pt idx="6">
                  <c:v>2022/12</c:v>
                </c:pt>
                <c:pt idx="7">
                  <c:v>2023/01</c:v>
                </c:pt>
                <c:pt idx="8">
                  <c:v>2023/02</c:v>
                </c:pt>
                <c:pt idx="9">
                  <c:v>2023/03</c:v>
                </c:pt>
                <c:pt idx="10">
                  <c:v>2023/04</c:v>
                </c:pt>
                <c:pt idx="11">
                  <c:v>2023/05</c:v>
                </c:pt>
              </c:strCache>
            </c:strRef>
          </c:cat>
          <c:val>
            <c:numRef>
              <c:f>Sheet1!$B$2:$B$13</c:f>
              <c:numCache>
                <c:formatCode>0.00</c:formatCode>
                <c:ptCount val="12"/>
                <c:pt idx="0">
                  <c:v>0.61</c:v>
                </c:pt>
                <c:pt idx="1">
                  <c:v>0.49</c:v>
                </c:pt>
                <c:pt idx="2">
                  <c:v>0.43</c:v>
                </c:pt>
                <c:pt idx="3">
                  <c:v>0.4</c:v>
                </c:pt>
                <c:pt idx="4">
                  <c:v>0.39</c:v>
                </c:pt>
                <c:pt idx="5">
                  <c:v>0.42160132607414502</c:v>
                </c:pt>
                <c:pt idx="6">
                  <c:v>0.49</c:v>
                </c:pt>
                <c:pt idx="7">
                  <c:v>0.43</c:v>
                </c:pt>
                <c:pt idx="8">
                  <c:v>0.46</c:v>
                </c:pt>
                <c:pt idx="9">
                  <c:v>0.44</c:v>
                </c:pt>
                <c:pt idx="10" formatCode="General">
                  <c:v>0.31</c:v>
                </c:pt>
                <c:pt idx="11">
                  <c:v>0.33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2022/06</c:v>
                </c:pt>
                <c:pt idx="1">
                  <c:v>2022/07</c:v>
                </c:pt>
                <c:pt idx="2">
                  <c:v>2022/08</c:v>
                </c:pt>
                <c:pt idx="3">
                  <c:v>2022/09</c:v>
                </c:pt>
                <c:pt idx="4">
                  <c:v>2022/10</c:v>
                </c:pt>
                <c:pt idx="5">
                  <c:v>2022/11</c:v>
                </c:pt>
                <c:pt idx="6">
                  <c:v>2022/12</c:v>
                </c:pt>
                <c:pt idx="7">
                  <c:v>2023/01</c:v>
                </c:pt>
                <c:pt idx="8">
                  <c:v>2023/02</c:v>
                </c:pt>
                <c:pt idx="9">
                  <c:v>2023/03</c:v>
                </c:pt>
                <c:pt idx="10">
                  <c:v>2023/04</c:v>
                </c:pt>
                <c:pt idx="11">
                  <c:v>2023/05</c:v>
                </c:pt>
              </c:strCache>
            </c:strRef>
          </c:cat>
          <c:val>
            <c:numRef>
              <c:f>Sheet1!$C$2:$C$13</c:f>
              <c:numCache>
                <c:formatCode>0.00</c:formatCode>
                <c:ptCount val="12"/>
                <c:pt idx="0">
                  <c:v>3.05</c:v>
                </c:pt>
                <c:pt idx="1">
                  <c:v>2.98</c:v>
                </c:pt>
                <c:pt idx="2">
                  <c:v>2.65</c:v>
                </c:pt>
                <c:pt idx="3">
                  <c:v>2.87</c:v>
                </c:pt>
                <c:pt idx="4">
                  <c:v>3.07</c:v>
                </c:pt>
                <c:pt idx="5">
                  <c:v>2.88354652797263</c:v>
                </c:pt>
                <c:pt idx="6">
                  <c:v>2.98</c:v>
                </c:pt>
                <c:pt idx="7">
                  <c:v>3.35</c:v>
                </c:pt>
                <c:pt idx="8">
                  <c:v>3.61</c:v>
                </c:pt>
                <c:pt idx="9">
                  <c:v>2.76</c:v>
                </c:pt>
                <c:pt idx="10" formatCode="General">
                  <c:v>2.63</c:v>
                </c:pt>
                <c:pt idx="11">
                  <c:v>3.03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2022/06</c:v>
                </c:pt>
                <c:pt idx="1">
                  <c:v>2022/07</c:v>
                </c:pt>
                <c:pt idx="2">
                  <c:v>2022/08</c:v>
                </c:pt>
                <c:pt idx="3">
                  <c:v>2022/09</c:v>
                </c:pt>
                <c:pt idx="4">
                  <c:v>2022/10</c:v>
                </c:pt>
                <c:pt idx="5">
                  <c:v>2022/11</c:v>
                </c:pt>
                <c:pt idx="6">
                  <c:v>2022/12</c:v>
                </c:pt>
                <c:pt idx="7">
                  <c:v>2023/01</c:v>
                </c:pt>
                <c:pt idx="8">
                  <c:v>2023/02</c:v>
                </c:pt>
                <c:pt idx="9">
                  <c:v>2023/03</c:v>
                </c:pt>
                <c:pt idx="10">
                  <c:v>2023/04</c:v>
                </c:pt>
                <c:pt idx="11">
                  <c:v>2023/05</c:v>
                </c:pt>
              </c:strCache>
            </c:strRef>
          </c:cat>
          <c:val>
            <c:numRef>
              <c:f>Sheet1!$D$2:$D$13</c:f>
              <c:numCache>
                <c:formatCode>0.00</c:formatCode>
                <c:ptCount val="12"/>
                <c:pt idx="0">
                  <c:v>0.86</c:v>
                </c:pt>
                <c:pt idx="1">
                  <c:v>0.7</c:v>
                </c:pt>
                <c:pt idx="2">
                  <c:v>0.66</c:v>
                </c:pt>
                <c:pt idx="3">
                  <c:v>0.64</c:v>
                </c:pt>
                <c:pt idx="4">
                  <c:v>0.61</c:v>
                </c:pt>
                <c:pt idx="5">
                  <c:v>0.68016923400861795</c:v>
                </c:pt>
                <c:pt idx="6">
                  <c:v>0.7</c:v>
                </c:pt>
                <c:pt idx="7">
                  <c:v>0.61</c:v>
                </c:pt>
                <c:pt idx="8">
                  <c:v>0.68</c:v>
                </c:pt>
                <c:pt idx="9">
                  <c:v>0.55000000000000004</c:v>
                </c:pt>
                <c:pt idx="10" formatCode="General">
                  <c:v>0.78</c:v>
                </c:pt>
                <c:pt idx="11">
                  <c:v>4.8000000000000001E-2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2022/06</c:v>
                </c:pt>
                <c:pt idx="1">
                  <c:v>2022/07</c:v>
                </c:pt>
                <c:pt idx="2">
                  <c:v>2022/08</c:v>
                </c:pt>
                <c:pt idx="3">
                  <c:v>2022/09</c:v>
                </c:pt>
                <c:pt idx="4">
                  <c:v>2022/10</c:v>
                </c:pt>
                <c:pt idx="5">
                  <c:v>2022/11</c:v>
                </c:pt>
                <c:pt idx="6">
                  <c:v>2022/12</c:v>
                </c:pt>
                <c:pt idx="7">
                  <c:v>2023/01</c:v>
                </c:pt>
                <c:pt idx="8">
                  <c:v>2023/02</c:v>
                </c:pt>
                <c:pt idx="9">
                  <c:v>2023/03</c:v>
                </c:pt>
                <c:pt idx="10">
                  <c:v>2023/04</c:v>
                </c:pt>
                <c:pt idx="11">
                  <c:v>2022/05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357391</c:v>
                </c:pt>
                <c:pt idx="1">
                  <c:v>362494</c:v>
                </c:pt>
                <c:pt idx="2">
                  <c:v>288462</c:v>
                </c:pt>
                <c:pt idx="3">
                  <c:v>270067</c:v>
                </c:pt>
                <c:pt idx="4">
                  <c:v>325190</c:v>
                </c:pt>
                <c:pt idx="5">
                  <c:v>352283</c:v>
                </c:pt>
                <c:pt idx="6">
                  <c:v>320460</c:v>
                </c:pt>
                <c:pt idx="7">
                  <c:v>252632</c:v>
                </c:pt>
                <c:pt idx="8">
                  <c:v>206836</c:v>
                </c:pt>
                <c:pt idx="9">
                  <c:v>311095</c:v>
                </c:pt>
                <c:pt idx="10">
                  <c:v>239609</c:v>
                </c:pt>
                <c:pt idx="11">
                  <c:v>379601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Sheet1!$A$2:$A$13</c:f>
              <c:strCache>
                <c:ptCount val="12"/>
                <c:pt idx="0">
                  <c:v>2022/06</c:v>
                </c:pt>
                <c:pt idx="1">
                  <c:v>2022/07</c:v>
                </c:pt>
                <c:pt idx="2">
                  <c:v>2022/08</c:v>
                </c:pt>
                <c:pt idx="3">
                  <c:v>2022/09</c:v>
                </c:pt>
                <c:pt idx="4">
                  <c:v>2022/10</c:v>
                </c:pt>
                <c:pt idx="5">
                  <c:v>2022/11</c:v>
                </c:pt>
                <c:pt idx="6">
                  <c:v>2022/12</c:v>
                </c:pt>
                <c:pt idx="7">
                  <c:v>2023/01</c:v>
                </c:pt>
                <c:pt idx="8">
                  <c:v>2023/02</c:v>
                </c:pt>
                <c:pt idx="9">
                  <c:v>2023/03</c:v>
                </c:pt>
                <c:pt idx="10">
                  <c:v>2023/04</c:v>
                </c:pt>
                <c:pt idx="11">
                  <c:v>2023/05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709</c:v>
                </c:pt>
                <c:pt idx="1">
                  <c:v>691</c:v>
                </c:pt>
                <c:pt idx="2">
                  <c:v>722</c:v>
                </c:pt>
                <c:pt idx="3">
                  <c:v>779</c:v>
                </c:pt>
                <c:pt idx="4">
                  <c:v>718</c:v>
                </c:pt>
                <c:pt idx="5">
                  <c:v>811</c:v>
                </c:pt>
                <c:pt idx="6">
                  <c:v>617</c:v>
                </c:pt>
                <c:pt idx="7">
                  <c:v>630</c:v>
                </c:pt>
                <c:pt idx="8">
                  <c:v>451</c:v>
                </c:pt>
                <c:pt idx="9">
                  <c:v>794</c:v>
                </c:pt>
                <c:pt idx="10">
                  <c:v>680</c:v>
                </c:pt>
                <c:pt idx="11">
                  <c:v>815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June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May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did not meet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May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5/7 Retail SFO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5/14 Retail Maintenance Weekend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–May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5/4 ERCOT experienced network issues between the WAF (Web Application Firewall) and the following ERCOT systems: Market Management System (MMS) User Interface (UI), Outage Scheduler (OS) UI application, and External Web Services (EWS).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5/9 - 5/11 Site Failovers. .</a:t>
            </a: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May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5/7 Retail SFO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207223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99.77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1.43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2.21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8807559"/>
              </p:ext>
            </p:extLst>
          </p:nvPr>
        </p:nvGraphicFramePr>
        <p:xfrm>
          <a:off x="302690" y="2971800"/>
          <a:ext cx="868891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May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815 Posts</a:t>
            </a:r>
          </a:p>
          <a:p>
            <a:r>
              <a:rPr lang="en-US" sz="2000" dirty="0"/>
              <a:t>379601 Recipients</a:t>
            </a:r>
          </a:p>
          <a:p>
            <a:r>
              <a:rPr lang="en-US" sz="2000" dirty="0"/>
              <a:t>RMS List</a:t>
            </a:r>
          </a:p>
          <a:p>
            <a:pPr lvl="1"/>
            <a:r>
              <a:rPr lang="en-US" sz="2000" dirty="0"/>
              <a:t>55 Posts</a:t>
            </a:r>
          </a:p>
          <a:p>
            <a:pPr lvl="1"/>
            <a:r>
              <a:rPr lang="en-US" sz="2000" dirty="0"/>
              <a:t>4 New Subscriptions</a:t>
            </a:r>
          </a:p>
          <a:p>
            <a:pPr lvl="1"/>
            <a:r>
              <a:rPr lang="en-US" sz="2000" dirty="0"/>
              <a:t>1 Unsubscribe</a:t>
            </a:r>
          </a:p>
          <a:p>
            <a:r>
              <a:rPr lang="en-US" sz="2000" dirty="0"/>
              <a:t>TDTMS List</a:t>
            </a:r>
          </a:p>
          <a:p>
            <a:pPr lvl="1"/>
            <a:r>
              <a:rPr lang="en-US" sz="2000" dirty="0"/>
              <a:t>14 Posts</a:t>
            </a:r>
          </a:p>
          <a:p>
            <a:pPr lvl="1"/>
            <a:r>
              <a:rPr lang="en-US" sz="2000" dirty="0"/>
              <a:t>5 New Subscriptions</a:t>
            </a:r>
          </a:p>
          <a:p>
            <a:pPr lvl="1"/>
            <a:r>
              <a:rPr lang="en-US" sz="2000" dirty="0"/>
              <a:t>4 Unsubscribe</a:t>
            </a:r>
          </a:p>
          <a:p>
            <a:r>
              <a:rPr lang="en-US" sz="2400" dirty="0"/>
              <a:t>Weather Moratorium</a:t>
            </a:r>
          </a:p>
          <a:p>
            <a:pPr lvl="1"/>
            <a:r>
              <a:rPr lang="en-US" sz="2000" dirty="0"/>
              <a:t>0 Unsubscribe </a:t>
            </a:r>
          </a:p>
          <a:p>
            <a:pPr lvl="1"/>
            <a:r>
              <a:rPr lang="en-US" sz="2000" dirty="0"/>
              <a:t>0 Auto-removals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6506647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7311240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23568</TotalTime>
  <Words>240</Words>
  <Application>Microsoft Office PowerPoint</Application>
  <PresentationFormat>On-screen Show (4:3)</PresentationFormat>
  <Paragraphs>77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May ListServ Stats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312</cp:revision>
  <cp:lastPrinted>2019-05-06T20:09:17Z</cp:lastPrinted>
  <dcterms:created xsi:type="dcterms:W3CDTF">2016-01-21T15:20:31Z</dcterms:created>
  <dcterms:modified xsi:type="dcterms:W3CDTF">2023-06-22T13:27:30Z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