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9"/>
  </p:notesMasterIdLst>
  <p:handoutMasterIdLst>
    <p:handoutMasterId r:id="rId20"/>
  </p:handoutMasterIdLst>
  <p:sldIdLst>
    <p:sldId id="260" r:id="rId6"/>
    <p:sldId id="399" r:id="rId7"/>
    <p:sldId id="2572" r:id="rId8"/>
    <p:sldId id="2556" r:id="rId9"/>
    <p:sldId id="2571" r:id="rId10"/>
    <p:sldId id="2568" r:id="rId11"/>
    <p:sldId id="2555" r:id="rId12"/>
    <p:sldId id="2565" r:id="rId13"/>
    <p:sldId id="2569" r:id="rId14"/>
    <p:sldId id="2557" r:id="rId15"/>
    <p:sldId id="2566" r:id="rId16"/>
    <p:sldId id="2567" r:id="rId17"/>
    <p:sldId id="25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6357" autoAdjust="0"/>
  </p:normalViewPr>
  <p:slideViewPr>
    <p:cSldViewPr showGuides="1">
      <p:cViewPr varScale="1">
        <p:scale>
          <a:sx n="132" d="100"/>
          <a:sy n="132" d="100"/>
        </p:scale>
        <p:origin x="117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CDR NPRR and MORA Status</a:t>
            </a:r>
          </a:p>
          <a:p>
            <a:endParaRPr lang="en-US" dirty="0"/>
          </a:p>
          <a:p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June 23,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Detailed Resource Breakdown Tab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BAEF91-7480-CC88-2E38-39D9D0C8D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99" y="4172245"/>
            <a:ext cx="3959556" cy="2005013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E6A7534-52B8-4031-EDFE-0B842F633411}"/>
              </a:ext>
            </a:extLst>
          </p:cNvPr>
          <p:cNvSpPr txBox="1">
            <a:spLocks/>
          </p:cNvSpPr>
          <p:nvPr/>
        </p:nvSpPr>
        <p:spPr>
          <a:xfrm>
            <a:off x="5139452" y="1650675"/>
            <a:ext cx="3281851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buNone/>
              <a:defRPr/>
            </a:pPr>
            <a:r>
              <a:rPr lang="en-US" sz="1600" dirty="0">
                <a:latin typeface="Arial" panose="020B0604020202020204"/>
              </a:rPr>
              <a:t>Resource categories generally align with those listed in the Generator Interconnection Status (GIS) reports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F8A2D0-478B-1E8B-5BA1-DFF0C78C1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97" y="804138"/>
            <a:ext cx="3903034" cy="537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78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CAFOR Ranges and Probabilities, Section 1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6F748F-05FB-EB71-7937-3C86D394B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708" y="914400"/>
            <a:ext cx="615878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08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EEA Hourly Risk Profile, Section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32E161-F977-23F4-0D12-8F5A42A9C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30" y="1108922"/>
            <a:ext cx="8081496" cy="483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68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Historical Trends Tab, Section 1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AFD1AE-0795-063F-EFFA-FBAB01267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044" y="860324"/>
            <a:ext cx="3647412" cy="49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2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Status of NOPRs for the Capacity, Demand and Reserves Report</a:t>
            </a:r>
          </a:p>
        </p:txBody>
      </p:sp>
    </p:spTree>
    <p:extLst>
      <p:ext uri="{BB962C8B-B14F-4D97-AF65-F5344CB8AC3E}">
        <p14:creationId xmlns:p14="http://schemas.microsoft.com/office/powerpoint/2010/main" val="225917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03033"/>
            <a:ext cx="8458200" cy="546303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latin typeface="Arial" panose="020B0604020202020204"/>
              </a:rPr>
              <a:t>Anticipate several NPRRs being submitted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latin typeface="Arial" panose="020B0604020202020204"/>
              </a:rPr>
              <a:t>First NPRR will address Effective Load Carrying Capability as a replacement for the current Peak Average Capacity Contribution method; this is the most impactful change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/>
              </a:rPr>
              <a:t>Slides that follow show sample NPRR language for ELCC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/>
              </a:rPr>
              <a:t>Will include most other methodology changes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/>
              </a:rPr>
              <a:t>Targeting submission in July 2023</a:t>
            </a:r>
          </a:p>
          <a:p>
            <a:pPr>
              <a:spcBef>
                <a:spcPts val="450"/>
              </a:spcBef>
              <a:defRPr/>
            </a:pPr>
            <a:r>
              <a:rPr lang="en-US" sz="2400" dirty="0">
                <a:latin typeface="Arial" panose="020B0604020202020204"/>
              </a:rPr>
              <a:t>Second NPRR will address seasonal release schedule and other changes that heavily depend on system implementations; targeting submission in fall 2023</a:t>
            </a:r>
          </a:p>
          <a:p>
            <a:pPr>
              <a:spcBef>
                <a:spcPts val="450"/>
              </a:spcBef>
              <a:defRPr/>
            </a:pPr>
            <a:r>
              <a:rPr lang="en-US" sz="2400" dirty="0">
                <a:latin typeface="Arial" panose="020B0604020202020204"/>
              </a:rPr>
              <a:t>A separate NPRR is currently under development that addresses Large Loads across multiple areas (registration, interconnection, operations, markets, CDR, etc.)</a:t>
            </a:r>
          </a:p>
        </p:txBody>
      </p:sp>
    </p:spTree>
    <p:extLst>
      <p:ext uri="{BB962C8B-B14F-4D97-AF65-F5344CB8AC3E}">
        <p14:creationId xmlns:p14="http://schemas.microsoft.com/office/powerpoint/2010/main" val="39529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New ELCC Defined Terms: ELCC and LOLE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02768B-287B-45D0-8D4E-33E308605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2" y="1062037"/>
            <a:ext cx="69627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9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ELCC Study Requirement and Sample ELCC variables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15097-8401-731C-7AD7-F09818A6ED10}"/>
              </a:ext>
            </a:extLst>
          </p:cNvPr>
          <p:cNvSpPr txBox="1"/>
          <p:nvPr/>
        </p:nvSpPr>
        <p:spPr>
          <a:xfrm>
            <a:off x="636430" y="160020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3.2.6.2   Effective Load Carrying Capability Studies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on the ELCC study scope, frequency, stakeholder review process, and posting on ercot.com.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ACF50B-41EA-8253-82CE-3E84C372D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3124200"/>
            <a:ext cx="78867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72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Monthly Outlook on Resource Adequacy</a:t>
            </a:r>
            <a:br>
              <a:rPr lang="en-US" altLang="en-US" sz="3200" dirty="0"/>
            </a:br>
            <a:r>
              <a:rPr lang="en-US" altLang="en-US" sz="3200" dirty="0"/>
              <a:t>Mock-up</a:t>
            </a:r>
          </a:p>
        </p:txBody>
      </p:sp>
    </p:spTree>
    <p:extLst>
      <p:ext uri="{BB962C8B-B14F-4D97-AF65-F5344CB8AC3E}">
        <p14:creationId xmlns:p14="http://schemas.microsoft.com/office/powerpoint/2010/main" val="107812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MORA Tabs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03033"/>
            <a:ext cx="8458200" cy="55733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Summary</a:t>
            </a: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Detailed Resource Breakdown</a:t>
            </a: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Risk Assessment</a:t>
            </a: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Historical trends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Month-to-month resource capacity growth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Year-to-year monthly comparison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Previous month’s actual vs forecasted demand and resources</a:t>
            </a: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Background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Purpose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Definitions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Probabilistic Reserve Risk Model description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Monthly release schedule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latin typeface="Arial" panose="020B0604020202020204"/>
            </a:endParaRPr>
          </a:p>
          <a:p>
            <a:pPr marL="457200" lvl="1" indent="0">
              <a:spcBef>
                <a:spcPts val="450"/>
              </a:spcBef>
              <a:buNone/>
              <a:defRPr/>
            </a:pPr>
            <a:r>
              <a:rPr lang="en-US" sz="2400" dirty="0">
                <a:latin typeface="Arial" panose="020B0604020202020204"/>
              </a:rPr>
              <a:t>Mock-up sections being shown today are preliminary, and some are not shown as they are still under construction</a:t>
            </a:r>
          </a:p>
        </p:txBody>
      </p:sp>
    </p:spTree>
    <p:extLst>
      <p:ext uri="{BB962C8B-B14F-4D97-AF65-F5344CB8AC3E}">
        <p14:creationId xmlns:p14="http://schemas.microsoft.com/office/powerpoint/2010/main" val="228313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Summary Tab, Section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68CDE9-9AB7-6CA8-16D6-AA2CD8403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703944"/>
            <a:ext cx="5863801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7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Mock-up: Summary Tab, Section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2ABF73-21FB-9980-2F00-5D28CC4D75CC}"/>
              </a:ext>
            </a:extLst>
          </p:cNvPr>
          <p:cNvSpPr txBox="1"/>
          <p:nvPr/>
        </p:nvSpPr>
        <p:spPr>
          <a:xfrm>
            <a:off x="1405730" y="1089986"/>
            <a:ext cx="633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Demand &amp; Resource Availability Summary for [Month] [Year]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656E73-6EB5-5ACB-BC71-F0A5E7F49758}"/>
              </a:ext>
            </a:extLst>
          </p:cNvPr>
          <p:cNvSpPr txBox="1"/>
          <p:nvPr/>
        </p:nvSpPr>
        <p:spPr>
          <a:xfrm>
            <a:off x="7239000" y="1787304"/>
            <a:ext cx="762000" cy="8337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29D829D-C2AD-357B-BDAD-EEDA9B2BB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707" y="1764509"/>
            <a:ext cx="7680582" cy="376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632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34864</TotalTime>
  <Words>320</Words>
  <Application>Microsoft Office PowerPoint</Application>
  <PresentationFormat>On-screen Show (4:3)</PresentationFormat>
  <Paragraphs>57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1_Office Theme</vt:lpstr>
      <vt:lpstr>PowerPoint Presentation</vt:lpstr>
      <vt:lpstr>Status of NOPRs for the Capacity, Demand and Reserves Report</vt:lpstr>
      <vt:lpstr>NPRR Status</vt:lpstr>
      <vt:lpstr>New ELCC Defined Terms: ELCC and LOLE</vt:lpstr>
      <vt:lpstr>ELCC Study Requirement and Sample ELCC variables</vt:lpstr>
      <vt:lpstr>Monthly Outlook on Resource Adequacy Mock-up</vt:lpstr>
      <vt:lpstr>MORA Tabs</vt:lpstr>
      <vt:lpstr>Mock-up: Summary Tab, Section 1</vt:lpstr>
      <vt:lpstr>Mock-up: Summary Tab, Section 2</vt:lpstr>
      <vt:lpstr>Mock-up: Detailed Resource Breakdown Tab</vt:lpstr>
      <vt:lpstr>Mock-up: CAFOR Ranges and Probabilities, Section 1 </vt:lpstr>
      <vt:lpstr>Mock-up: EEA Hourly Risk Profile, Section 2</vt:lpstr>
      <vt:lpstr>Mock-up: Historical Trends Tab, Section 1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128</cp:revision>
  <cp:lastPrinted>2022-12-07T20:17:39Z</cp:lastPrinted>
  <dcterms:created xsi:type="dcterms:W3CDTF">2016-01-21T15:20:31Z</dcterms:created>
  <dcterms:modified xsi:type="dcterms:W3CDTF">2023-06-22T20:57:27Z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