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87074" autoAdjust="0"/>
  </p:normalViewPr>
  <p:slideViewPr>
    <p:cSldViewPr showGuides="1">
      <p:cViewPr varScale="1">
        <p:scale>
          <a:sx n="118" d="100"/>
          <a:sy n="118" d="100"/>
        </p:scale>
        <p:origin x="131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6/20/2023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6/20/2023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deployed comparison for Apr 23 is consistent with last two years. We see more bias towards regulation down deployment during all hours and we see more bias towards the regulation up during up ramp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levels of reg up deployment overall. </a:t>
            </a:r>
          </a:p>
          <a:p>
            <a:pPr marL="0" indent="0">
              <a:buFontTx/>
              <a:buNone/>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Regulation down deployment in May 23 is consistent with that of the previous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regulation deployed compared with the previous two years. Overall, trends are very similar. We see more regulation up during HE20</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crossing regulation is consistent with last two years. Overall the zero crossing regulation is above 80%. The lower zero crossing percentage is seen during the sunset hours where there is bias for regulation up deployment.</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see that it is above 80% for all hours, which shows a good balance of deploying both Reg up and down</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regulation up exhaustion rate for all hours is 0.95% which is significantly lower than previous two years and within the target</a:t>
            </a: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regulation down exhaustion rate for all hours is 3.30% lower than previous two years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up bias occurrence for consecutive SCED intervals for all hours is 100 and peak hours is 30.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bias occurrence for consecutive SCED intervals for all hours is 174 and peak hours is 39.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Hourly time error accumulation is generally minimal</a:t>
            </a:r>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for May 23 is lower than last year. </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load is higher than last two years during off peak and down ramp hours and consistent with last year during peak hours. </a:t>
            </a:r>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all hourly load ramp trend is consistent with last two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generation is lower compared to  two years.</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capacity on start up and shut down is fairly consistent with the last two years.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baseline="0" dirty="0"/>
              <a:t>-</a:t>
            </a:r>
            <a:r>
              <a:rPr lang="en-US" baseline="0" dirty="0" err="1"/>
              <a:t>ve</a:t>
            </a:r>
            <a:r>
              <a:rPr lang="en-US" baseline="0" dirty="0"/>
              <a:t> Error +&gt; Under forecasted load</a:t>
            </a:r>
          </a:p>
          <a:p>
            <a:r>
              <a:rPr lang="en-US" baseline="0" dirty="0"/>
              <a:t> </a:t>
            </a:r>
          </a:p>
          <a:p>
            <a:r>
              <a:rPr lang="en-US" baseline="0" dirty="0"/>
              <a:t>For STLF, we have seen under forecast during the up ramp hours and over forecast during down ramp and off peak hours.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err="1"/>
              <a:t>Min,Max</a:t>
            </a:r>
            <a:r>
              <a:rPr lang="en-US" dirty="0"/>
              <a:t>,</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 minute intervals</a:t>
            </a:r>
          </a:p>
          <a:p>
            <a:endParaRPr lang="en-US" baseline="0" dirty="0"/>
          </a:p>
          <a:p>
            <a:r>
              <a:rPr lang="en-US" baseline="0" dirty="0"/>
              <a:t>Max Positive Forecast Error:</a:t>
            </a:r>
          </a:p>
          <a:p>
            <a:r>
              <a:rPr lang="en-US" baseline="0" dirty="0"/>
              <a:t>5/19/2023 19:00 -&gt; 219.45 MW</a:t>
            </a:r>
          </a:p>
          <a:p>
            <a:endParaRPr lang="en-US" baseline="0" dirty="0"/>
          </a:p>
          <a:p>
            <a:r>
              <a:rPr lang="en-US" baseline="0" dirty="0"/>
              <a:t>Max Negative Forecast Error:</a:t>
            </a:r>
          </a:p>
          <a:p>
            <a:r>
              <a:rPr lang="en-US" baseline="0" dirty="0"/>
              <a:t>5/30/2023 14:45 -&gt; -209.5 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a:t>
            </a:r>
            <a:r>
              <a:rPr lang="en-US" baseline="0"/>
              <a:t>sunset hours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Again,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wind ramp forecast, SCED PWRR MAE is consistent and persistently smaller than the persistence forecast across the board. </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SCED PWRR is consistent and performing significantly better than the persistence forecast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solar ramp forecast, SCED PSRR is generally performing significantly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wind, generally we see bigger forecast errors during ramping periods.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Total regulation deployed comparison in the last 3 months: Overall we see more bias towards Regulation Down deployment</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May 2023</a:t>
            </a:r>
          </a:p>
          <a:p>
            <a:endParaRPr lang="en-US" dirty="0"/>
          </a:p>
          <a:p>
            <a:r>
              <a:rPr lang="en-US" dirty="0"/>
              <a:t>ERCOT</a:t>
            </a:r>
          </a:p>
          <a:p>
            <a:r>
              <a:rPr lang="en-US" dirty="0"/>
              <a:t>Operations Planning</a:t>
            </a:r>
          </a:p>
          <a:p>
            <a:endParaRPr lang="en-US" dirty="0"/>
          </a:p>
          <a:p>
            <a:r>
              <a:rPr lang="en-US" dirty="0"/>
              <a:t>PDCWG | June 21,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3" name="Picture 2">
            <a:extLst>
              <a:ext uri="{FF2B5EF4-FFF2-40B4-BE49-F238E27FC236}">
                <a16:creationId xmlns:a16="http://schemas.microsoft.com/office/drawing/2014/main" id="{CC1FD498-78F7-8ED8-4FFB-98803FC65A6B}"/>
              </a:ext>
            </a:extLst>
          </p:cNvPr>
          <p:cNvPicPr>
            <a:picLocks noChangeAspect="1"/>
          </p:cNvPicPr>
          <p:nvPr/>
        </p:nvPicPr>
        <p:blipFill>
          <a:blip r:embed="rId3"/>
          <a:stretch>
            <a:fillRect/>
          </a:stretch>
        </p:blipFill>
        <p:spPr>
          <a:xfrm>
            <a:off x="381000" y="867507"/>
            <a:ext cx="8229600" cy="5122985"/>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C595ED0B-C4D4-F4AC-2D48-684891E11974}"/>
              </a:ext>
            </a:extLst>
          </p:cNvPr>
          <p:cNvPicPr>
            <a:picLocks noChangeAspect="1"/>
          </p:cNvPicPr>
          <p:nvPr/>
        </p:nvPicPr>
        <p:blipFill>
          <a:blip r:embed="rId3"/>
          <a:stretch>
            <a:fillRect/>
          </a:stretch>
        </p:blipFill>
        <p:spPr>
          <a:xfrm>
            <a:off x="2081212" y="1585912"/>
            <a:ext cx="4981575" cy="3686175"/>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4">
            <a:extLst>
              <a:ext uri="{FF2B5EF4-FFF2-40B4-BE49-F238E27FC236}">
                <a16:creationId xmlns:a16="http://schemas.microsoft.com/office/drawing/2014/main" id="{A0C69542-C803-8676-C65F-26515FD5292D}"/>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5A1898AC-D6EC-CBF8-F382-7345488E2691}"/>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E8170218-826C-6148-71D3-B707D943C9C0}"/>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a:extLst>
              <a:ext uri="{FF2B5EF4-FFF2-40B4-BE49-F238E27FC236}">
                <a16:creationId xmlns:a16="http://schemas.microsoft.com/office/drawing/2014/main" id="{A24A952D-032B-2C7A-51B4-B989FC82988A}"/>
              </a:ext>
            </a:extLst>
          </p:cNvPr>
          <p:cNvPicPr>
            <a:picLocks noChangeAspect="1"/>
          </p:cNvPicPr>
          <p:nvPr/>
        </p:nvPicPr>
        <p:blipFill>
          <a:blip r:embed="rId3"/>
          <a:stretch>
            <a:fillRect/>
          </a:stretch>
        </p:blipFill>
        <p:spPr>
          <a:xfrm>
            <a:off x="1500187" y="1066800"/>
            <a:ext cx="5891213" cy="5029200"/>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2020, 2021, and 2022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3" name="Picture 2">
            <a:extLst>
              <a:ext uri="{FF2B5EF4-FFF2-40B4-BE49-F238E27FC236}">
                <a16:creationId xmlns:a16="http://schemas.microsoft.com/office/drawing/2014/main" id="{F061AE47-0E82-A2AE-11CF-6D63D1B6FC3B}"/>
              </a:ext>
            </a:extLst>
          </p:cNvPr>
          <p:cNvPicPr>
            <a:picLocks noChangeAspect="1"/>
          </p:cNvPicPr>
          <p:nvPr/>
        </p:nvPicPr>
        <p:blipFill>
          <a:blip r:embed="rId3"/>
          <a:stretch>
            <a:fillRect/>
          </a:stretch>
        </p:blipFill>
        <p:spPr>
          <a:xfrm>
            <a:off x="1500187" y="2571750"/>
            <a:ext cx="6143625" cy="1714500"/>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A6B0407F-04DA-C674-4BEB-3D18EF668CBA}"/>
              </a:ext>
            </a:extLst>
          </p:cNvPr>
          <p:cNvPicPr>
            <a:picLocks noChangeAspect="1"/>
          </p:cNvPicPr>
          <p:nvPr/>
        </p:nvPicPr>
        <p:blipFill>
          <a:blip r:embed="rId3"/>
          <a:stretch>
            <a:fillRect/>
          </a:stretch>
        </p:blipFill>
        <p:spPr>
          <a:xfrm>
            <a:off x="228223" y="862361"/>
            <a:ext cx="8687553" cy="5133277"/>
          </a:xfrm>
          <a:prstGeom prst="rect">
            <a:avLst/>
          </a:prstGeom>
        </p:spPr>
      </p:pic>
      <p:pic>
        <p:nvPicPr>
          <p:cNvPr id="6" name="Picture 5">
            <a:extLst>
              <a:ext uri="{FF2B5EF4-FFF2-40B4-BE49-F238E27FC236}">
                <a16:creationId xmlns:a16="http://schemas.microsoft.com/office/drawing/2014/main" id="{942CE479-2C8A-0669-8C63-6792D7021E47}"/>
              </a:ext>
            </a:extLst>
          </p:cNvPr>
          <p:cNvPicPr>
            <a:picLocks noChangeAspect="1"/>
          </p:cNvPicPr>
          <p:nvPr/>
        </p:nvPicPr>
        <p:blipFill>
          <a:blip r:embed="rId4"/>
          <a:stretch>
            <a:fillRect/>
          </a:stretch>
        </p:blipFill>
        <p:spPr>
          <a:xfrm>
            <a:off x="4953000" y="1524000"/>
            <a:ext cx="2838450" cy="838200"/>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4">
            <a:extLst>
              <a:ext uri="{FF2B5EF4-FFF2-40B4-BE49-F238E27FC236}">
                <a16:creationId xmlns:a16="http://schemas.microsoft.com/office/drawing/2014/main" id="{EA5C13BE-7958-E5F0-3F00-8B10BF1B3F2B}"/>
              </a:ext>
            </a:extLst>
          </p:cNvPr>
          <p:cNvPicPr>
            <a:picLocks noChangeAspect="1"/>
          </p:cNvPicPr>
          <p:nvPr/>
        </p:nvPicPr>
        <p:blipFill>
          <a:blip r:embed="rId3"/>
          <a:stretch>
            <a:fillRect/>
          </a:stretch>
        </p:blipFill>
        <p:spPr>
          <a:xfrm>
            <a:off x="228223" y="862361"/>
            <a:ext cx="8687553" cy="5133277"/>
          </a:xfrm>
          <a:prstGeom prst="rect">
            <a:avLst/>
          </a:prstGeom>
        </p:spPr>
      </p:pic>
      <p:pic>
        <p:nvPicPr>
          <p:cNvPr id="6" name="Picture 5">
            <a:extLst>
              <a:ext uri="{FF2B5EF4-FFF2-40B4-BE49-F238E27FC236}">
                <a16:creationId xmlns:a16="http://schemas.microsoft.com/office/drawing/2014/main" id="{78A34DBD-261D-82E6-4CAA-4877E609EE7A}"/>
              </a:ext>
            </a:extLst>
          </p:cNvPr>
          <p:cNvPicPr>
            <a:picLocks noChangeAspect="1"/>
          </p:cNvPicPr>
          <p:nvPr/>
        </p:nvPicPr>
        <p:blipFill>
          <a:blip r:embed="rId4"/>
          <a:stretch>
            <a:fillRect/>
          </a:stretch>
        </p:blipFill>
        <p:spPr>
          <a:xfrm>
            <a:off x="4876800" y="2057400"/>
            <a:ext cx="2838450" cy="809625"/>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57166C21-D730-A06D-63BC-A9D615F06DB6}"/>
              </a:ext>
            </a:extLst>
          </p:cNvPr>
          <p:cNvPicPr>
            <a:picLocks noChangeAspect="1"/>
          </p:cNvPicPr>
          <p:nvPr/>
        </p:nvPicPr>
        <p:blipFill>
          <a:blip r:embed="rId3"/>
          <a:stretch>
            <a:fillRect/>
          </a:stretch>
        </p:blipFill>
        <p:spPr>
          <a:xfrm>
            <a:off x="310500" y="862361"/>
            <a:ext cx="8376300" cy="5133277"/>
          </a:xfrm>
          <a:prstGeom prst="rect">
            <a:avLst/>
          </a:prstGeom>
        </p:spPr>
      </p:pic>
      <p:pic>
        <p:nvPicPr>
          <p:cNvPr id="6" name="Picture 5">
            <a:extLst>
              <a:ext uri="{FF2B5EF4-FFF2-40B4-BE49-F238E27FC236}">
                <a16:creationId xmlns:a16="http://schemas.microsoft.com/office/drawing/2014/main" id="{F657F015-B62C-5F95-1B3B-3A94C5524C43}"/>
              </a:ext>
            </a:extLst>
          </p:cNvPr>
          <p:cNvPicPr>
            <a:picLocks noChangeAspect="1"/>
          </p:cNvPicPr>
          <p:nvPr/>
        </p:nvPicPr>
        <p:blipFill>
          <a:blip r:embed="rId4"/>
          <a:stretch>
            <a:fillRect/>
          </a:stretch>
        </p:blipFill>
        <p:spPr>
          <a:xfrm>
            <a:off x="1371600" y="1752600"/>
            <a:ext cx="2552700" cy="857250"/>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5" name="Picture 4">
            <a:extLst>
              <a:ext uri="{FF2B5EF4-FFF2-40B4-BE49-F238E27FC236}">
                <a16:creationId xmlns:a16="http://schemas.microsoft.com/office/drawing/2014/main" id="{C2A9CA28-729D-3875-B7E8-94906C994E8F}"/>
              </a:ext>
            </a:extLst>
          </p:cNvPr>
          <p:cNvPicPr>
            <a:picLocks noChangeAspect="1"/>
          </p:cNvPicPr>
          <p:nvPr/>
        </p:nvPicPr>
        <p:blipFill>
          <a:blip r:embed="rId3"/>
          <a:stretch>
            <a:fillRect/>
          </a:stretch>
        </p:blipFill>
        <p:spPr>
          <a:xfrm>
            <a:off x="380999" y="862361"/>
            <a:ext cx="8229601" cy="5133277"/>
          </a:xfrm>
          <a:prstGeom prst="rect">
            <a:avLst/>
          </a:prstGeom>
        </p:spPr>
      </p:pic>
      <p:pic>
        <p:nvPicPr>
          <p:cNvPr id="6" name="Picture 5">
            <a:extLst>
              <a:ext uri="{FF2B5EF4-FFF2-40B4-BE49-F238E27FC236}">
                <a16:creationId xmlns:a16="http://schemas.microsoft.com/office/drawing/2014/main" id="{AD24102E-0BBF-75CD-6230-C82E584DA015}"/>
              </a:ext>
            </a:extLst>
          </p:cNvPr>
          <p:cNvPicPr>
            <a:picLocks noChangeAspect="1"/>
          </p:cNvPicPr>
          <p:nvPr/>
        </p:nvPicPr>
        <p:blipFill>
          <a:blip r:embed="rId4"/>
          <a:stretch>
            <a:fillRect/>
          </a:stretch>
        </p:blipFill>
        <p:spPr>
          <a:xfrm>
            <a:off x="4038600" y="1828800"/>
            <a:ext cx="2552700" cy="809625"/>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a:extLst>
              <a:ext uri="{FF2B5EF4-FFF2-40B4-BE49-F238E27FC236}">
                <a16:creationId xmlns:a16="http://schemas.microsoft.com/office/drawing/2014/main" id="{DDAFAD68-A53A-0A4C-4C33-774D5D0EEE61}"/>
              </a:ext>
            </a:extLst>
          </p:cNvPr>
          <p:cNvPicPr>
            <a:picLocks noChangeAspect="1"/>
          </p:cNvPicPr>
          <p:nvPr/>
        </p:nvPicPr>
        <p:blipFill>
          <a:blip r:embed="rId3"/>
          <a:stretch>
            <a:fillRect/>
          </a:stretch>
        </p:blipFill>
        <p:spPr>
          <a:xfrm>
            <a:off x="380636" y="862361"/>
            <a:ext cx="8382727" cy="5133277"/>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3" name="Picture 2">
            <a:extLst>
              <a:ext uri="{FF2B5EF4-FFF2-40B4-BE49-F238E27FC236}">
                <a16:creationId xmlns:a16="http://schemas.microsoft.com/office/drawing/2014/main" id="{3E70D21E-0D11-D585-525B-CA58D6B5CDA4}"/>
              </a:ext>
            </a:extLst>
          </p:cNvPr>
          <p:cNvPicPr>
            <a:picLocks noChangeAspect="1"/>
          </p:cNvPicPr>
          <p:nvPr/>
        </p:nvPicPr>
        <p:blipFill>
          <a:blip r:embed="rId4"/>
          <a:stretch>
            <a:fillRect/>
          </a:stretch>
        </p:blipFill>
        <p:spPr>
          <a:xfrm>
            <a:off x="243465" y="862361"/>
            <a:ext cx="8657070" cy="5133277"/>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152400" y="5184334"/>
            <a:ext cx="3886200" cy="238003"/>
          </a:xfrm>
          <a:prstGeom prst="rect">
            <a:avLst/>
          </a:prstGeom>
        </p:spPr>
      </p:pic>
      <p:pic>
        <p:nvPicPr>
          <p:cNvPr id="8" name="Picture 7">
            <a:extLst>
              <a:ext uri="{FF2B5EF4-FFF2-40B4-BE49-F238E27FC236}">
                <a16:creationId xmlns:a16="http://schemas.microsoft.com/office/drawing/2014/main" id="{C7C44CD5-7FF1-45AD-BFEC-857104743C3E}"/>
              </a:ext>
            </a:extLst>
          </p:cNvPr>
          <p:cNvPicPr>
            <a:picLocks noChangeAspect="1"/>
          </p:cNvPicPr>
          <p:nvPr/>
        </p:nvPicPr>
        <p:blipFill>
          <a:blip r:embed="rId4"/>
          <a:stretch>
            <a:fillRect/>
          </a:stretch>
        </p:blipFill>
        <p:spPr>
          <a:xfrm>
            <a:off x="1152525" y="787614"/>
            <a:ext cx="6838950" cy="4181475"/>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5"/>
          <a:stretch>
            <a:fillRect/>
          </a:stretch>
        </p:blipFill>
        <p:spPr>
          <a:xfrm>
            <a:off x="152400" y="5719164"/>
            <a:ext cx="4419600" cy="304586"/>
          </a:xfrm>
          <a:prstGeom prst="rect">
            <a:avLst/>
          </a:prstGeom>
        </p:spPr>
      </p:pic>
      <p:pic>
        <p:nvPicPr>
          <p:cNvPr id="6" name="Picture 5">
            <a:extLst>
              <a:ext uri="{FF2B5EF4-FFF2-40B4-BE49-F238E27FC236}">
                <a16:creationId xmlns:a16="http://schemas.microsoft.com/office/drawing/2014/main" id="{68FE22AA-9503-283A-C6D6-B341BD8F08AB}"/>
              </a:ext>
            </a:extLst>
          </p:cNvPr>
          <p:cNvPicPr>
            <a:picLocks noChangeAspect="1"/>
          </p:cNvPicPr>
          <p:nvPr/>
        </p:nvPicPr>
        <p:blipFill>
          <a:blip r:embed="rId6"/>
          <a:stretch>
            <a:fillRect/>
          </a:stretch>
        </p:blipFill>
        <p:spPr>
          <a:xfrm>
            <a:off x="5257800" y="4969089"/>
            <a:ext cx="2842506" cy="1150720"/>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a:extLst>
              <a:ext uri="{FF2B5EF4-FFF2-40B4-BE49-F238E27FC236}">
                <a16:creationId xmlns:a16="http://schemas.microsoft.com/office/drawing/2014/main" id="{3E0818E5-DBFE-4919-D8C7-6AB436FDFA46}"/>
              </a:ext>
            </a:extLst>
          </p:cNvPr>
          <p:cNvPicPr>
            <a:picLocks noChangeAspect="1"/>
          </p:cNvPicPr>
          <p:nvPr/>
        </p:nvPicPr>
        <p:blipFill>
          <a:blip r:embed="rId3"/>
          <a:stretch>
            <a:fillRect/>
          </a:stretch>
        </p:blipFill>
        <p:spPr>
          <a:xfrm>
            <a:off x="249561" y="862361"/>
            <a:ext cx="8644877" cy="5133277"/>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4">
            <a:extLst>
              <a:ext uri="{FF2B5EF4-FFF2-40B4-BE49-F238E27FC236}">
                <a16:creationId xmlns:a16="http://schemas.microsoft.com/office/drawing/2014/main" id="{1B743D3A-F61F-3381-67A4-D2163E6DB6F2}"/>
              </a:ext>
            </a:extLst>
          </p:cNvPr>
          <p:cNvPicPr>
            <a:picLocks noChangeAspect="1"/>
          </p:cNvPicPr>
          <p:nvPr/>
        </p:nvPicPr>
        <p:blipFill>
          <a:blip r:embed="rId3"/>
          <a:stretch>
            <a:fillRect/>
          </a:stretch>
        </p:blipFill>
        <p:spPr>
          <a:xfrm>
            <a:off x="249561" y="862361"/>
            <a:ext cx="8644877" cy="5133277"/>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5" name="Picture 4">
            <a:extLst>
              <a:ext uri="{FF2B5EF4-FFF2-40B4-BE49-F238E27FC236}">
                <a16:creationId xmlns:a16="http://schemas.microsoft.com/office/drawing/2014/main" id="{423A32D8-9A59-29AC-5191-7C294EADFEF1}"/>
              </a:ext>
            </a:extLst>
          </p:cNvPr>
          <p:cNvPicPr>
            <a:picLocks noChangeAspect="1"/>
          </p:cNvPicPr>
          <p:nvPr/>
        </p:nvPicPr>
        <p:blipFill>
          <a:blip r:embed="rId3"/>
          <a:stretch>
            <a:fillRect/>
          </a:stretch>
        </p:blipFill>
        <p:spPr>
          <a:xfrm>
            <a:off x="310526" y="862361"/>
            <a:ext cx="8522947" cy="5133277"/>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5" name="Picture 4">
            <a:extLst>
              <a:ext uri="{FF2B5EF4-FFF2-40B4-BE49-F238E27FC236}">
                <a16:creationId xmlns:a16="http://schemas.microsoft.com/office/drawing/2014/main" id="{E8287FA7-BAAF-2E46-65CB-1FC7B349E73E}"/>
              </a:ext>
            </a:extLst>
          </p:cNvPr>
          <p:cNvPicPr>
            <a:picLocks noChangeAspect="1"/>
          </p:cNvPicPr>
          <p:nvPr/>
        </p:nvPicPr>
        <p:blipFill>
          <a:blip r:embed="rId3"/>
          <a:stretch>
            <a:fillRect/>
          </a:stretch>
        </p:blipFill>
        <p:spPr>
          <a:xfrm>
            <a:off x="219078" y="862361"/>
            <a:ext cx="8705843" cy="5133277"/>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5" name="Picture 4">
            <a:extLst>
              <a:ext uri="{FF2B5EF4-FFF2-40B4-BE49-F238E27FC236}">
                <a16:creationId xmlns:a16="http://schemas.microsoft.com/office/drawing/2014/main" id="{69EE5696-A577-BD07-0EEF-1D3004421C4F}"/>
              </a:ext>
            </a:extLst>
          </p:cNvPr>
          <p:cNvPicPr>
            <a:picLocks noChangeAspect="1"/>
          </p:cNvPicPr>
          <p:nvPr/>
        </p:nvPicPr>
        <p:blipFill>
          <a:blip r:embed="rId3"/>
          <a:stretch>
            <a:fillRect/>
          </a:stretch>
        </p:blipFill>
        <p:spPr>
          <a:xfrm>
            <a:off x="304800" y="862361"/>
            <a:ext cx="8580494" cy="5133277"/>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STLF Error Chart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3" name="Picture 2">
            <a:extLst>
              <a:ext uri="{FF2B5EF4-FFF2-40B4-BE49-F238E27FC236}">
                <a16:creationId xmlns:a16="http://schemas.microsoft.com/office/drawing/2014/main" id="{2DB87E7D-047C-4C66-0B45-3D31FC56C624}"/>
              </a:ext>
            </a:extLst>
          </p:cNvPr>
          <p:cNvPicPr>
            <a:picLocks noChangeAspect="1"/>
          </p:cNvPicPr>
          <p:nvPr/>
        </p:nvPicPr>
        <p:blipFill>
          <a:blip r:embed="rId3"/>
          <a:stretch>
            <a:fillRect/>
          </a:stretch>
        </p:blipFill>
        <p:spPr>
          <a:xfrm>
            <a:off x="381000" y="1031687"/>
            <a:ext cx="8382000" cy="4794625"/>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a:extLst>
              <a:ext uri="{FF2B5EF4-FFF2-40B4-BE49-F238E27FC236}">
                <a16:creationId xmlns:a16="http://schemas.microsoft.com/office/drawing/2014/main" id="{D305DA69-02C1-48C4-907D-153AD6FB0367}"/>
              </a:ext>
            </a:extLst>
          </p:cNvPr>
          <p:cNvPicPr>
            <a:picLocks noChangeAspect="1"/>
          </p:cNvPicPr>
          <p:nvPr/>
        </p:nvPicPr>
        <p:blipFill>
          <a:blip r:embed="rId3"/>
          <a:stretch>
            <a:fillRect/>
          </a:stretch>
        </p:blipFill>
        <p:spPr>
          <a:xfrm>
            <a:off x="158113" y="862361"/>
            <a:ext cx="8827773" cy="5133277"/>
          </a:xfrm>
          <a:prstGeom prst="rect">
            <a:avLst/>
          </a:prstGeom>
        </p:spPr>
      </p:pic>
      <p:pic>
        <p:nvPicPr>
          <p:cNvPr id="6" name="Picture 5">
            <a:extLst>
              <a:ext uri="{FF2B5EF4-FFF2-40B4-BE49-F238E27FC236}">
                <a16:creationId xmlns:a16="http://schemas.microsoft.com/office/drawing/2014/main" id="{2CBE0030-B901-7A83-339F-08E9A71F8613}"/>
              </a:ext>
            </a:extLst>
          </p:cNvPr>
          <p:cNvPicPr>
            <a:picLocks noChangeAspect="1"/>
          </p:cNvPicPr>
          <p:nvPr/>
        </p:nvPicPr>
        <p:blipFill>
          <a:blip r:embed="rId4"/>
          <a:stretch>
            <a:fillRect/>
          </a:stretch>
        </p:blipFill>
        <p:spPr>
          <a:xfrm>
            <a:off x="1219200" y="4114800"/>
            <a:ext cx="3848100" cy="647700"/>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a:extLst>
              <a:ext uri="{FF2B5EF4-FFF2-40B4-BE49-F238E27FC236}">
                <a16:creationId xmlns:a16="http://schemas.microsoft.com/office/drawing/2014/main" id="{1106E2E1-C82B-C6A4-3F2C-751CFD04AFBD}"/>
              </a:ext>
            </a:extLst>
          </p:cNvPr>
          <p:cNvPicPr>
            <a:picLocks noChangeAspect="1"/>
          </p:cNvPicPr>
          <p:nvPr/>
        </p:nvPicPr>
        <p:blipFill>
          <a:blip r:embed="rId3"/>
          <a:stretch>
            <a:fillRect/>
          </a:stretch>
        </p:blipFill>
        <p:spPr>
          <a:xfrm>
            <a:off x="420264" y="1273877"/>
            <a:ext cx="8303472" cy="4310246"/>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a:extLst>
              <a:ext uri="{FF2B5EF4-FFF2-40B4-BE49-F238E27FC236}">
                <a16:creationId xmlns:a16="http://schemas.microsoft.com/office/drawing/2014/main" id="{28413138-B255-E2E6-E398-EA77FCBAC4D8}"/>
              </a:ext>
            </a:extLst>
          </p:cNvPr>
          <p:cNvPicPr>
            <a:picLocks noChangeAspect="1"/>
          </p:cNvPicPr>
          <p:nvPr/>
        </p:nvPicPr>
        <p:blipFill>
          <a:blip r:embed="rId3"/>
          <a:stretch>
            <a:fillRect/>
          </a:stretch>
        </p:blipFill>
        <p:spPr>
          <a:xfrm>
            <a:off x="420264" y="1383614"/>
            <a:ext cx="8303472" cy="4090771"/>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3" name="Picture 2">
            <a:extLst>
              <a:ext uri="{FF2B5EF4-FFF2-40B4-BE49-F238E27FC236}">
                <a16:creationId xmlns:a16="http://schemas.microsoft.com/office/drawing/2014/main" id="{595B260F-331B-F8E7-E3AD-319B6238925B}"/>
              </a:ext>
            </a:extLst>
          </p:cNvPr>
          <p:cNvPicPr>
            <a:picLocks noChangeAspect="1"/>
          </p:cNvPicPr>
          <p:nvPr/>
        </p:nvPicPr>
        <p:blipFill>
          <a:blip r:embed="rId3"/>
          <a:stretch>
            <a:fillRect/>
          </a:stretch>
        </p:blipFill>
        <p:spPr>
          <a:xfrm>
            <a:off x="298333" y="906573"/>
            <a:ext cx="8159867" cy="5296347"/>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3" name="Picture 2">
            <a:extLst>
              <a:ext uri="{FF2B5EF4-FFF2-40B4-BE49-F238E27FC236}">
                <a16:creationId xmlns:a16="http://schemas.microsoft.com/office/drawing/2014/main" id="{C4F26478-FEEA-881B-76D2-A211FF83F36A}"/>
              </a:ext>
            </a:extLst>
          </p:cNvPr>
          <p:cNvPicPr>
            <a:picLocks noChangeAspect="1"/>
          </p:cNvPicPr>
          <p:nvPr/>
        </p:nvPicPr>
        <p:blipFill>
          <a:blip r:embed="rId3"/>
          <a:stretch>
            <a:fillRect/>
          </a:stretch>
        </p:blipFill>
        <p:spPr>
          <a:xfrm>
            <a:off x="374540" y="916668"/>
            <a:ext cx="8007460" cy="5280155"/>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EBEB21C6-B1A6-FB05-EA37-9D2A6DBD3372}"/>
              </a:ext>
            </a:extLst>
          </p:cNvPr>
          <p:cNvPicPr>
            <a:picLocks noChangeAspect="1"/>
          </p:cNvPicPr>
          <p:nvPr/>
        </p:nvPicPr>
        <p:blipFill>
          <a:blip r:embed="rId3"/>
          <a:stretch>
            <a:fillRect/>
          </a:stretch>
        </p:blipFill>
        <p:spPr>
          <a:xfrm>
            <a:off x="316623" y="995075"/>
            <a:ext cx="7989177" cy="5207845"/>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3" name="Picture 2">
            <a:extLst>
              <a:ext uri="{FF2B5EF4-FFF2-40B4-BE49-F238E27FC236}">
                <a16:creationId xmlns:a16="http://schemas.microsoft.com/office/drawing/2014/main" id="{8E60847E-1B44-FCB4-FBC7-36B43297E30C}"/>
              </a:ext>
            </a:extLst>
          </p:cNvPr>
          <p:cNvPicPr>
            <a:picLocks noChangeAspect="1"/>
          </p:cNvPicPr>
          <p:nvPr/>
        </p:nvPicPr>
        <p:blipFill>
          <a:blip r:embed="rId3"/>
          <a:stretch>
            <a:fillRect/>
          </a:stretch>
        </p:blipFill>
        <p:spPr>
          <a:xfrm>
            <a:off x="331864" y="661176"/>
            <a:ext cx="8480271" cy="5535648"/>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5785B3CD-0DCD-1FA0-1B57-1CF3A88EBFA0}"/>
              </a:ext>
            </a:extLst>
          </p:cNvPr>
          <p:cNvPicPr>
            <a:picLocks noChangeAspect="1"/>
          </p:cNvPicPr>
          <p:nvPr/>
        </p:nvPicPr>
        <p:blipFill>
          <a:blip r:embed="rId2"/>
          <a:stretch>
            <a:fillRect/>
          </a:stretch>
        </p:blipFill>
        <p:spPr>
          <a:xfrm>
            <a:off x="2209800" y="2600325"/>
            <a:ext cx="4724400" cy="1657350"/>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88099</TotalTime>
  <Words>1444</Words>
  <Application>Microsoft Office PowerPoint</Application>
  <PresentationFormat>On-screen Show (4:3)</PresentationFormat>
  <Paragraphs>195</Paragraphs>
  <Slides>39</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841</cp:revision>
  <cp:lastPrinted>2016-01-21T20:53:15Z</cp:lastPrinted>
  <dcterms:created xsi:type="dcterms:W3CDTF">2016-01-21T15:20:31Z</dcterms:created>
  <dcterms:modified xsi:type="dcterms:W3CDTF">2023-06-20T20:18:01Z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