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3196" autoAdjust="0"/>
  </p:normalViewPr>
  <p:slideViewPr>
    <p:cSldViewPr showGuides="1">
      <p:cViewPr varScale="1">
        <p:scale>
          <a:sx n="112" d="100"/>
          <a:sy n="112" d="100"/>
        </p:scale>
        <p:origin x="1638" y="114"/>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6/20/2023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6/20/2023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2022 and Mar 2023, we see fewer instances of frequency hovering at or below the lower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 2021 and Mar 2023, we see fewer instances of frequency hovering well below the lower deadband in Marc 2023, and significantly fewer instances of frequency crossing the higher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time error remained negative in May. We see time error accumulation from 5/10/23 due to the steep wind down ramp on 5/10 HE1 – HE4. We have also noticed Wind down ramps on 5/11-5/13 which lead to time error.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366,369,87</a:t>
            </a:r>
            <a:r>
              <a:rPr lang="en-US" sz="2800" dirty="0"/>
              <a:t>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743,011,5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20.28%</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301,927,1</a:t>
            </a:r>
            <a:r>
              <a:rPr lang="en-US" dirty="0"/>
              <a:t> </a:t>
            </a:r>
            <a:r>
              <a:rPr lang="en-US" sz="1200" b="1" dirty="0">
                <a:solidFill>
                  <a:schemeClr val="accent2"/>
                </a:solidFill>
              </a:rPr>
              <a:t>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8.24%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0" i="0" u="none" strike="noStrike" dirty="0">
                <a:solidFill>
                  <a:srgbClr val="000000"/>
                </a:solidFill>
                <a:effectLst/>
                <a:latin typeface="Calibri" panose="020F0502020204030204" pitchFamily="34" charset="0"/>
              </a:rPr>
              <a:t>170,359</a:t>
            </a:r>
            <a:r>
              <a:rPr lang="en-US" dirty="0"/>
              <a:t> </a:t>
            </a:r>
            <a:r>
              <a:rPr lang="en-US" baseline="0" dirty="0"/>
              <a:t> MW*s on 5/1/2023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233,598</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800" b="1" i="0" u="none" strike="noStrike" dirty="0">
                <a:solidFill>
                  <a:srgbClr val="000000"/>
                </a:solidFill>
                <a:effectLst/>
                <a:latin typeface="Calibri" panose="020F0502020204030204" pitchFamily="34" charset="0"/>
              </a:rPr>
              <a:t>276,88</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May 16th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600" b="1" baseline="0" dirty="0">
                <a:solidFill>
                  <a:schemeClr val="accent2"/>
                </a:solidFill>
              </a:rPr>
              <a:t>170,359</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May 1st</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77.75 @ 5/2/2023 HE:24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period, The largest expected generation deviation was -1700 MW @11:56 PM with significant contribution wind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23:00 and 24:00,. Wind generation ramped down by ~5213MW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149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r>
              <a:rPr lang="en-US" b="1" baseline="0" dirty="0"/>
              <a:t>OTHER: </a:t>
            </a:r>
            <a:r>
              <a:rPr lang="en-US" b="0" baseline="0" dirty="0"/>
              <a:t>SCED was run multiple times and several SCED offsets were applied with highest offset being 400 MW.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2.     75.03 @ 5/10/2023 HE 3:00  and -50.65</a:t>
            </a:r>
            <a:r>
              <a:rPr lang="en-US" b="1" i="0" dirty="0">
                <a:solidFill>
                  <a:srgbClr val="000000"/>
                </a:solidFill>
                <a:effectLst/>
                <a:highlight>
                  <a:srgbClr val="FFFF00"/>
                </a:highlight>
                <a:latin typeface="Source Sans Pro" panose="020B0503030403020204" pitchFamily="34" charset="0"/>
              </a:rPr>
              <a:t>%@ 5/10/2023 HE 4:00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period, The largest expected generation deviation was -3450 MW @3:32 AM with significant contribution wind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2:00 AM and 4:00 AM. Wind generation ramped down by ~6850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216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r>
              <a:rPr lang="en-US" b="1" baseline="0" dirty="0"/>
              <a:t>OTHER: </a:t>
            </a:r>
            <a:r>
              <a:rPr lang="en-US" b="0" baseline="0" dirty="0"/>
              <a:t>SCED was run multiple times and several SCED offsets were applied with highest offset being 500 MW.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3.     97.68 @5/11/2023 HE 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period, The largest expected generation deviation was -2500 MW @7:22 PM PM with significant contribution solar and wind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7:00 PM and 8:00 PM, Solar generation ramped down by ~5700 MW and at the same time, Wind generation ramped down by ~2576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476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r>
              <a:rPr lang="en-US" b="1" baseline="0" dirty="0"/>
              <a:t>OTHER: </a:t>
            </a:r>
            <a:r>
              <a:rPr lang="en-US" b="0" baseline="0" dirty="0"/>
              <a:t>SCED was run multiple times and manual offset of 300 MW was applied.</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160</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173.48, which is in line with expectations, and the CPS1 score for Jan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2022.</a:t>
            </a:r>
          </a:p>
          <a:p>
            <a:pPr lvl="1"/>
            <a:r>
              <a:rPr lang="en-US" sz="1600" dirty="0">
                <a:solidFill>
                  <a:schemeClr val="accent2"/>
                </a:solidFill>
              </a:rPr>
              <a:t>Mean: 14.82 mHz</a:t>
            </a:r>
          </a:p>
          <a:p>
            <a:pPr lvl="1"/>
            <a:r>
              <a:rPr lang="en-US" sz="1600" dirty="0">
                <a:solidFill>
                  <a:schemeClr val="accent2"/>
                </a:solidFill>
              </a:rPr>
              <a:t>Min: 11.76 mHz</a:t>
            </a:r>
          </a:p>
          <a:p>
            <a:pPr lvl="1"/>
            <a:r>
              <a:rPr lang="en-US" sz="1600" dirty="0">
                <a:solidFill>
                  <a:schemeClr val="accent2"/>
                </a:solidFill>
              </a:rPr>
              <a:t>Max 18.7mHz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15.28 </a:t>
            </a:r>
            <a:r>
              <a:rPr lang="en-US" sz="1600" dirty="0" err="1"/>
              <a:t>mHz</a:t>
            </a:r>
            <a:r>
              <a:rPr lang="en-US" sz="1600" dirty="0"/>
              <a:t> on avg for May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May 2023</a:t>
            </a:r>
          </a:p>
          <a:p>
            <a:endParaRPr lang="en-US" dirty="0"/>
          </a:p>
          <a:p>
            <a:r>
              <a:rPr lang="en-US" dirty="0"/>
              <a:t>ERCOT</a:t>
            </a:r>
          </a:p>
          <a:p>
            <a:r>
              <a:rPr lang="en-US" dirty="0"/>
              <a:t>Operations Planning</a:t>
            </a:r>
          </a:p>
          <a:p>
            <a:endParaRPr lang="en-US" dirty="0"/>
          </a:p>
          <a:p>
            <a:r>
              <a:rPr lang="en-US" dirty="0"/>
              <a:t>PDCWG | June 21</a:t>
            </a:r>
            <a:r>
              <a:rPr lang="en-US" baseline="30000" dirty="0"/>
              <a:t>st</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8203A8B0-7AA4-47AD-8C9A-1CE9A9816A15}"/>
              </a:ext>
            </a:extLst>
          </p:cNvPr>
          <p:cNvPicPr>
            <a:picLocks noChangeAspect="1"/>
          </p:cNvPicPr>
          <p:nvPr/>
        </p:nvPicPr>
        <p:blipFill>
          <a:blip r:embed="rId3"/>
          <a:stretch>
            <a:fillRect/>
          </a:stretch>
        </p:blipFill>
        <p:spPr>
          <a:xfrm>
            <a:off x="231272" y="939121"/>
            <a:ext cx="7769728" cy="5004479"/>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217BA0C9-1F3E-57EC-CE92-151EA3DD51DF}"/>
              </a:ext>
            </a:extLst>
          </p:cNvPr>
          <p:cNvPicPr>
            <a:picLocks noChangeAspect="1"/>
          </p:cNvPicPr>
          <p:nvPr/>
        </p:nvPicPr>
        <p:blipFill>
          <a:blip r:embed="rId3"/>
          <a:stretch>
            <a:fillRect/>
          </a:stretch>
        </p:blipFill>
        <p:spPr>
          <a:xfrm>
            <a:off x="457200" y="786213"/>
            <a:ext cx="7690480" cy="5309787"/>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25771D42-1776-559D-4666-F0B64EF818CE}"/>
              </a:ext>
            </a:extLst>
          </p:cNvPr>
          <p:cNvPicPr>
            <a:picLocks noChangeAspect="1"/>
          </p:cNvPicPr>
          <p:nvPr/>
        </p:nvPicPr>
        <p:blipFill>
          <a:blip r:embed="rId3"/>
          <a:stretch>
            <a:fillRect/>
          </a:stretch>
        </p:blipFill>
        <p:spPr>
          <a:xfrm>
            <a:off x="381000" y="888990"/>
            <a:ext cx="7766680" cy="5080019"/>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BAA6A789-4A0F-B0F4-E501-C508D7E13646}"/>
              </a:ext>
            </a:extLst>
          </p:cNvPr>
          <p:cNvPicPr>
            <a:picLocks noChangeAspect="1"/>
          </p:cNvPicPr>
          <p:nvPr/>
        </p:nvPicPr>
        <p:blipFill>
          <a:blip r:embed="rId3"/>
          <a:stretch>
            <a:fillRect/>
          </a:stretch>
        </p:blipFill>
        <p:spPr>
          <a:xfrm>
            <a:off x="381000" y="926672"/>
            <a:ext cx="7467977" cy="5004656"/>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May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173.97%</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174.24%</a:t>
            </a:r>
            <a:endParaRPr lang="en-US" sz="1800" dirty="0">
              <a:solidFill>
                <a:schemeClr val="accent2"/>
              </a:solidFill>
            </a:endParaRP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4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14.82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18.7mHz</a:t>
            </a: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36,636,987 MWh</a:t>
            </a:r>
          </a:p>
          <a:p>
            <a:pPr lvl="1"/>
            <a:r>
              <a:rPr lang="en-US" sz="1600" dirty="0">
                <a:solidFill>
                  <a:schemeClr val="accent2"/>
                </a:solidFill>
              </a:rPr>
              <a:t>Wind Energy: </a:t>
            </a:r>
            <a:r>
              <a:rPr lang="en-US" sz="1600" b="1" dirty="0">
                <a:solidFill>
                  <a:schemeClr val="accent2"/>
                </a:solidFill>
              </a:rPr>
              <a:t>7,430,115 MWH</a:t>
            </a:r>
          </a:p>
          <a:p>
            <a:pPr lvl="1"/>
            <a:r>
              <a:rPr lang="en-US" sz="1600" dirty="0">
                <a:solidFill>
                  <a:schemeClr val="accent2"/>
                </a:solidFill>
              </a:rPr>
              <a:t>Percent Energy from Wind: </a:t>
            </a:r>
            <a:r>
              <a:rPr lang="en-US" sz="1600" b="1" dirty="0">
                <a:solidFill>
                  <a:schemeClr val="accent2"/>
                </a:solidFill>
              </a:rPr>
              <a:t>20.28% </a:t>
            </a:r>
          </a:p>
          <a:p>
            <a:pPr lvl="1"/>
            <a:r>
              <a:rPr lang="en-US" sz="1600" dirty="0">
                <a:solidFill>
                  <a:schemeClr val="accent2"/>
                </a:solidFill>
              </a:rPr>
              <a:t>Solar Energy: </a:t>
            </a:r>
            <a:r>
              <a:rPr lang="en-US" sz="1600" b="1" dirty="0">
                <a:solidFill>
                  <a:schemeClr val="accent2"/>
                </a:solidFill>
              </a:rPr>
              <a:t>3,019,271 MWh </a:t>
            </a:r>
          </a:p>
          <a:p>
            <a:pPr lvl="1"/>
            <a:r>
              <a:rPr lang="en-US" sz="1600" dirty="0">
                <a:solidFill>
                  <a:schemeClr val="accent2"/>
                </a:solidFill>
              </a:rPr>
              <a:t>Percent Energy from Solar: </a:t>
            </a:r>
            <a:r>
              <a:rPr lang="en-US" sz="1600" b="1" dirty="0">
                <a:solidFill>
                  <a:schemeClr val="accent2"/>
                </a:solidFill>
              </a:rPr>
              <a:t>8.24%</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233,598  MW*s</a:t>
            </a:r>
          </a:p>
          <a:p>
            <a:pPr lvl="1"/>
            <a:r>
              <a:rPr lang="en-US" sz="1600" dirty="0">
                <a:solidFill>
                  <a:schemeClr val="accent2"/>
                </a:solidFill>
              </a:rPr>
              <a:t>Max: </a:t>
            </a:r>
            <a:r>
              <a:rPr lang="en-US" sz="1600" b="1" dirty="0">
                <a:solidFill>
                  <a:schemeClr val="accent2"/>
                </a:solidFill>
              </a:rPr>
              <a:t>276,88 MW*s  </a:t>
            </a:r>
            <a:r>
              <a:rPr lang="en-US" sz="1600" dirty="0">
                <a:solidFill>
                  <a:schemeClr val="accent2"/>
                </a:solidFill>
              </a:rPr>
              <a:t>on May 16th</a:t>
            </a:r>
          </a:p>
          <a:p>
            <a:pPr lvl="1"/>
            <a:r>
              <a:rPr lang="en-US" sz="1600" dirty="0">
                <a:solidFill>
                  <a:schemeClr val="accent2"/>
                </a:solidFill>
              </a:rPr>
              <a:t>Min: </a:t>
            </a:r>
            <a:r>
              <a:rPr lang="en-US" sz="1600" b="1" dirty="0">
                <a:solidFill>
                  <a:schemeClr val="accent2"/>
                </a:solidFill>
              </a:rPr>
              <a:t>170,359 MW*s  </a:t>
            </a:r>
            <a:r>
              <a:rPr lang="en-US" sz="1600" dirty="0">
                <a:solidFill>
                  <a:schemeClr val="accent2"/>
                </a:solidFill>
              </a:rPr>
              <a:t>on May 1st</a:t>
            </a:r>
          </a:p>
          <a:p>
            <a:pPr lvl="1"/>
            <a:endParaRPr lang="en-US" sz="16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6" name="Picture 5">
            <a:extLst>
              <a:ext uri="{FF2B5EF4-FFF2-40B4-BE49-F238E27FC236}">
                <a16:creationId xmlns:a16="http://schemas.microsoft.com/office/drawing/2014/main" id="{F9534185-E13B-5ABE-5578-3266AA058469}"/>
              </a:ext>
            </a:extLst>
          </p:cNvPr>
          <p:cNvPicPr>
            <a:picLocks noChangeAspect="1"/>
          </p:cNvPicPr>
          <p:nvPr/>
        </p:nvPicPr>
        <p:blipFill>
          <a:blip r:embed="rId3"/>
          <a:stretch>
            <a:fillRect/>
          </a:stretch>
        </p:blipFill>
        <p:spPr>
          <a:xfrm>
            <a:off x="457200" y="914400"/>
            <a:ext cx="8198299" cy="5257800"/>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45661ADB-0BBB-A8C5-4FF8-BC703BACC70E}"/>
              </a:ext>
            </a:extLst>
          </p:cNvPr>
          <p:cNvPicPr>
            <a:picLocks noChangeAspect="1"/>
          </p:cNvPicPr>
          <p:nvPr/>
        </p:nvPicPr>
        <p:blipFill>
          <a:blip r:embed="rId3"/>
          <a:stretch>
            <a:fillRect/>
          </a:stretch>
        </p:blipFill>
        <p:spPr>
          <a:xfrm>
            <a:off x="381000" y="888197"/>
            <a:ext cx="7620000" cy="5207803"/>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0E8A133B-30E1-0845-56DE-A9E4726FD6C4}"/>
              </a:ext>
            </a:extLst>
          </p:cNvPr>
          <p:cNvPicPr>
            <a:picLocks noChangeAspect="1"/>
          </p:cNvPicPr>
          <p:nvPr/>
        </p:nvPicPr>
        <p:blipFill>
          <a:blip r:embed="rId3"/>
          <a:stretch>
            <a:fillRect/>
          </a:stretch>
        </p:blipFill>
        <p:spPr>
          <a:xfrm>
            <a:off x="381000" y="916648"/>
            <a:ext cx="7690480" cy="5024703"/>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1112815F-00A4-2024-A9ED-D0C76B0698DD}"/>
              </a:ext>
            </a:extLst>
          </p:cNvPr>
          <p:cNvPicPr>
            <a:picLocks noChangeAspect="1"/>
          </p:cNvPicPr>
          <p:nvPr/>
        </p:nvPicPr>
        <p:blipFill>
          <a:blip r:embed="rId3"/>
          <a:stretch>
            <a:fillRect/>
          </a:stretch>
        </p:blipFill>
        <p:spPr>
          <a:xfrm>
            <a:off x="457200" y="934372"/>
            <a:ext cx="7544177" cy="4989255"/>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C75F8264-2353-347C-5023-6BD5706D5A6B}"/>
              </a:ext>
            </a:extLst>
          </p:cNvPr>
          <p:cNvPicPr>
            <a:picLocks noChangeAspect="1"/>
          </p:cNvPicPr>
          <p:nvPr/>
        </p:nvPicPr>
        <p:blipFill>
          <a:blip r:embed="rId3"/>
          <a:stretch>
            <a:fillRect/>
          </a:stretch>
        </p:blipFill>
        <p:spPr>
          <a:xfrm>
            <a:off x="533400" y="914400"/>
            <a:ext cx="7614280" cy="5243633"/>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a:extLst>
              <a:ext uri="{FF2B5EF4-FFF2-40B4-BE49-F238E27FC236}">
                <a16:creationId xmlns:a16="http://schemas.microsoft.com/office/drawing/2014/main" id="{9FB340EA-FE71-852B-92A5-84587D80FB37}"/>
              </a:ext>
            </a:extLst>
          </p:cNvPr>
          <p:cNvPicPr>
            <a:picLocks noChangeAspect="1"/>
          </p:cNvPicPr>
          <p:nvPr/>
        </p:nvPicPr>
        <p:blipFill>
          <a:blip r:embed="rId3"/>
          <a:stretch>
            <a:fillRect/>
          </a:stretch>
        </p:blipFill>
        <p:spPr>
          <a:xfrm>
            <a:off x="347709" y="963657"/>
            <a:ext cx="7769728" cy="4930686"/>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7" name="Picture 6">
            <a:extLst>
              <a:ext uri="{FF2B5EF4-FFF2-40B4-BE49-F238E27FC236}">
                <a16:creationId xmlns:a16="http://schemas.microsoft.com/office/drawing/2014/main" id="{8845376B-4971-DFD5-8CAC-2CC1813AA46D}"/>
              </a:ext>
            </a:extLst>
          </p:cNvPr>
          <p:cNvPicPr>
            <a:picLocks noChangeAspect="1"/>
          </p:cNvPicPr>
          <p:nvPr/>
        </p:nvPicPr>
        <p:blipFill>
          <a:blip r:embed="rId4"/>
          <a:stretch>
            <a:fillRect/>
          </a:stretch>
        </p:blipFill>
        <p:spPr>
          <a:xfrm>
            <a:off x="645449" y="507389"/>
            <a:ext cx="7853101" cy="4014424"/>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3" name="Picture 2">
            <a:extLst>
              <a:ext uri="{FF2B5EF4-FFF2-40B4-BE49-F238E27FC236}">
                <a16:creationId xmlns:a16="http://schemas.microsoft.com/office/drawing/2014/main" id="{8EE5A822-0B31-E5A7-82A0-81ADE5E08F0C}"/>
              </a:ext>
            </a:extLst>
          </p:cNvPr>
          <p:cNvPicPr>
            <a:picLocks noChangeAspect="1"/>
          </p:cNvPicPr>
          <p:nvPr/>
        </p:nvPicPr>
        <p:blipFill>
          <a:blip r:embed="rId3"/>
          <a:stretch>
            <a:fillRect/>
          </a:stretch>
        </p:blipFill>
        <p:spPr>
          <a:xfrm>
            <a:off x="533400" y="914400"/>
            <a:ext cx="7315200" cy="5315471"/>
          </a:xfrm>
          <a:prstGeom prst="rect">
            <a:avLst/>
          </a:prstGeom>
        </p:spPr>
      </p:pic>
      <p:sp>
        <p:nvSpPr>
          <p:cNvPr id="6" name="TextBox 5">
            <a:extLst>
              <a:ext uri="{FF2B5EF4-FFF2-40B4-BE49-F238E27FC236}">
                <a16:creationId xmlns:a16="http://schemas.microsoft.com/office/drawing/2014/main" id="{5E3311E7-7EDD-8821-E1C7-AA51B960C8EE}"/>
              </a:ext>
            </a:extLst>
          </p:cNvPr>
          <p:cNvSpPr txBox="1"/>
          <p:nvPr/>
        </p:nvSpPr>
        <p:spPr>
          <a:xfrm>
            <a:off x="4343400" y="48006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May-23 CPS1 (%): 173.97</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May.</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2EBE57F7-ED71-4DDB-7048-CF85AF9D23F1}"/>
              </a:ext>
            </a:extLst>
          </p:cNvPr>
          <p:cNvPicPr>
            <a:picLocks noChangeAspect="1"/>
          </p:cNvPicPr>
          <p:nvPr/>
        </p:nvPicPr>
        <p:blipFill>
          <a:blip r:embed="rId3"/>
          <a:stretch>
            <a:fillRect/>
          </a:stretch>
        </p:blipFill>
        <p:spPr>
          <a:xfrm>
            <a:off x="407633" y="914400"/>
            <a:ext cx="8147930" cy="5257800"/>
          </a:xfrm>
          <a:prstGeom prst="rect">
            <a:avLst/>
          </a:prstGeom>
        </p:spPr>
      </p:pic>
      <p:sp>
        <p:nvSpPr>
          <p:cNvPr id="5" name="TextBox 4">
            <a:extLst>
              <a:ext uri="{FF2B5EF4-FFF2-40B4-BE49-F238E27FC236}">
                <a16:creationId xmlns:a16="http://schemas.microsoft.com/office/drawing/2014/main" id="{950E55C8-5439-C5C9-8EEB-8F332A67425D}"/>
              </a:ext>
            </a:extLst>
          </p:cNvPr>
          <p:cNvSpPr txBox="1"/>
          <p:nvPr/>
        </p:nvSpPr>
        <p:spPr>
          <a:xfrm>
            <a:off x="4876800" y="12192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May-23 CPS1 (%): 173.97</a:t>
            </a:r>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a:extLst>
              <a:ext uri="{FF2B5EF4-FFF2-40B4-BE49-F238E27FC236}">
                <a16:creationId xmlns:a16="http://schemas.microsoft.com/office/drawing/2014/main" id="{1A112AA3-CC41-FF3D-517F-6432F3D2F903}"/>
              </a:ext>
            </a:extLst>
          </p:cNvPr>
          <p:cNvPicPr>
            <a:picLocks noChangeAspect="1"/>
          </p:cNvPicPr>
          <p:nvPr/>
        </p:nvPicPr>
        <p:blipFill>
          <a:blip r:embed="rId3"/>
          <a:stretch>
            <a:fillRect/>
          </a:stretch>
        </p:blipFill>
        <p:spPr>
          <a:xfrm>
            <a:off x="381000" y="914400"/>
            <a:ext cx="7763632" cy="5234169"/>
          </a:xfrm>
          <a:prstGeom prst="rect">
            <a:avLst/>
          </a:prstGeom>
        </p:spPr>
      </p:pic>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174.24%</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D6D9D144-AD75-9DB2-B002-CAFB2D5CE443}"/>
              </a:ext>
            </a:extLst>
          </p:cNvPr>
          <p:cNvPicPr>
            <a:picLocks noChangeAspect="1"/>
          </p:cNvPicPr>
          <p:nvPr/>
        </p:nvPicPr>
        <p:blipFill>
          <a:blip r:embed="rId3"/>
          <a:stretch>
            <a:fillRect/>
          </a:stretch>
        </p:blipFill>
        <p:spPr>
          <a:xfrm>
            <a:off x="533400" y="838200"/>
            <a:ext cx="7766680" cy="5311027"/>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a:extLst>
              <a:ext uri="{FF2B5EF4-FFF2-40B4-BE49-F238E27FC236}">
                <a16:creationId xmlns:a16="http://schemas.microsoft.com/office/drawing/2014/main" id="{1CA12DF6-CCDE-BFFF-0998-E30869FE6BF1}"/>
              </a:ext>
            </a:extLst>
          </p:cNvPr>
          <p:cNvPicPr>
            <a:picLocks noChangeAspect="1"/>
          </p:cNvPicPr>
          <p:nvPr/>
        </p:nvPicPr>
        <p:blipFill>
          <a:blip r:embed="rId3"/>
          <a:stretch>
            <a:fillRect/>
          </a:stretch>
        </p:blipFill>
        <p:spPr>
          <a:xfrm>
            <a:off x="231272" y="994453"/>
            <a:ext cx="7693528" cy="5177747"/>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93307</TotalTime>
  <Words>1120</Words>
  <Application>Microsoft Office PowerPoint</Application>
  <PresentationFormat>On-screen Show (4:3)</PresentationFormat>
  <Paragraphs>178</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May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1349</cp:revision>
  <cp:lastPrinted>2016-01-21T20:53:15Z</cp:lastPrinted>
  <dcterms:created xsi:type="dcterms:W3CDTF">2016-01-21T15:20:31Z</dcterms:created>
  <dcterms:modified xsi:type="dcterms:W3CDTF">2023-06-20T20:16:12Z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