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4"/>
  </p:notesMasterIdLst>
  <p:handoutMasterIdLst>
    <p:handoutMasterId r:id="rId25"/>
  </p:handoutMasterIdLst>
  <p:sldIdLst>
    <p:sldId id="260" r:id="rId6"/>
    <p:sldId id="267" r:id="rId7"/>
    <p:sldId id="307" r:id="rId8"/>
    <p:sldId id="268" r:id="rId9"/>
    <p:sldId id="273" r:id="rId10"/>
    <p:sldId id="271" r:id="rId11"/>
    <p:sldId id="272" r:id="rId12"/>
    <p:sldId id="269" r:id="rId13"/>
    <p:sldId id="270" r:id="rId14"/>
    <p:sldId id="308" r:id="rId15"/>
    <p:sldId id="309" r:id="rId16"/>
    <p:sldId id="306" r:id="rId17"/>
    <p:sldId id="276" r:id="rId18"/>
    <p:sldId id="303" r:id="rId19"/>
    <p:sldId id="305" r:id="rId20"/>
    <p:sldId id="300" r:id="rId21"/>
    <p:sldId id="301" r:id="rId22"/>
    <p:sldId id="302" r:id="rId2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93E90A3-4779-460A-8EA2-5508C33EF9D3}">
          <p14:sldIdLst>
            <p14:sldId id="260"/>
            <p14:sldId id="267"/>
            <p14:sldId id="307"/>
            <p14:sldId id="268"/>
            <p14:sldId id="273"/>
            <p14:sldId id="271"/>
            <p14:sldId id="272"/>
            <p14:sldId id="269"/>
            <p14:sldId id="270"/>
            <p14:sldId id="308"/>
            <p14:sldId id="309"/>
            <p14:sldId id="306"/>
            <p14:sldId id="276"/>
            <p14:sldId id="303"/>
            <p14:sldId id="305"/>
            <p14:sldId id="300"/>
            <p14:sldId id="301"/>
            <p14:sldId id="30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9" d="100"/>
          <a:sy n="109" d="100"/>
        </p:scale>
        <p:origin x="636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</a:rPr>
              <a:t>ERCOT Updates</a:t>
            </a:r>
          </a:p>
          <a:p>
            <a:r>
              <a:rPr lang="en-US" sz="3200" b="1" dirty="0">
                <a:solidFill>
                  <a:schemeClr val="tx2"/>
                </a:solidFill>
              </a:rPr>
              <a:t>NDSWG June 2023</a:t>
            </a:r>
          </a:p>
          <a:p>
            <a:endParaRPr lang="en-US" sz="2800" dirty="0">
              <a:solidFill>
                <a:schemeClr val="tx2"/>
              </a:solidFill>
            </a:endParaRPr>
          </a:p>
          <a:p>
            <a:r>
              <a:rPr lang="en-US" sz="2800" dirty="0">
                <a:solidFill>
                  <a:schemeClr val="tx2"/>
                </a:solidFill>
              </a:rPr>
              <a:t>ERCOT</a:t>
            </a:r>
          </a:p>
          <a:p>
            <a:r>
              <a:rPr lang="en-US" sz="2800" dirty="0">
                <a:solidFill>
                  <a:schemeClr val="tx2"/>
                </a:solidFill>
              </a:rPr>
              <a:t>6/20/2023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C7BBE-AE9B-CCDF-D423-4DC1C9B3C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Existing ERCOT Training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7F1E2-37B5-AC01-79E2-5929A2B48F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14400"/>
            <a:ext cx="9537700" cy="990599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/>
              <a:t>Training content is available in the </a:t>
            </a:r>
            <a:r>
              <a:rPr lang="en-US" sz="3200" dirty="0" err="1"/>
              <a:t>NMMS_Postings</a:t>
            </a:r>
            <a:r>
              <a:rPr lang="en-US" sz="3200" dirty="0"/>
              <a:t> folder via Citrix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1FDF38-D659-19CE-C433-322C8779AC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C3661B2-33AD-A4D1-C2F3-132374BB40E9}"/>
              </a:ext>
            </a:extLst>
          </p:cNvPr>
          <p:cNvSpPr txBox="1">
            <a:spLocks/>
          </p:cNvSpPr>
          <p:nvPr/>
        </p:nvSpPr>
        <p:spPr>
          <a:xfrm>
            <a:off x="406400" y="2209800"/>
            <a:ext cx="11379200" cy="383302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Training was developed with help from ERCOT’s training team and covers detailed modeling in MAGE</a:t>
            </a:r>
          </a:p>
          <a:p>
            <a:r>
              <a:rPr lang="en-US" dirty="0"/>
              <a:t>Training was originally held in 2019 but no major changes are needed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5B383B0-BCA1-2608-808F-84406C3DBD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3963386"/>
            <a:ext cx="5619352" cy="2338594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41965765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44470-7408-50C4-133D-C0E281749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Existing ERCOT Training Content - Continued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69A9FC-2470-0679-F928-E1EE77BBD4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0" y="5736014"/>
            <a:ext cx="7112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F07FDA9-100C-ECD0-0024-90A8B74112F9}"/>
              </a:ext>
            </a:extLst>
          </p:cNvPr>
          <p:cNvSpPr txBox="1">
            <a:spLocks/>
          </p:cNvSpPr>
          <p:nvPr/>
        </p:nvSpPr>
        <p:spPr>
          <a:xfrm>
            <a:off x="304800" y="2159752"/>
            <a:ext cx="11734800" cy="349212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/>
              <a:t>SGEM:</a:t>
            </a:r>
          </a:p>
          <a:p>
            <a:pPr lvl="2"/>
            <a:r>
              <a:rPr lang="en-US" dirty="0"/>
              <a:t>Overview</a:t>
            </a:r>
          </a:p>
          <a:p>
            <a:pPr lvl="2"/>
            <a:r>
              <a:rPr lang="en-US" dirty="0"/>
              <a:t>Time based modeling</a:t>
            </a:r>
          </a:p>
          <a:p>
            <a:pPr lvl="2"/>
            <a:r>
              <a:rPr lang="en-US" dirty="0"/>
              <a:t>Timelines</a:t>
            </a:r>
          </a:p>
          <a:p>
            <a:pPr lvl="2"/>
            <a:r>
              <a:rPr lang="en-US" dirty="0"/>
              <a:t>SGEM screens</a:t>
            </a:r>
          </a:p>
          <a:p>
            <a:pPr lvl="2"/>
            <a:r>
              <a:rPr lang="en-US" dirty="0"/>
              <a:t>History and messaging</a:t>
            </a:r>
          </a:p>
          <a:p>
            <a:pPr lvl="2"/>
            <a:r>
              <a:rPr lang="en-US" dirty="0"/>
              <a:t>Validations and one-line requirements</a:t>
            </a:r>
          </a:p>
          <a:p>
            <a:pPr lvl="2"/>
            <a:r>
              <a:rPr lang="en-US" dirty="0"/>
              <a:t>Interim update restrictions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10B414A-9C08-F0BB-609B-CD2C6C43AA26}"/>
              </a:ext>
            </a:extLst>
          </p:cNvPr>
          <p:cNvSpPr txBox="1">
            <a:spLocks/>
          </p:cNvSpPr>
          <p:nvPr/>
        </p:nvSpPr>
        <p:spPr>
          <a:xfrm>
            <a:off x="6324600" y="2070476"/>
            <a:ext cx="5461000" cy="372072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/>
              <a:t>MAGE : </a:t>
            </a:r>
          </a:p>
          <a:p>
            <a:pPr lvl="2"/>
            <a:r>
              <a:rPr lang="en-US" dirty="0"/>
              <a:t>Equipment modeling</a:t>
            </a:r>
          </a:p>
          <a:p>
            <a:pPr lvl="2"/>
            <a:r>
              <a:rPr lang="en-US" dirty="0"/>
              <a:t>Debugging validation errors</a:t>
            </a:r>
          </a:p>
          <a:p>
            <a:pPr lvl="2"/>
            <a:r>
              <a:rPr lang="en-US" dirty="0"/>
              <a:t>Good Practices</a:t>
            </a:r>
          </a:p>
          <a:p>
            <a:pPr lvl="1"/>
            <a:r>
              <a:rPr lang="en-US" dirty="0"/>
              <a:t>Advanced training material: </a:t>
            </a:r>
          </a:p>
          <a:p>
            <a:pPr lvl="2"/>
            <a:r>
              <a:rPr lang="en-US" dirty="0"/>
              <a:t>DPC process</a:t>
            </a:r>
          </a:p>
          <a:p>
            <a:pPr lvl="2"/>
            <a:r>
              <a:rPr lang="en-US" dirty="0"/>
              <a:t>How are contingencies created</a:t>
            </a:r>
          </a:p>
          <a:p>
            <a:pPr lvl="2"/>
            <a:r>
              <a:rPr lang="en-US" dirty="0"/>
              <a:t>Future and current modeling </a:t>
            </a:r>
          </a:p>
          <a:p>
            <a:pPr lvl="2"/>
            <a:r>
              <a:rPr lang="en-US" dirty="0"/>
              <a:t>When is a manual needed</a:t>
            </a:r>
          </a:p>
          <a:p>
            <a:pPr lvl="1"/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1914F55-C48B-3AD7-3A80-D8F7C4845578}"/>
              </a:ext>
            </a:extLst>
          </p:cNvPr>
          <p:cNvSpPr txBox="1">
            <a:spLocks/>
          </p:cNvSpPr>
          <p:nvPr/>
        </p:nvSpPr>
        <p:spPr>
          <a:xfrm>
            <a:off x="228600" y="1066800"/>
            <a:ext cx="11734800" cy="100367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There are numerous presentations and accompanying videos</a:t>
            </a:r>
          </a:p>
        </p:txBody>
      </p:sp>
    </p:spTree>
    <p:extLst>
      <p:ext uri="{BB962C8B-B14F-4D97-AF65-F5344CB8AC3E}">
        <p14:creationId xmlns:p14="http://schemas.microsoft.com/office/powerpoint/2010/main" val="1445239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F118CBD-ED02-1DC7-D658-89302DBFE9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Supplemental Slides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480CA013-A2E5-72D2-709F-D6A443B903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58E2AA-CF8B-7AB8-3C19-668A19C4D4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05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D66FB-732B-446B-9670-DA6569AB7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SSWG NOMCR Example: Deconsolidating Shunt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B6FF1-6474-45BC-BB67-829E220C5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936703"/>
            <a:ext cx="6781800" cy="1243752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The PSSE ID of many shunt devices must be updated to avoid consolidation during topology processing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7873B3-0281-4120-8C94-27FAC43AAF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F987AC8-3683-4F36-AF8A-A244B8213539}"/>
              </a:ext>
            </a:extLst>
          </p:cNvPr>
          <p:cNvSpPr txBox="1">
            <a:spLocks/>
          </p:cNvSpPr>
          <p:nvPr/>
        </p:nvSpPr>
        <p:spPr>
          <a:xfrm>
            <a:off x="7569150" y="650478"/>
            <a:ext cx="2133600" cy="49066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Bus-Branch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BA15648-CF36-46C4-8785-88915BB5F0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739960"/>
            <a:ext cx="2857501" cy="167964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0979765-7FB7-4730-B86B-F84584763EE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3488"/>
          <a:stretch/>
        </p:blipFill>
        <p:spPr>
          <a:xfrm>
            <a:off x="7467677" y="1047791"/>
            <a:ext cx="2336549" cy="238120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577E22F-B633-4F6E-85E9-760F2A4A1F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27198" y="3988383"/>
            <a:ext cx="2527951" cy="244850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815E84A-8F44-41BD-99B4-3494E6C4A1AE}"/>
              </a:ext>
            </a:extLst>
          </p:cNvPr>
          <p:cNvCxnSpPr>
            <a:cxnSpLocks/>
            <a:endCxn id="7" idx="1"/>
          </p:cNvCxnSpPr>
          <p:nvPr/>
        </p:nvCxnSpPr>
        <p:spPr>
          <a:xfrm flipV="1">
            <a:off x="4381501" y="2238396"/>
            <a:ext cx="3086176" cy="634936"/>
          </a:xfrm>
          <a:prstGeom prst="straightConnector1">
            <a:avLst/>
          </a:prstGeom>
          <a:ln w="76200">
            <a:solidFill>
              <a:schemeClr val="accent1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E776049-8878-454C-A9A7-249534E24ABD}"/>
              </a:ext>
            </a:extLst>
          </p:cNvPr>
          <p:cNvCxnSpPr>
            <a:cxnSpLocks/>
            <a:endCxn id="8" idx="1"/>
          </p:cNvCxnSpPr>
          <p:nvPr/>
        </p:nvCxnSpPr>
        <p:spPr>
          <a:xfrm>
            <a:off x="4381501" y="4224892"/>
            <a:ext cx="2945697" cy="987742"/>
          </a:xfrm>
          <a:prstGeom prst="straightConnector1">
            <a:avLst/>
          </a:prstGeom>
          <a:ln w="76200">
            <a:solidFill>
              <a:schemeClr val="accent1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B51095C-4481-40FA-9FDA-D126888CCB6D}"/>
              </a:ext>
            </a:extLst>
          </p:cNvPr>
          <p:cNvSpPr txBox="1">
            <a:spLocks/>
          </p:cNvSpPr>
          <p:nvPr/>
        </p:nvSpPr>
        <p:spPr>
          <a:xfrm>
            <a:off x="7422900" y="3596482"/>
            <a:ext cx="2286000" cy="51831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Node-Breaker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05BE73E-AD94-42BC-9CAD-5C642F07D139}"/>
              </a:ext>
            </a:extLst>
          </p:cNvPr>
          <p:cNvSpPr/>
          <p:nvPr/>
        </p:nvSpPr>
        <p:spPr>
          <a:xfrm>
            <a:off x="5181677" y="2057400"/>
            <a:ext cx="1447800" cy="3155234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Topology Processing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3972A08D-8B08-45CB-A54F-1590955D458C}"/>
              </a:ext>
            </a:extLst>
          </p:cNvPr>
          <p:cNvSpPr txBox="1">
            <a:spLocks/>
          </p:cNvSpPr>
          <p:nvPr/>
        </p:nvSpPr>
        <p:spPr>
          <a:xfrm>
            <a:off x="838200" y="4419600"/>
            <a:ext cx="4039526" cy="124375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400" dirty="0"/>
              <a:t>Example: The operations model has 4 loads connected to the same Connectivity Node Group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C8B9F219-61E4-4ECD-A0BE-4F5E6086F85E}"/>
              </a:ext>
            </a:extLst>
          </p:cNvPr>
          <p:cNvSpPr txBox="1">
            <a:spLocks/>
          </p:cNvSpPr>
          <p:nvPr/>
        </p:nvSpPr>
        <p:spPr>
          <a:xfrm>
            <a:off x="9728113" y="2555864"/>
            <a:ext cx="2133600" cy="67272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400" dirty="0"/>
              <a:t>Loads are consolidated if their </a:t>
            </a:r>
            <a:r>
              <a:rPr lang="en-US" sz="1400" u="sng" dirty="0"/>
              <a:t>PSSE IDs are the same 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DD1D13E-D731-43BB-A72D-1D843A518896}"/>
              </a:ext>
            </a:extLst>
          </p:cNvPr>
          <p:cNvSpPr txBox="1">
            <a:spLocks/>
          </p:cNvSpPr>
          <p:nvPr/>
        </p:nvSpPr>
        <p:spPr>
          <a:xfrm>
            <a:off x="9827672" y="5562600"/>
            <a:ext cx="1981374" cy="67272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400" dirty="0"/>
              <a:t>Loads remain unaggregated if their </a:t>
            </a:r>
            <a:r>
              <a:rPr lang="en-US" sz="1400" u="sng" dirty="0"/>
              <a:t>PSSE IDs are different </a:t>
            </a:r>
          </a:p>
        </p:txBody>
      </p:sp>
    </p:spTree>
    <p:extLst>
      <p:ext uri="{BB962C8B-B14F-4D97-AF65-F5344CB8AC3E}">
        <p14:creationId xmlns:p14="http://schemas.microsoft.com/office/powerpoint/2010/main" val="427318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1CBE1-14F9-76B7-9296-89B8AEB9E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SSWG NOMCR Example: Deconsolidating Shunt Devices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6E82F7-6540-041D-9716-132C27A688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4AF544B-6E5F-1B4C-EEA4-B7A3EE4843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0129" y="1143000"/>
            <a:ext cx="5533571" cy="4909047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49E8146-7CD8-CBFD-D715-4CD0AA821A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528" y="2194040"/>
            <a:ext cx="5749472" cy="1243752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u="sng" dirty="0"/>
              <a:t>Ongoing</a:t>
            </a:r>
            <a:r>
              <a:rPr lang="en-US" sz="2400" dirty="0"/>
              <a:t> submissions must consider collisions with pre-existing PSSE IDs at the same </a:t>
            </a:r>
            <a:r>
              <a:rPr lang="en-US" sz="2400" dirty="0" err="1"/>
              <a:t>ConnectivityNodeGroup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90999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E9874-04BF-E4EC-7236-6CE6F83A3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SSWG NOMCR Example: Substation Numbering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4566A6-8D31-9B1B-076B-55EC1AEAC1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977" y="1940331"/>
            <a:ext cx="5842000" cy="2590799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The Topology Processor will use the PSSE ID of Substation instances when creating node/breaker Planning models.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3409A6-8563-5F44-818B-87188A6145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5B79CB6-4500-DF95-64BF-6FB05EF28A3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1444"/>
          <a:stretch/>
        </p:blipFill>
        <p:spPr>
          <a:xfrm>
            <a:off x="138922" y="5137759"/>
            <a:ext cx="7010400" cy="113366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175CAF0-3AEA-5A13-263F-C480FF4571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0478" y="1027923"/>
            <a:ext cx="5562600" cy="4415617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4816618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D3D55-B312-A70D-4679-874B15E5E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NPRR1164 – New Definitions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E3D488-AA2F-0F35-648B-A2B61B193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EFF8821-698F-D04D-BED0-0C862EF78D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4821" y="990600"/>
            <a:ext cx="7252762" cy="516646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EF9F1870-328D-14BF-DBF3-452F60F6EF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71600"/>
            <a:ext cx="4419600" cy="16764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/>
              <a:t>NPRR1164 creates 4 new definitions in section 2.1</a:t>
            </a:r>
          </a:p>
        </p:txBody>
      </p:sp>
    </p:spTree>
    <p:extLst>
      <p:ext uri="{BB962C8B-B14F-4D97-AF65-F5344CB8AC3E}">
        <p14:creationId xmlns:p14="http://schemas.microsoft.com/office/powerpoint/2010/main" val="36740316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B4C93-F7BE-A6F5-3C3B-443095FAA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NPRR1164 – 3.14.2 Updates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736704-4521-2905-2014-F35C4E09C2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8A18048-4C4D-10C2-E2AE-C56951A7EDD1}"/>
              </a:ext>
            </a:extLst>
          </p:cNvPr>
          <p:cNvGrpSpPr/>
          <p:nvPr/>
        </p:nvGrpSpPr>
        <p:grpSpPr>
          <a:xfrm>
            <a:off x="1302819" y="2133600"/>
            <a:ext cx="9586362" cy="2040580"/>
            <a:chOff x="700638" y="1236019"/>
            <a:chExt cx="9586362" cy="204058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CEA671D8-B359-28AC-9FDB-1E31F798D09E}"/>
                </a:ext>
              </a:extLst>
            </p:cNvPr>
            <p:cNvGrpSpPr/>
            <p:nvPr/>
          </p:nvGrpSpPr>
          <p:grpSpPr>
            <a:xfrm>
              <a:off x="729946" y="1244811"/>
              <a:ext cx="9460760" cy="2031788"/>
              <a:chOff x="-260654" y="3121268"/>
              <a:chExt cx="9460760" cy="2031788"/>
            </a:xfrm>
          </p:grpSpPr>
          <p:pic>
            <p:nvPicPr>
              <p:cNvPr id="5" name="Picture 4">
                <a:extLst>
                  <a:ext uri="{FF2B5EF4-FFF2-40B4-BE49-F238E27FC236}">
                    <a16:creationId xmlns:a16="http://schemas.microsoft.com/office/drawing/2014/main" id="{E6C8E1D1-BDFD-36FA-35CE-202206EC6A6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-260654" y="3121268"/>
                <a:ext cx="2415821" cy="304800"/>
              </a:xfrm>
              <a:prstGeom prst="rect">
                <a:avLst/>
              </a:prstGeom>
            </p:spPr>
          </p:pic>
          <p:pic>
            <p:nvPicPr>
              <p:cNvPr id="6" name="Picture 5">
                <a:extLst>
                  <a:ext uri="{FF2B5EF4-FFF2-40B4-BE49-F238E27FC236}">
                    <a16:creationId xmlns:a16="http://schemas.microsoft.com/office/drawing/2014/main" id="{16AF6792-155B-BC8E-59D4-5536070237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260654" y="3428999"/>
                <a:ext cx="9460760" cy="1724057"/>
              </a:xfrm>
              <a:prstGeom prst="rect">
                <a:avLst/>
              </a:prstGeom>
            </p:spPr>
          </p:pic>
        </p:grp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817340A-EDBE-90A4-1D4C-7C31013291E1}"/>
                </a:ext>
              </a:extLst>
            </p:cNvPr>
            <p:cNvSpPr/>
            <p:nvPr/>
          </p:nvSpPr>
          <p:spPr>
            <a:xfrm>
              <a:off x="700638" y="1236019"/>
              <a:ext cx="9586362" cy="2040580"/>
            </a:xfrm>
            <a:prstGeom prst="rect">
              <a:avLst/>
            </a:prstGeom>
            <a:noFill/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66590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EA455-F852-6C2D-1C10-2FEE0D979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NPRR1164 – Updating in NMMS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EAFD6E-3DF9-65E5-DAAC-DC7205A7F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992" y="1747638"/>
            <a:ext cx="5223370" cy="3071022"/>
          </a:xfrm>
        </p:spPr>
        <p:txBody>
          <a:bodyPr/>
          <a:lstStyle/>
          <a:p>
            <a:r>
              <a:rPr lang="en-US" sz="2000" dirty="0"/>
              <a:t>Metrics from Network Operations Model:</a:t>
            </a:r>
          </a:p>
          <a:p>
            <a:pPr lvl="1"/>
            <a:r>
              <a:rPr lang="en-US" sz="1800" dirty="0"/>
              <a:t>Circuit Breakers (18,670)</a:t>
            </a:r>
          </a:p>
          <a:p>
            <a:pPr lvl="2"/>
            <a:r>
              <a:rPr lang="en-US" sz="1800" dirty="0"/>
              <a:t>Synchronism Check Relay: 286</a:t>
            </a:r>
          </a:p>
          <a:p>
            <a:pPr lvl="2"/>
            <a:r>
              <a:rPr lang="en-US" sz="1800" dirty="0"/>
              <a:t>Synchroscope: 1,341</a:t>
            </a:r>
          </a:p>
          <a:p>
            <a:pPr lvl="2"/>
            <a:r>
              <a:rPr lang="en-US" sz="1800" dirty="0"/>
              <a:t>Both: 158</a:t>
            </a:r>
          </a:p>
          <a:p>
            <a:pPr lvl="1"/>
            <a:r>
              <a:rPr lang="en-US" sz="1800" dirty="0"/>
              <a:t>Disconnectors (45,850)</a:t>
            </a:r>
          </a:p>
          <a:p>
            <a:pPr lvl="2"/>
            <a:r>
              <a:rPr lang="en-US" sz="1800" dirty="0"/>
              <a:t>Synchronism Check Relay: 0</a:t>
            </a:r>
          </a:p>
          <a:p>
            <a:pPr lvl="2"/>
            <a:r>
              <a:rPr lang="en-US" sz="1800" dirty="0"/>
              <a:t>Synchroscope: 0</a:t>
            </a:r>
          </a:p>
          <a:p>
            <a:pPr lvl="2"/>
            <a:r>
              <a:rPr lang="en-US" sz="1800" dirty="0"/>
              <a:t>Both: 0</a:t>
            </a:r>
          </a:p>
          <a:p>
            <a:pPr lvl="2"/>
            <a:endParaRPr lang="en-US" sz="18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40555F-F3E6-8E86-6B62-6BD8DDF775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3675A6E-4E17-B35C-3133-9E966B49E4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0223" y="1597719"/>
            <a:ext cx="4816969" cy="337086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600C451-8A74-9760-7338-DA443710FC38}"/>
              </a:ext>
            </a:extLst>
          </p:cNvPr>
          <p:cNvSpPr txBox="1"/>
          <p:nvPr/>
        </p:nvSpPr>
        <p:spPr>
          <a:xfrm>
            <a:off x="6615105" y="4968579"/>
            <a:ext cx="487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/>
              <a:t>Breaker and Disconnector instances already have attributes to hold this information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A5D5E6-E14C-3455-0CCC-7D1777B95D0C}"/>
              </a:ext>
            </a:extLst>
          </p:cNvPr>
          <p:cNvSpPr/>
          <p:nvPr/>
        </p:nvSpPr>
        <p:spPr>
          <a:xfrm>
            <a:off x="6674607" y="3925052"/>
            <a:ext cx="2621793" cy="5183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534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Project Updates</a:t>
            </a:r>
          </a:p>
          <a:p>
            <a:r>
              <a:rPr lang="en-US" sz="2800" dirty="0"/>
              <a:t>Manual Contingency Review Kickoff</a:t>
            </a:r>
          </a:p>
          <a:p>
            <a:r>
              <a:rPr lang="en-US" sz="2800" dirty="0"/>
              <a:t>Training </a:t>
            </a:r>
          </a:p>
          <a:p>
            <a:r>
              <a:rPr lang="en-US" sz="2800" dirty="0"/>
              <a:t>Supplemental Slides</a:t>
            </a:r>
          </a:p>
          <a:p>
            <a:pPr lvl="1"/>
            <a:r>
              <a:rPr lang="en-US" sz="2600" dirty="0"/>
              <a:t>Planning node/breaker changes</a:t>
            </a:r>
          </a:p>
          <a:p>
            <a:pPr lvl="1"/>
            <a:r>
              <a:rPr lang="en-US" sz="2600" dirty="0"/>
              <a:t>NPRR1164 background</a:t>
            </a:r>
          </a:p>
          <a:p>
            <a:pPr lvl="1"/>
            <a:endParaRPr lang="en-US" sz="28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5E24D-A3F4-ED06-3C94-4CDAA32D1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FB4A36-11EC-DA7D-7B00-D05319BAD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1"/>
            <a:ext cx="11379200" cy="5280822"/>
          </a:xfrm>
        </p:spPr>
        <p:txBody>
          <a:bodyPr/>
          <a:lstStyle/>
          <a:p>
            <a:r>
              <a:rPr lang="en-US" dirty="0"/>
              <a:t>Active/Upcoming Projects</a:t>
            </a:r>
          </a:p>
          <a:p>
            <a:pPr lvl="1"/>
            <a:r>
              <a:rPr lang="en-US" dirty="0"/>
              <a:t>NMMS Tech Health Upgrade</a:t>
            </a:r>
          </a:p>
          <a:p>
            <a:pPr lvl="2"/>
            <a:r>
              <a:rPr lang="en-US" dirty="0"/>
              <a:t>Officially closed this month</a:t>
            </a:r>
          </a:p>
          <a:p>
            <a:pPr lvl="1"/>
            <a:r>
              <a:rPr lang="en-US" dirty="0"/>
              <a:t>SCR789 Node/Breaker Modeling for SSWG</a:t>
            </a:r>
          </a:p>
          <a:p>
            <a:pPr lvl="2"/>
            <a:r>
              <a:rPr lang="en-US" dirty="0"/>
              <a:t>Will require coordination between Operations modelers and Planners</a:t>
            </a:r>
          </a:p>
          <a:p>
            <a:pPr lvl="2"/>
            <a:r>
              <a:rPr lang="en-US" dirty="0"/>
              <a:t>Deadline for TDSP-provided data updates is 9/1</a:t>
            </a:r>
          </a:p>
          <a:p>
            <a:pPr lvl="1"/>
            <a:r>
              <a:rPr lang="en-US" dirty="0"/>
              <a:t>Upgrade to NMMS RHEL Operating System</a:t>
            </a:r>
          </a:p>
          <a:p>
            <a:pPr lvl="2"/>
            <a:r>
              <a:rPr lang="en-US" dirty="0"/>
              <a:t>Scheduled to start this month</a:t>
            </a:r>
          </a:p>
          <a:p>
            <a:pPr lvl="2"/>
            <a:r>
              <a:rPr lang="en-US" dirty="0"/>
              <a:t>Upgrades the OS of additional NMMS systems</a:t>
            </a:r>
          </a:p>
          <a:p>
            <a:pPr lvl="1"/>
            <a:r>
              <a:rPr lang="en-US" dirty="0"/>
              <a:t>Upgrade to CIM16</a:t>
            </a:r>
          </a:p>
          <a:p>
            <a:pPr lvl="2"/>
            <a:r>
              <a:rPr lang="en-US" dirty="0"/>
              <a:t>Scheduled to start in July</a:t>
            </a:r>
          </a:p>
          <a:p>
            <a:pPr lvl="2"/>
            <a:r>
              <a:rPr lang="en-US" dirty="0"/>
              <a:t>Upgrades the NMMS database schema to meet the CIM16 standard</a:t>
            </a:r>
          </a:p>
          <a:p>
            <a:pPr lvl="2"/>
            <a:r>
              <a:rPr lang="en-US" dirty="0"/>
              <a:t>Updates the format of the XML models and incremental files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E90C14-B5C2-5CB8-EC9F-A5EEA9417E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270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DBB7CBF-610B-4D0D-BF19-E4C01CBEA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CIM16 Project – Upgrading from CIM10 to CIM16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6CDBC79-B209-456A-A7B7-7A0208032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838201"/>
            <a:ext cx="11658600" cy="4953000"/>
          </a:xfrm>
        </p:spPr>
        <p:txBody>
          <a:bodyPr/>
          <a:lstStyle/>
          <a:p>
            <a:r>
              <a:rPr lang="en-US" sz="2400" dirty="0"/>
              <a:t>ERCOT produces Network Models following CIM standards and in an XML format</a:t>
            </a:r>
          </a:p>
          <a:p>
            <a:pPr lvl="1"/>
            <a:r>
              <a:rPr lang="en-US" sz="2000" dirty="0"/>
              <a:t>Since 2010, the Network Model Management System (NMMS) produces models using the CIM10 schema (with customizations)</a:t>
            </a:r>
          </a:p>
          <a:p>
            <a:pPr lvl="1"/>
            <a:r>
              <a:rPr lang="en-US" sz="2000" dirty="0"/>
              <a:t>In 2021, a process was developed a post-process to translate a CIM10 models into CIM16 allowing for downstream systems to upgrade their importers</a:t>
            </a:r>
          </a:p>
          <a:p>
            <a:endParaRPr lang="en-US" sz="2400" dirty="0"/>
          </a:p>
          <a:p>
            <a:r>
              <a:rPr lang="en-US" sz="2400" dirty="0"/>
              <a:t>ERCOT is formalizing a project to enhance NMMS to natively produce CIM16 model files</a:t>
            </a:r>
          </a:p>
          <a:p>
            <a:pPr lvl="1"/>
            <a:r>
              <a:rPr lang="en-US" sz="2000" dirty="0"/>
              <a:t>Reduce the need for ERCOT-specific legacy code in vendor applications</a:t>
            </a:r>
          </a:p>
          <a:p>
            <a:pPr lvl="1"/>
            <a:r>
              <a:rPr lang="en-US" sz="2000" dirty="0"/>
              <a:t>Currently collecting vendor estimates and determining resource loading</a:t>
            </a:r>
          </a:p>
          <a:p>
            <a:pPr lvl="1"/>
            <a:r>
              <a:rPr lang="en-US" sz="2000" dirty="0"/>
              <a:t>Tentatively scheduled to start in first half of 2023</a:t>
            </a:r>
          </a:p>
          <a:p>
            <a:pPr lvl="1"/>
            <a:r>
              <a:rPr lang="en-US" sz="2000" dirty="0"/>
              <a:t>Project duration is estimated at 18-24 months</a:t>
            </a:r>
          </a:p>
          <a:p>
            <a:pPr lvl="1"/>
            <a:endParaRPr lang="en-US" sz="2000" dirty="0"/>
          </a:p>
          <a:p>
            <a:r>
              <a:rPr lang="en-US" sz="2400" dirty="0"/>
              <a:t>ERCOT will no longer produce CIM10 models after project completion</a:t>
            </a:r>
          </a:p>
        </p:txBody>
      </p:sp>
    </p:spTree>
    <p:extLst>
      <p:ext uri="{BB962C8B-B14F-4D97-AF65-F5344CB8AC3E}">
        <p14:creationId xmlns:p14="http://schemas.microsoft.com/office/powerpoint/2010/main" val="333907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B7784-3AF2-453B-9E14-306D031ED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- Removing the CIM10 to CIM16 Translator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2CD492-3C95-42AC-9EBE-39C48A3C78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3A4AF060-AFBB-4250-896A-007121C6159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1" y="1031298"/>
            <a:ext cx="6121400" cy="2591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76B8B61C-1D46-4BCF-BE9A-57E94871F3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1464" y="3048000"/>
            <a:ext cx="4787699" cy="321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rrow: Down 6">
            <a:extLst>
              <a:ext uri="{FF2B5EF4-FFF2-40B4-BE49-F238E27FC236}">
                <a16:creationId xmlns:a16="http://schemas.microsoft.com/office/drawing/2014/main" id="{7FEDC8D0-DDB1-4AC3-BD56-E299C551F9DD}"/>
              </a:ext>
            </a:extLst>
          </p:cNvPr>
          <p:cNvSpPr/>
          <p:nvPr/>
        </p:nvSpPr>
        <p:spPr>
          <a:xfrm rot="18450924">
            <a:off x="5751308" y="3531974"/>
            <a:ext cx="685800" cy="1254193"/>
          </a:xfrm>
          <a:prstGeom prst="down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F1F589-6781-42F3-B188-E655F244CCBC}"/>
              </a:ext>
            </a:extLst>
          </p:cNvPr>
          <p:cNvSpPr txBox="1"/>
          <p:nvPr/>
        </p:nvSpPr>
        <p:spPr>
          <a:xfrm>
            <a:off x="508000" y="3733800"/>
            <a:ext cx="12442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Before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742415D-8932-46A9-91D3-D57CA0E69128}"/>
              </a:ext>
            </a:extLst>
          </p:cNvPr>
          <p:cNvSpPr txBox="1"/>
          <p:nvPr/>
        </p:nvSpPr>
        <p:spPr>
          <a:xfrm>
            <a:off x="10363200" y="2695166"/>
            <a:ext cx="9428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After</a:t>
            </a:r>
          </a:p>
        </p:txBody>
      </p:sp>
    </p:spTree>
    <p:extLst>
      <p:ext uri="{BB962C8B-B14F-4D97-AF65-F5344CB8AC3E}">
        <p14:creationId xmlns:p14="http://schemas.microsoft.com/office/powerpoint/2010/main" val="2456462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A2AF8-8403-48C0-BFC2-3BB731A44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CIM-Related Inputs/Outputs of NMMS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79AC57-E805-4169-9E21-6A34A839EC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232BEF-DD35-4060-9351-6B7E13344D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752600"/>
            <a:ext cx="10058400" cy="3713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649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8BEE8-6ED5-454A-AD17-66AD81B55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Estimated Timeline - Two Year Duration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15D294-0861-443A-B911-84B4FFD2ED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590F1A7-F42D-41AC-82DB-7D7D776945D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85" y="762000"/>
            <a:ext cx="10716829" cy="5053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84BBA2D-95C2-4440-8038-A6F0997416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5484411"/>
            <a:ext cx="690797" cy="533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D74EA88-D93C-41DE-B44D-805B6412609F}"/>
              </a:ext>
            </a:extLst>
          </p:cNvPr>
          <p:cNvSpPr txBox="1"/>
          <p:nvPr/>
        </p:nvSpPr>
        <p:spPr>
          <a:xfrm>
            <a:off x="1488398" y="5880298"/>
            <a:ext cx="43028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Sample </a:t>
            </a:r>
            <a:r>
              <a:rPr lang="en-US" sz="1200" i="1" u="sng" dirty="0"/>
              <a:t>full</a:t>
            </a:r>
            <a:r>
              <a:rPr lang="en-US" sz="1200" i="1" dirty="0"/>
              <a:t> CIM16 file already posted to Citrix folder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55D6FE2-8606-46E3-9A79-F5635E8925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8000" y="5484411"/>
            <a:ext cx="457200" cy="4572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3C0E2B5-270F-4101-AFE8-9F89FBAD90AC}"/>
              </a:ext>
            </a:extLst>
          </p:cNvPr>
          <p:cNvSpPr txBox="1"/>
          <p:nvPr/>
        </p:nvSpPr>
        <p:spPr>
          <a:xfrm>
            <a:off x="6858000" y="5880298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Incremental files will not be available until later in the timeline</a:t>
            </a:r>
          </a:p>
        </p:txBody>
      </p:sp>
    </p:spTree>
    <p:extLst>
      <p:ext uri="{BB962C8B-B14F-4D97-AF65-F5344CB8AC3E}">
        <p14:creationId xmlns:p14="http://schemas.microsoft.com/office/powerpoint/2010/main" val="1285906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7F44F-DB42-4BA9-8F02-EAA651900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Who/What is Affected?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32C57-2460-48A3-8C3D-DCFF792BFC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95400"/>
            <a:ext cx="10287000" cy="4518822"/>
          </a:xfrm>
        </p:spPr>
        <p:txBody>
          <a:bodyPr/>
          <a:lstStyle/>
          <a:p>
            <a:r>
              <a:rPr lang="en-US" sz="2800" dirty="0"/>
              <a:t>Any processes utilizing files directly-created from NMMS will need to prepare for an updated schema.</a:t>
            </a:r>
          </a:p>
          <a:p>
            <a:endParaRPr lang="en-US" dirty="0"/>
          </a:p>
          <a:p>
            <a:r>
              <a:rPr lang="en-US" dirty="0"/>
              <a:t>Files include:</a:t>
            </a:r>
          </a:p>
          <a:p>
            <a:pPr lvl="1"/>
            <a:r>
              <a:rPr lang="en-US" dirty="0"/>
              <a:t>MIS Secure:</a:t>
            </a:r>
          </a:p>
          <a:p>
            <a:pPr lvl="2"/>
            <a:r>
              <a:rPr lang="en-US" sz="2400" dirty="0"/>
              <a:t>Redacted CIM Network Model - EMIL ID: NP3-450-SG</a:t>
            </a:r>
          </a:p>
          <a:p>
            <a:pPr lvl="2"/>
            <a:endParaRPr lang="en-US" sz="2400" dirty="0"/>
          </a:p>
          <a:p>
            <a:pPr lvl="1"/>
            <a:r>
              <a:rPr lang="en-US" dirty="0"/>
              <a:t>MIS Certified:</a:t>
            </a:r>
          </a:p>
          <a:p>
            <a:pPr lvl="2"/>
            <a:r>
              <a:rPr lang="en-US" sz="2400" dirty="0"/>
              <a:t>TSP Version of the CIM Network Model XMLs </a:t>
            </a:r>
            <a:r>
              <a:rPr lang="en-US" sz="2400" i="1" dirty="0"/>
              <a:t>(via Citrix)</a:t>
            </a:r>
          </a:p>
          <a:p>
            <a:pPr lvl="2"/>
            <a:r>
              <a:rPr lang="en-US" sz="2400" dirty="0"/>
              <a:t>Incremental CIM Change Requests XMLs </a:t>
            </a:r>
            <a:r>
              <a:rPr lang="en-US" sz="2400" i="1" dirty="0"/>
              <a:t>(via Citrix/NMMS)</a:t>
            </a:r>
          </a:p>
          <a:p>
            <a:endParaRPr lang="en-US" sz="28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478B71-6DBD-4F7A-862D-AFD52419B2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788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AA27C-6B62-4C47-A963-1E5ABAD25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Schema Change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9F7B57-6950-4E2C-91E6-0475E25FAC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3C526FF-DC4C-4A5F-A141-625CB1ADEACE}"/>
              </a:ext>
            </a:extLst>
          </p:cNvPr>
          <p:cNvGrpSpPr/>
          <p:nvPr/>
        </p:nvGrpSpPr>
        <p:grpSpPr>
          <a:xfrm>
            <a:off x="5943600" y="1371600"/>
            <a:ext cx="5194586" cy="1981200"/>
            <a:chOff x="6997414" y="914400"/>
            <a:chExt cx="5194586" cy="19812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F158CE3-5677-4ECE-B884-0409AEB26B41}"/>
                </a:ext>
              </a:extLst>
            </p:cNvPr>
            <p:cNvSpPr/>
            <p:nvPr/>
          </p:nvSpPr>
          <p:spPr>
            <a:xfrm>
              <a:off x="6997414" y="914400"/>
              <a:ext cx="5194586" cy="198120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/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16155AB7-D88B-4CFC-BE99-DA682F77038D}"/>
                </a:ext>
              </a:extLst>
            </p:cNvPr>
            <p:cNvGrpSpPr/>
            <p:nvPr/>
          </p:nvGrpSpPr>
          <p:grpSpPr>
            <a:xfrm>
              <a:off x="7052296" y="1417995"/>
              <a:ext cx="5038104" cy="1271836"/>
              <a:chOff x="5093124" y="2495673"/>
              <a:chExt cx="5038104" cy="1271836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8C9C492-29D4-4435-A0C0-CEF0739A649F}"/>
                  </a:ext>
                </a:extLst>
              </p:cNvPr>
              <p:cNvSpPr txBox="1"/>
              <p:nvPr/>
            </p:nvSpPr>
            <p:spPr>
              <a:xfrm>
                <a:off x="6707119" y="2495673"/>
                <a:ext cx="981872" cy="30777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</a:lstStyle>
              <a:p>
                <a:r>
                  <a:rPr lang="en-US" sz="1400" dirty="0"/>
                  <a:t>Equipment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C6E5ABD-9DB8-438E-848E-F848889B229F}"/>
                  </a:ext>
                </a:extLst>
              </p:cNvPr>
              <p:cNvSpPr txBox="1"/>
              <p:nvPr/>
            </p:nvSpPr>
            <p:spPr>
              <a:xfrm>
                <a:off x="5093124" y="2930836"/>
                <a:ext cx="1490664" cy="27699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Power Transformer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911B364-1279-42F9-8CC8-0194C2F7FDE0}"/>
                  </a:ext>
                </a:extLst>
              </p:cNvPr>
              <p:cNvSpPr txBox="1"/>
              <p:nvPr/>
            </p:nvSpPr>
            <p:spPr>
              <a:xfrm>
                <a:off x="7145040" y="2982399"/>
                <a:ext cx="1734770" cy="27699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</a:lstStyle>
              <a:p>
                <a:r>
                  <a:rPr lang="en-US" sz="1200" dirty="0"/>
                  <a:t>Conducting Equipment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20CC2EB-129C-41CA-86BA-ADD892F6B835}"/>
                  </a:ext>
                </a:extLst>
              </p:cNvPr>
              <p:cNvSpPr txBox="1"/>
              <p:nvPr/>
            </p:nvSpPr>
            <p:spPr>
              <a:xfrm>
                <a:off x="6080568" y="3459732"/>
                <a:ext cx="1725729" cy="30777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</a:lstStyle>
              <a:p>
                <a:r>
                  <a:rPr lang="en-US" sz="1400" dirty="0"/>
                  <a:t>Transformer Winding</a:t>
                </a: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7B6C4C6-3C3C-41F9-929D-C66AFF9CFB20}"/>
                  </a:ext>
                </a:extLst>
              </p:cNvPr>
              <p:cNvSpPr txBox="1"/>
              <p:nvPr/>
            </p:nvSpPr>
            <p:spPr>
              <a:xfrm>
                <a:off x="9314914" y="2986274"/>
                <a:ext cx="816314" cy="30777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</a:lstStyle>
              <a:p>
                <a:r>
                  <a:rPr lang="en-US" sz="1400" dirty="0"/>
                  <a:t>Terminal</a:t>
                </a:r>
              </a:p>
            </p:txBody>
          </p:sp>
          <p:cxnSp>
            <p:nvCxnSpPr>
              <p:cNvPr id="14" name="Straight Arrow Connector 13">
                <a:extLst>
                  <a:ext uri="{FF2B5EF4-FFF2-40B4-BE49-F238E27FC236}">
                    <a16:creationId xmlns:a16="http://schemas.microsoft.com/office/drawing/2014/main" id="{94A3F5CE-E11E-4136-B1DE-4FC6279E0975}"/>
                  </a:ext>
                </a:extLst>
              </p:cNvPr>
              <p:cNvCxnSpPr>
                <a:stCxn id="10" idx="0"/>
                <a:endCxn id="9" idx="1"/>
              </p:cNvCxnSpPr>
              <p:nvPr/>
            </p:nvCxnSpPr>
            <p:spPr>
              <a:xfrm flipV="1">
                <a:off x="5838456" y="2649562"/>
                <a:ext cx="868663" cy="281274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>
                <a:extLst>
                  <a:ext uri="{FF2B5EF4-FFF2-40B4-BE49-F238E27FC236}">
                    <a16:creationId xmlns:a16="http://schemas.microsoft.com/office/drawing/2014/main" id="{D9D8EAF4-660E-4BDF-8702-2428837A485C}"/>
                  </a:ext>
                </a:extLst>
              </p:cNvPr>
              <p:cNvCxnSpPr>
                <a:stCxn id="11" idx="0"/>
                <a:endCxn id="9" idx="3"/>
              </p:cNvCxnSpPr>
              <p:nvPr/>
            </p:nvCxnSpPr>
            <p:spPr>
              <a:xfrm flipH="1" flipV="1">
                <a:off x="7688991" y="2649562"/>
                <a:ext cx="323434" cy="332837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B0322F56-C7B3-4359-96FC-EDBE07770694}"/>
                  </a:ext>
                </a:extLst>
              </p:cNvPr>
              <p:cNvCxnSpPr>
                <a:cxnSpLocks/>
                <a:stCxn id="12" idx="3"/>
                <a:endCxn id="11" idx="2"/>
              </p:cNvCxnSpPr>
              <p:nvPr/>
            </p:nvCxnSpPr>
            <p:spPr>
              <a:xfrm flipV="1">
                <a:off x="7806297" y="3259398"/>
                <a:ext cx="206128" cy="354223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275A3D9D-41AE-43BA-9C2D-2A612664AE75}"/>
                  </a:ext>
                </a:extLst>
              </p:cNvPr>
              <p:cNvCxnSpPr>
                <a:cxnSpLocks/>
                <a:stCxn id="12" idx="1"/>
                <a:endCxn id="10" idx="2"/>
              </p:cNvCxnSpPr>
              <p:nvPr/>
            </p:nvCxnSpPr>
            <p:spPr>
              <a:xfrm flipH="1" flipV="1">
                <a:off x="5838456" y="3207835"/>
                <a:ext cx="242112" cy="405786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0726C583-5FF4-4611-858C-1948F48DF7C8}"/>
                  </a:ext>
                </a:extLst>
              </p:cNvPr>
              <p:cNvCxnSpPr>
                <a:cxnSpLocks/>
                <a:stCxn id="13" idx="1"/>
                <a:endCxn id="11" idx="3"/>
              </p:cNvCxnSpPr>
              <p:nvPr/>
            </p:nvCxnSpPr>
            <p:spPr>
              <a:xfrm flipH="1" flipV="1">
                <a:off x="8879810" y="3120899"/>
                <a:ext cx="435104" cy="19264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F8EC452-BEBD-451D-B61A-219BB1AEC7EC}"/>
                </a:ext>
              </a:extLst>
            </p:cNvPr>
            <p:cNvSpPr txBox="1"/>
            <p:nvPr/>
          </p:nvSpPr>
          <p:spPr>
            <a:xfrm>
              <a:off x="6997414" y="947232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CIM10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A02045B-BAF0-4055-9FFD-1B76F505CFFC}"/>
              </a:ext>
            </a:extLst>
          </p:cNvPr>
          <p:cNvGrpSpPr/>
          <p:nvPr/>
        </p:nvGrpSpPr>
        <p:grpSpPr>
          <a:xfrm>
            <a:off x="5968532" y="4014477"/>
            <a:ext cx="5194586" cy="1752070"/>
            <a:chOff x="6997414" y="3534046"/>
            <a:chExt cx="5194586" cy="1752070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19A6A8CE-2127-4905-8A68-F45C4A72806D}"/>
                </a:ext>
              </a:extLst>
            </p:cNvPr>
            <p:cNvGrpSpPr/>
            <p:nvPr/>
          </p:nvGrpSpPr>
          <p:grpSpPr>
            <a:xfrm>
              <a:off x="7267648" y="4051927"/>
              <a:ext cx="4761029" cy="1048535"/>
              <a:chOff x="5093124" y="4738099"/>
              <a:chExt cx="4761029" cy="1048535"/>
            </a:xfrm>
          </p:grpSpPr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5FC819E-B445-4A76-B3FF-26921DC0F1BA}"/>
                  </a:ext>
                </a:extLst>
              </p:cNvPr>
              <p:cNvSpPr txBox="1"/>
              <p:nvPr/>
            </p:nvSpPr>
            <p:spPr>
              <a:xfrm>
                <a:off x="5093124" y="4744331"/>
                <a:ext cx="1490664" cy="27699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Power Transformer</a:t>
                </a: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D5C2693B-115F-45AC-B95A-64062820DE51}"/>
                  </a:ext>
                </a:extLst>
              </p:cNvPr>
              <p:cNvSpPr txBox="1"/>
              <p:nvPr/>
            </p:nvSpPr>
            <p:spPr>
              <a:xfrm>
                <a:off x="7028874" y="4738100"/>
                <a:ext cx="1734770" cy="27699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</a:lstStyle>
              <a:p>
                <a:r>
                  <a:rPr lang="en-US" sz="1200" dirty="0"/>
                  <a:t>Conducting Equipment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D9F1E2F-6769-4B08-A767-97E57D353C0B}"/>
                  </a:ext>
                </a:extLst>
              </p:cNvPr>
              <p:cNvSpPr txBox="1"/>
              <p:nvPr/>
            </p:nvSpPr>
            <p:spPr>
              <a:xfrm>
                <a:off x="9037839" y="4738099"/>
                <a:ext cx="816314" cy="30777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</a:lstStyle>
              <a:p>
                <a:r>
                  <a:rPr lang="en-US" sz="1400" dirty="0"/>
                  <a:t>Terminal</a:t>
                </a:r>
              </a:p>
            </p:txBody>
          </p:sp>
          <p:cxnSp>
            <p:nvCxnSpPr>
              <p:cNvPr id="26" name="Straight Arrow Connector 25">
                <a:extLst>
                  <a:ext uri="{FF2B5EF4-FFF2-40B4-BE49-F238E27FC236}">
                    <a16:creationId xmlns:a16="http://schemas.microsoft.com/office/drawing/2014/main" id="{79639B4E-B130-4505-823A-8F69F2350373}"/>
                  </a:ext>
                </a:extLst>
              </p:cNvPr>
              <p:cNvCxnSpPr>
                <a:cxnSpLocks/>
                <a:stCxn id="28" idx="3"/>
                <a:endCxn id="25" idx="2"/>
              </p:cNvCxnSpPr>
              <p:nvPr/>
            </p:nvCxnSpPr>
            <p:spPr>
              <a:xfrm flipV="1">
                <a:off x="8293524" y="5045876"/>
                <a:ext cx="1152472" cy="482263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E006038E-3D31-40DF-9465-910D8DDCCBAC}"/>
                  </a:ext>
                </a:extLst>
              </p:cNvPr>
              <p:cNvCxnSpPr>
                <a:cxnSpLocks/>
                <a:stCxn id="24" idx="1"/>
                <a:endCxn id="23" idx="3"/>
              </p:cNvCxnSpPr>
              <p:nvPr/>
            </p:nvCxnSpPr>
            <p:spPr>
              <a:xfrm flipH="1">
                <a:off x="6583788" y="4876600"/>
                <a:ext cx="445086" cy="6231"/>
              </a:xfrm>
              <a:prstGeom prst="line">
                <a:avLst/>
              </a:prstGeom>
              <a:ln w="25400">
                <a:solidFill>
                  <a:srgbClr val="FF0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2A628AF3-440F-4EEA-B7B6-4CC4B18D7F19}"/>
                  </a:ext>
                </a:extLst>
              </p:cNvPr>
              <p:cNvSpPr txBox="1"/>
              <p:nvPr/>
            </p:nvSpPr>
            <p:spPr>
              <a:xfrm>
                <a:off x="6848779" y="5263414"/>
                <a:ext cx="1444745" cy="523220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</a:lstStyle>
              <a:p>
                <a:pPr algn="ctr"/>
                <a:r>
                  <a:rPr lang="en-US" sz="1400" dirty="0">
                    <a:solidFill>
                      <a:srgbClr val="FF0000"/>
                    </a:solidFill>
                  </a:rPr>
                  <a:t>Transformer End</a:t>
                </a:r>
              </a:p>
            </p:txBody>
          </p:sp>
          <p:cxnSp>
            <p:nvCxnSpPr>
              <p:cNvPr id="29" name="Straight Arrow Connector 28">
                <a:extLst>
                  <a:ext uri="{FF2B5EF4-FFF2-40B4-BE49-F238E27FC236}">
                    <a16:creationId xmlns:a16="http://schemas.microsoft.com/office/drawing/2014/main" id="{31ADA972-9A4C-43F1-AA12-071833EECAEE}"/>
                  </a:ext>
                </a:extLst>
              </p:cNvPr>
              <p:cNvCxnSpPr>
                <a:cxnSpLocks/>
                <a:stCxn id="23" idx="2"/>
                <a:endCxn id="28" idx="1"/>
              </p:cNvCxnSpPr>
              <p:nvPr/>
            </p:nvCxnSpPr>
            <p:spPr>
              <a:xfrm>
                <a:off x="5838456" y="5021330"/>
                <a:ext cx="1010323" cy="503694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DD628AA1-A342-4D75-B861-A40C8C311328}"/>
                  </a:ext>
                </a:extLst>
              </p:cNvPr>
              <p:cNvCxnSpPr>
                <a:cxnSpLocks/>
                <a:stCxn id="25" idx="1"/>
                <a:endCxn id="24" idx="3"/>
              </p:cNvCxnSpPr>
              <p:nvPr/>
            </p:nvCxnSpPr>
            <p:spPr>
              <a:xfrm flipH="1" flipV="1">
                <a:off x="8763644" y="4876600"/>
                <a:ext cx="274195" cy="15388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1493EAAC-2D0F-4900-A6BD-B5F924D0A000}"/>
                </a:ext>
              </a:extLst>
            </p:cNvPr>
            <p:cNvSpPr/>
            <p:nvPr/>
          </p:nvSpPr>
          <p:spPr>
            <a:xfrm>
              <a:off x="6997414" y="3534046"/>
              <a:ext cx="5194586" cy="175207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E4BE3CB-AC5C-49CD-AA2B-ABA1A5CCBBF6}"/>
                </a:ext>
              </a:extLst>
            </p:cNvPr>
            <p:cNvSpPr txBox="1"/>
            <p:nvPr/>
          </p:nvSpPr>
          <p:spPr>
            <a:xfrm>
              <a:off x="6997414" y="3566878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CIM16</a:t>
              </a: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63534FEC-4B77-4035-8968-09C86B5581F2}"/>
              </a:ext>
            </a:extLst>
          </p:cNvPr>
          <p:cNvSpPr txBox="1"/>
          <p:nvPr/>
        </p:nvSpPr>
        <p:spPr>
          <a:xfrm>
            <a:off x="152400" y="3199904"/>
            <a:ext cx="56478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 CIM16 attributes associated to a </a:t>
            </a:r>
            <a:r>
              <a:rPr lang="en-US" dirty="0" err="1"/>
              <a:t>TransformerWinding</a:t>
            </a:r>
            <a:r>
              <a:rPr lang="en-US" dirty="0"/>
              <a:t> are moved to a new class called </a:t>
            </a:r>
            <a:r>
              <a:rPr lang="en-US" dirty="0" err="1"/>
              <a:t>TransformerEnd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01346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1151</TotalTime>
  <Words>666</Words>
  <Application>Microsoft Office PowerPoint</Application>
  <PresentationFormat>Widescreen</PresentationFormat>
  <Paragraphs>135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1_Custom Design</vt:lpstr>
      <vt:lpstr>Office Theme</vt:lpstr>
      <vt:lpstr>PowerPoint Presentation</vt:lpstr>
      <vt:lpstr>Topics</vt:lpstr>
      <vt:lpstr>Project Overview</vt:lpstr>
      <vt:lpstr>CIM16 Project – Upgrading from CIM10 to CIM16</vt:lpstr>
      <vt:lpstr>Goal - Removing the CIM10 to CIM16 Translator</vt:lpstr>
      <vt:lpstr>CIM-Related Inputs/Outputs of NMMS</vt:lpstr>
      <vt:lpstr>Estimated Timeline - Two Year Duration</vt:lpstr>
      <vt:lpstr>Who/What is Affected?</vt:lpstr>
      <vt:lpstr>Example Schema Change</vt:lpstr>
      <vt:lpstr>Existing ERCOT Training Content</vt:lpstr>
      <vt:lpstr>Existing ERCOT Training Content - Continued</vt:lpstr>
      <vt:lpstr>Supplemental Slides</vt:lpstr>
      <vt:lpstr>SSWG NOMCR Example: Deconsolidating Shunt Devices</vt:lpstr>
      <vt:lpstr>SSWG NOMCR Example: Deconsolidating Shunt Devices</vt:lpstr>
      <vt:lpstr>SSWG NOMCR Example: Substation Numbering</vt:lpstr>
      <vt:lpstr>NPRR1164 – New Definitions</vt:lpstr>
      <vt:lpstr>NPRR1164 – 3.14.2 Updates</vt:lpstr>
      <vt:lpstr>NPRR1164 – Updating in NMMS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Koepke, Joel</cp:lastModifiedBy>
  <cp:revision>70</cp:revision>
  <cp:lastPrinted>2016-01-21T20:53:15Z</cp:lastPrinted>
  <dcterms:created xsi:type="dcterms:W3CDTF">2016-01-21T15:20:31Z</dcterms:created>
  <dcterms:modified xsi:type="dcterms:W3CDTF">2023-06-19T19:47:12Z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