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2"/>
  </p:notesMasterIdLst>
  <p:handoutMasterIdLst>
    <p:handoutMasterId r:id="rId13"/>
  </p:handoutMasterIdLst>
  <p:sldIdLst>
    <p:sldId id="260" r:id="rId5"/>
    <p:sldId id="369" r:id="rId6"/>
    <p:sldId id="294" r:id="rId7"/>
    <p:sldId id="372" r:id="rId8"/>
    <p:sldId id="705" r:id="rId9"/>
    <p:sldId id="706" r:id="rId10"/>
    <p:sldId id="703"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4" d="100"/>
          <a:sy n="64" d="100"/>
        </p:scale>
        <p:origin x="1518"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6/16/2023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6/16/2023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016671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926853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203152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June 2023</a:t>
            </a:r>
          </a:p>
        </p:txBody>
      </p:sp>
    </p:spTree>
    <p:extLst>
      <p:ext uri="{BB962C8B-B14F-4D97-AF65-F5344CB8AC3E}">
        <p14:creationId xmlns:p14="http://schemas.microsoft.com/office/powerpoint/2010/main" val="57824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3425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771652815"/>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June 27,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387" y="79447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NPRR1150, Related to NOGRR230, WAN Participant Security [ERCOT]</a:t>
            </a:r>
          </a:p>
          <a:p>
            <a:pPr>
              <a:spcAft>
                <a:spcPts val="600"/>
              </a:spcAft>
            </a:pPr>
            <a:r>
              <a:rPr lang="en-US" b="0" dirty="0"/>
              <a:t>NPRR1173, Changes Consistent With the Options Available to an MOU and EC Entering Retail Competition in the ERCOT Market [ERCOT]</a:t>
            </a:r>
          </a:p>
          <a:p>
            <a:pPr>
              <a:spcAft>
                <a:spcPts val="600"/>
              </a:spcAft>
            </a:pPr>
            <a:endParaRPr lang="en-US" b="0" dirty="0"/>
          </a:p>
          <a:p>
            <a:pPr marL="0" indent="0" eaLnBrk="1" hangingPunct="1">
              <a:spcBef>
                <a:spcPts val="0"/>
              </a:spcBef>
              <a:spcAft>
                <a:spcPts val="1200"/>
              </a:spcAft>
              <a:buFontTx/>
              <a:buNone/>
              <a:defRPr/>
            </a:pPr>
            <a:r>
              <a:rPr lang="en-US" dirty="0"/>
              <a:t>Revision Requests Recommended for Approval by PRS – Unopposed with Impacts (Vote):</a:t>
            </a:r>
          </a:p>
          <a:p>
            <a:pPr>
              <a:spcAft>
                <a:spcPts val="600"/>
              </a:spcAft>
            </a:pPr>
            <a:r>
              <a:rPr lang="en-US" b="0" dirty="0"/>
              <a:t>NPRR1176, Update to EEA Trigger Levels [ERCOT]</a:t>
            </a:r>
          </a:p>
          <a:p>
            <a:pPr lvl="1">
              <a:spcAft>
                <a:spcPts val="600"/>
              </a:spcAft>
            </a:pPr>
            <a:r>
              <a:rPr lang="en-US" dirty="0"/>
              <a:t>IA:  Less thank $20K (O&amp;M)		Priority N/A; Rank N/A</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2000" i="1" dirty="0"/>
              <a:t>NPRR1150, Related to NOGRR230, WAN Participant Security [ERCOT]</a:t>
            </a:r>
            <a:endParaRPr lang="en-US" sz="2000" dirty="0"/>
          </a:p>
        </p:txBody>
      </p:sp>
      <p:sp>
        <p:nvSpPr>
          <p:cNvPr id="14339" name="Rectangle 2"/>
          <p:cNvSpPr>
            <a:spLocks noChangeArrowheads="1"/>
          </p:cNvSpPr>
          <p:nvPr/>
        </p:nvSpPr>
        <p:spPr bwMode="auto">
          <a:xfrm>
            <a:off x="70288" y="609602"/>
            <a:ext cx="8732520"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700" b="1" dirty="0">
                <a:effectLst/>
                <a:latin typeface="+mn-lt"/>
                <a:ea typeface="Times New Roman" panose="02020603050405020304" pitchFamily="18" charset="0"/>
              </a:rPr>
              <a:t>Proposed Effective Date:  </a:t>
            </a:r>
            <a:r>
              <a:rPr lang="en-US" sz="1700" dirty="0">
                <a:effectLst/>
                <a:latin typeface="+mn-lt"/>
                <a:ea typeface="Times New Roman" panose="02020603050405020304" pitchFamily="18" charset="0"/>
              </a:rPr>
              <a:t>Upon implementation of Nodal Operating Guide Revision Request (NOGRR) 230, WAN Participant Security</a:t>
            </a:r>
          </a:p>
          <a:p>
            <a:pPr marL="228600" marR="0" algn="just">
              <a:spcBef>
                <a:spcPts val="0"/>
              </a:spcBef>
              <a:spcAft>
                <a:spcPts val="0"/>
              </a:spcAft>
            </a:pPr>
            <a:r>
              <a:rPr lang="en-US" sz="1700" b="1" dirty="0">
                <a:effectLst/>
                <a:latin typeface="+mn-lt"/>
                <a:ea typeface="Times New Roman" panose="02020603050405020304" pitchFamily="18" charset="0"/>
              </a:rPr>
              <a:t>ERCOT Impact Analysis:  </a:t>
            </a:r>
            <a:r>
              <a:rPr lang="en-US" sz="1700" dirty="0">
                <a:effectLst/>
                <a:latin typeface="+mn-lt"/>
                <a:ea typeface="Times New Roman" panose="02020603050405020304" pitchFamily="18" charset="0"/>
              </a:rPr>
              <a:t>No budgetary impact; no impacts to ERCOT staffing; no impacts to ERCOT computer systems; no impacts to E</a:t>
            </a:r>
            <a:r>
              <a:rPr lang="x-none" sz="1700" dirty="0">
                <a:effectLst/>
                <a:latin typeface="+mn-lt"/>
                <a:ea typeface="Times New Roman" panose="02020603050405020304" pitchFamily="18" charset="0"/>
              </a:rPr>
              <a:t>RCOT business processes</a:t>
            </a:r>
            <a:r>
              <a:rPr lang="en-US" sz="1700" dirty="0">
                <a:effectLst/>
                <a:latin typeface="+mn-lt"/>
                <a:ea typeface="Times New Roman" panose="02020603050405020304" pitchFamily="18" charset="0"/>
              </a:rPr>
              <a:t>; no impacts to ERCOT grid operations and practices.  (There are no additional impacts to this NPRR beyond what was captured in the Impact Analysis for NOGRR230.)</a:t>
            </a:r>
          </a:p>
          <a:p>
            <a:pPr marL="228600" marR="0">
              <a:spcBef>
                <a:spcPts val="0"/>
              </a:spcBef>
              <a:spcAft>
                <a:spcPts val="0"/>
              </a:spcAft>
            </a:pPr>
            <a:r>
              <a:rPr lang="en-US" sz="1700" b="1" dirty="0">
                <a:effectLst/>
                <a:latin typeface="+mn-lt"/>
                <a:ea typeface="Times New Roman" panose="02020603050405020304" pitchFamily="18" charset="0"/>
              </a:rPr>
              <a:t>Revision Description:  </a:t>
            </a:r>
            <a:r>
              <a:rPr lang="en-US" sz="1700" dirty="0">
                <a:latin typeface="+mn-lt"/>
              </a:rPr>
              <a:t>This NPRR adds a requirement in Section 16.2.1, Criteria for Qualification as a Qualified Scheduling Entity, that states if a Qualified Scheduling Entity (QSE) represents a Resource Entity, Emergency Response Service (ERS) Resource, or another QSE and receives or transmits Wide Area Network (WAN) Data, as that term is defined in Section 2.1, Definitions, then it must maintain connection to a Secure Private Network (SPN) as described in Nodal Operating Guide Section 7, Telemetry and Communication.  This NPRR also adds two definitions (‘Wide Area Network (WAN)’ and ‘Wide Area Network (WAN) Participant’) which were previously located in Nodal Operating Guide Section 1.4, Definitions.</a:t>
            </a:r>
          </a:p>
          <a:p>
            <a:pPr marL="228600" marR="0">
              <a:spcBef>
                <a:spcPts val="0"/>
              </a:spcBef>
              <a:spcAft>
                <a:spcPts val="0"/>
              </a:spcAft>
            </a:pPr>
            <a:r>
              <a:rPr lang="en-US" sz="1700" b="1" dirty="0">
                <a:effectLst/>
                <a:latin typeface="+mn-lt"/>
                <a:ea typeface="Times New Roman" panose="02020603050405020304" pitchFamily="18" charset="0"/>
              </a:rPr>
              <a:t>PRS Decision:</a:t>
            </a:r>
            <a:r>
              <a:rPr lang="en-US" sz="1700" dirty="0">
                <a:effectLst/>
                <a:latin typeface="+mn-lt"/>
                <a:ea typeface="Times New Roman" panose="02020603050405020304" pitchFamily="18" charset="0"/>
              </a:rPr>
              <a:t>  On 5/10/23, PRS voted to recommend approval of NPRR1150 as amended by the 4/20/23 ERCOT comments.  There was one abstention from the Investor Owned Utility (IOU) (Lone Star Transmission) Market Segment.  On 6/14/23, PRS voted unanimously to endorse and forward to TAC the 5/10/23 PRS Report and 9/28/22 Impact Analysis for NPRR1150.</a:t>
            </a: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NPRR1173, Changes Consistent With the Options Available to an MOU and EC Entering Retail Competition in the ERCOT Market [ERCOT]</a:t>
            </a:r>
            <a:endParaRPr lang="en-US" sz="1800" dirty="0"/>
          </a:p>
        </p:txBody>
      </p:sp>
      <p:sp>
        <p:nvSpPr>
          <p:cNvPr id="14339" name="Rectangle 2"/>
          <p:cNvSpPr>
            <a:spLocks noChangeArrowheads="1"/>
          </p:cNvSpPr>
          <p:nvPr/>
        </p:nvSpPr>
        <p:spPr bwMode="auto">
          <a:xfrm>
            <a:off x="190500" y="774492"/>
            <a:ext cx="861230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October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provides needed references to the Retail Market Guide to account for Texas Standard Electronic Transaction (TX SET) processing options for Municipally Owned Utility (MOU) or Electric Cooperative (EC) service areas.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5/10/23, PRS voted to recommend approval of NPRR1173 as submitted.  There was one abstention from the IOU (Lone Star Transmission) Market Segment.  On 6/14/23 PRS voted unanimously to endorse and forward to TAC the 5/10/23 PRS Report and 4/17/23 Impact Analysis for NPRR1173.</a:t>
            </a:r>
          </a:p>
        </p:txBody>
      </p:sp>
    </p:spTree>
    <p:extLst>
      <p:ext uri="{BB962C8B-B14F-4D97-AF65-F5344CB8AC3E}">
        <p14:creationId xmlns:p14="http://schemas.microsoft.com/office/powerpoint/2010/main" val="4118422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2000" i="1" dirty="0"/>
              <a:t>NPRR1176, Update to EEA Trigger Levels [ERCOT]</a:t>
            </a:r>
            <a:endParaRPr lang="en-US" sz="2000" dirty="0"/>
          </a:p>
        </p:txBody>
      </p:sp>
      <p:sp>
        <p:nvSpPr>
          <p:cNvPr id="14339" name="Rectangle 2"/>
          <p:cNvSpPr>
            <a:spLocks noChangeArrowheads="1"/>
          </p:cNvSpPr>
          <p:nvPr/>
        </p:nvSpPr>
        <p:spPr bwMode="auto">
          <a:xfrm>
            <a:off x="190500" y="774492"/>
            <a:ext cx="861230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Less than $20K (O&amp;M);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ERCOT grid operations and practices will be updated.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revises the Energy Emergency Alert (EEA) procedures to require a declaration of EEA Level 3 when Physical Responsive Capability (PRC) cannot be maintained above 1,500 MW and will require ERCOT to shed firm Load to recover 1,500 MW of reserves within 30 minutes.  This NPRR also modifies the trigger levels for EEA Level 1 and EEA Level 2, changes the trigger for ERCOT’s consideration of alternative transmission ratings or configurations from Advisory to Watch when PRC drops below 3,000 MW, and restores a frequency trigger for the declaration of EEA Level 3 if the steady-state frequency drops below 59.8 Hz for any period of time.</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a:t>
            </a:r>
            <a:r>
              <a:rPr lang="en-US" sz="1800" kern="1200" dirty="0">
                <a:effectLst/>
                <a:latin typeface="+mn-lt"/>
                <a:ea typeface="Times New Roman" panose="02020603050405020304" pitchFamily="18" charset="0"/>
              </a:rPr>
              <a:t>On 5/10/23, PRS voted to recommend approval of NPRR1176 as submitted.  There was one abstention from the IOU (Lone Start Transmission) Market Segment.  On 6/14/23, PRS voted unanimously to endorse and forward to TAC the 5/10/23 PRS Report and 4/25/23 Impact Analysis for NPRR1176.</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4071364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2023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7"/>
          <a:ext cx="8839200" cy="294436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NPRR992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endParaRPr kumimoji="0" lang="en-US" sz="105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NPRR1112</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NPRR1112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NPRR1092</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572000" y="3381195"/>
            <a:ext cx="43421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4454"/>
            <a:ext cx="2505302"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484,825(b),826,829,841,857,879,885,904,918,930,936,941,963,965,975,987,995,1004,1006,1007,1019,1023,1026,1030,1032,1034,1057, 1077,1105, 1111,1128,1131,1136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799,805,810,813,818,819,822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06767"/>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42415" y="1304620"/>
            <a:ext cx="370549" cy="275460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646711" y="1308536"/>
            <a:ext cx="416949" cy="115416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7503741" y="2629509"/>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9970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2098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716025" y="1295500"/>
            <a:ext cx="370549" cy="209288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10" name="TextBox 9">
            <a:extLst>
              <a:ext uri="{FF2B5EF4-FFF2-40B4-BE49-F238E27FC236}">
                <a16:creationId xmlns:a16="http://schemas.microsoft.com/office/drawing/2014/main" id="{1A615B54-2AA6-8B76-5F70-7479D7CF1C64}"/>
              </a:ext>
            </a:extLst>
          </p:cNvPr>
          <p:cNvSpPr txBox="1"/>
          <p:nvPr/>
        </p:nvSpPr>
        <p:spPr>
          <a:xfrm>
            <a:off x="1291752" y="1311415"/>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pic>
        <p:nvPicPr>
          <p:cNvPr id="8" name="Picture 7">
            <a:extLst>
              <a:ext uri="{FF2B5EF4-FFF2-40B4-BE49-F238E27FC236}">
                <a16:creationId xmlns:a16="http://schemas.microsoft.com/office/drawing/2014/main" id="{707051E6-486F-A2E5-B665-C9AFE5A4ABF8}"/>
              </a:ext>
            </a:extLst>
          </p:cNvPr>
          <p:cNvPicPr>
            <a:picLocks noChangeAspect="1"/>
          </p:cNvPicPr>
          <p:nvPr/>
        </p:nvPicPr>
        <p:blipFill>
          <a:blip r:embed="rId3"/>
          <a:stretch>
            <a:fillRect/>
          </a:stretch>
        </p:blipFill>
        <p:spPr>
          <a:xfrm>
            <a:off x="413208" y="3813689"/>
            <a:ext cx="8180415" cy="1288758"/>
          </a:xfrm>
          <a:prstGeom prst="rect">
            <a:avLst/>
          </a:prstGeom>
        </p:spPr>
      </p:pic>
      <p:sp>
        <p:nvSpPr>
          <p:cNvPr id="5" name="TextBox 12">
            <a:extLst>
              <a:ext uri="{FF2B5EF4-FFF2-40B4-BE49-F238E27FC236}">
                <a16:creationId xmlns:a16="http://schemas.microsoft.com/office/drawing/2014/main" id="{90B21521-06B7-DAF1-A0C8-8C7BACEDBBA3}"/>
              </a:ext>
            </a:extLst>
          </p:cNvPr>
          <p:cNvSpPr txBox="1">
            <a:spLocks noChangeArrowheads="1"/>
          </p:cNvSpPr>
          <p:nvPr/>
        </p:nvSpPr>
        <p:spPr bwMode="auto">
          <a:xfrm>
            <a:off x="4579880" y="2808558"/>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10/1</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cxnSp>
        <p:nvCxnSpPr>
          <p:cNvPr id="7" name="Straight Arrow Connector 6">
            <a:extLst>
              <a:ext uri="{FF2B5EF4-FFF2-40B4-BE49-F238E27FC236}">
                <a16:creationId xmlns:a16="http://schemas.microsoft.com/office/drawing/2014/main" id="{D72AA0FE-8486-7650-84C2-26C00F0AAF60}"/>
              </a:ext>
            </a:extLst>
          </p:cNvPr>
          <p:cNvCxnSpPr>
            <a:cxnSpLocks/>
          </p:cNvCxnSpPr>
          <p:nvPr/>
        </p:nvCxnSpPr>
        <p:spPr>
          <a:xfrm flipH="1">
            <a:off x="5724210" y="2337109"/>
            <a:ext cx="597793" cy="890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93382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9713</TotalTime>
  <Words>1096</Words>
  <Application>Microsoft Office PowerPoint</Application>
  <PresentationFormat>On-screen Show (4:3)</PresentationFormat>
  <Paragraphs>225</Paragraphs>
  <Slides>7</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Calibri</vt:lpstr>
      <vt:lpstr>Courier New</vt:lpstr>
      <vt:lpstr>Wingdings</vt:lpstr>
      <vt:lpstr>Custom Design</vt:lpstr>
      <vt:lpstr>Office Theme</vt:lpstr>
      <vt:lpstr>PowerPoint Presentation</vt:lpstr>
      <vt:lpstr>Summary of PRS Update</vt:lpstr>
      <vt:lpstr>Appendix</vt:lpstr>
      <vt:lpstr>NPRR1150, Related to NOGRR230, WAN Participant Security [ERCOT]</vt:lpstr>
      <vt:lpstr>NPRR1173, Changes Consistent With the Options Available to an MOU and EC Entering Retail Competition in the ERCOT Market [ERCOT]</vt:lpstr>
      <vt:lpstr>NPRR1176, Update to EEA Trigger Levels [ERCOT]</vt:lpstr>
      <vt:lpstr>2023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06XX23</cp:lastModifiedBy>
  <cp:revision>593</cp:revision>
  <cp:lastPrinted>2013-01-30T23:16:36Z</cp:lastPrinted>
  <dcterms:created xsi:type="dcterms:W3CDTF">2010-04-12T23:12:02Z</dcterms:created>
  <dcterms:modified xsi:type="dcterms:W3CDTF">2023-06-16T19:00:41Z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