
<file path=[Content_Types].xml><?xml version="1.0" encoding="utf-8"?>
<Types xmlns="http://schemas.openxmlformats.org/package/2006/content-types">
  <Default Extension="emf" ContentType="image/x-emf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810" r:id="rId4"/>
  </p:sldMasterIdLst>
  <p:notesMasterIdLst>
    <p:notesMasterId r:id="rId12"/>
  </p:notesMasterIdLst>
  <p:sldIdLst>
    <p:sldId id="256" r:id="rId5"/>
    <p:sldId id="257" r:id="rId6"/>
    <p:sldId id="265" r:id="rId7"/>
    <p:sldId id="271" r:id="rId8"/>
    <p:sldId id="272" r:id="rId9"/>
    <p:sldId id="267" r:id="rId10"/>
    <p:sldId id="260" r:id="rId11"/>
  </p:sldIdLst>
  <p:sldSz cx="12192000" cy="6858000"/>
  <p:notesSz cx="7023100" cy="93091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030" autoAdjust="0"/>
    <p:restoredTop sz="85830" autoAdjust="0"/>
  </p:normalViewPr>
  <p:slideViewPr>
    <p:cSldViewPr snapToGrid="0">
      <p:cViewPr varScale="1">
        <p:scale>
          <a:sx n="71" d="100"/>
          <a:sy n="71" d="100"/>
        </p:scale>
        <p:origin x="878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70" d="100"/>
          <a:sy n="70" d="100"/>
        </p:scale>
        <p:origin x="4200" y="12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3043343" cy="467072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8132" y="1"/>
            <a:ext cx="3043343" cy="467072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r">
              <a:defRPr sz="1200"/>
            </a:lvl1pPr>
          </a:lstStyle>
          <a:p>
            <a:fld id="{358642C1-E434-4516-AF1B-D01F509F0640}" type="datetimeFigureOut">
              <a:rPr lang="en-US" smtClean="0"/>
              <a:t>6/19/2023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19138" y="1163638"/>
            <a:ext cx="5584825" cy="31416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324" tIns="46662" rIns="93324" bIns="46662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2310" y="4480003"/>
            <a:ext cx="5618480" cy="3665459"/>
          </a:xfrm>
          <a:prstGeom prst="rect">
            <a:avLst/>
          </a:prstGeom>
        </p:spPr>
        <p:txBody>
          <a:bodyPr vert="horz" lIns="93324" tIns="46662" rIns="93324" bIns="46662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42029"/>
            <a:ext cx="3043343" cy="467071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8132" y="8842029"/>
            <a:ext cx="3043343" cy="467071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r">
              <a:defRPr sz="1200"/>
            </a:lvl1pPr>
          </a:lstStyle>
          <a:p>
            <a:fld id="{B98AC153-6618-4A23-95D4-54729088AA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22220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8AC153-6618-4A23-95D4-54729088AAF2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78235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050" dirty="0">
              <a:latin typeface="+mn-lt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8AC153-6618-4A23-95D4-54729088AAF2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742243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100" dirty="0">
              <a:solidFill>
                <a:srgbClr val="000000"/>
              </a:solidFill>
              <a:latin typeface="+mn-lt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8AC153-6618-4A23-95D4-54729088AAF2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348603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lang="en-US" sz="1100" dirty="0">
              <a:solidFill>
                <a:srgbClr val="000000"/>
              </a:solidFill>
              <a:latin typeface="+mn-lt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8AC153-6618-4A23-95D4-54729088AAF2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329493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100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8AC153-6618-4A23-95D4-54729088AAF2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447474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100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8AC153-6618-4A23-95D4-54729088AAF2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037467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8AC153-6618-4A23-95D4-54729088AAF2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94413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89093-469E-468C-ABA2-5CF0A6764A51}" type="datetimeFigureOut">
              <a:rPr lang="en-US" smtClean="0"/>
              <a:t>6/19/2023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D09DB-E614-4478-BE4D-547C2F5E64C9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652554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89093-469E-468C-ABA2-5CF0A6764A51}" type="datetimeFigureOut">
              <a:rPr lang="en-US" smtClean="0"/>
              <a:t>6/19/2023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D09DB-E614-4478-BE4D-547C2F5E64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07967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89093-469E-468C-ABA2-5CF0A6764A51}" type="datetimeFigureOut">
              <a:rPr lang="en-US" smtClean="0"/>
              <a:t>6/19/2023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D09DB-E614-4478-BE4D-547C2F5E64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53883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89093-469E-468C-ABA2-5CF0A6764A51}" type="datetimeFigureOut">
              <a:rPr lang="en-US" smtClean="0"/>
              <a:t>6/19/2023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D09DB-E614-4478-BE4D-547C2F5E64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67575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89093-469E-468C-ABA2-5CF0A6764A51}" type="datetimeFigureOut">
              <a:rPr lang="en-US" smtClean="0"/>
              <a:t>6/19/2023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D09DB-E614-4478-BE4D-547C2F5E64C9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551216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89093-469E-468C-ABA2-5CF0A6764A51}" type="datetimeFigureOut">
              <a:rPr lang="en-US" smtClean="0"/>
              <a:t>6/19/2023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D09DB-E614-4478-BE4D-547C2F5E64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2755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89093-469E-468C-ABA2-5CF0A6764A51}" type="datetimeFigureOut">
              <a:rPr lang="en-US" smtClean="0"/>
              <a:t>6/19/2023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D09DB-E614-4478-BE4D-547C2F5E64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38008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89093-469E-468C-ABA2-5CF0A6764A51}" type="datetimeFigureOut">
              <a:rPr lang="en-US" smtClean="0"/>
              <a:t>6/19/2023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D09DB-E614-4478-BE4D-547C2F5E64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75739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89093-469E-468C-ABA2-5CF0A6764A51}" type="datetimeFigureOut">
              <a:rPr lang="en-US" smtClean="0"/>
              <a:t>6/19/2023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D09DB-E614-4478-BE4D-547C2F5E64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65998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65689093-469E-468C-ABA2-5CF0A6764A51}" type="datetimeFigureOut">
              <a:rPr lang="en-US" smtClean="0"/>
              <a:t>6/19/2023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2DD09DB-E614-4478-BE4D-547C2F5E64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26850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89093-469E-468C-ABA2-5CF0A6764A51}" type="datetimeFigureOut">
              <a:rPr lang="en-US" smtClean="0"/>
              <a:t>6/19/2023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D09DB-E614-4478-BE4D-547C2F5E64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63689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65689093-469E-468C-ABA2-5CF0A6764A51}" type="datetimeFigureOut">
              <a:rPr lang="en-US" smtClean="0"/>
              <a:t>6/19/2023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42DD09DB-E614-4478-BE4D-547C2F5E64C9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50701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1" r:id="rId1"/>
    <p:sldLayoutId id="2147483812" r:id="rId2"/>
    <p:sldLayoutId id="2147483813" r:id="rId3"/>
    <p:sldLayoutId id="2147483814" r:id="rId4"/>
    <p:sldLayoutId id="2147483815" r:id="rId5"/>
    <p:sldLayoutId id="2147483816" r:id="rId6"/>
    <p:sldLayoutId id="2147483817" r:id="rId7"/>
    <p:sldLayoutId id="2147483818" r:id="rId8"/>
    <p:sldLayoutId id="2147483819" r:id="rId9"/>
    <p:sldLayoutId id="2147483820" r:id="rId10"/>
    <p:sldLayoutId id="2147483821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emf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ercot.com/mktrules/issues/VCMRR034" TargetMode="External"/><Relationship Id="rId3" Type="http://schemas.openxmlformats.org/officeDocument/2006/relationships/hyperlink" Target="https://www.ercot.com/mktrules/issues/NPRR1070" TargetMode="External"/><Relationship Id="rId7" Type="http://schemas.openxmlformats.org/officeDocument/2006/relationships/hyperlink" Target="https://www.ercot.com/mktrules/issues/VCMRR033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ercot.com/mktrules/issues/NOGRR215" TargetMode="External"/><Relationship Id="rId5" Type="http://schemas.openxmlformats.org/officeDocument/2006/relationships/hyperlink" Target="https://www.ercot.com/mktrules/issues/NPRR1162" TargetMode="External"/><Relationship Id="rId10" Type="http://schemas.openxmlformats.org/officeDocument/2006/relationships/hyperlink" Target="https://www.ercot.com/mktrules/issues/VCMRR037" TargetMode="External"/><Relationship Id="rId4" Type="http://schemas.openxmlformats.org/officeDocument/2006/relationships/hyperlink" Target="https://www.ercot.com/mktrules/issues/NPRR1146" TargetMode="External"/><Relationship Id="rId9" Type="http://schemas.openxmlformats.org/officeDocument/2006/relationships/hyperlink" Target="https://www.ercot.com/mktrules/issues/VCMRR035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9E242A-A689-4DF5-95ED-B6BA05F2E2F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8199" y="1093788"/>
            <a:ext cx="10506455" cy="2967208"/>
          </a:xfrm>
        </p:spPr>
        <p:txBody>
          <a:bodyPr>
            <a:normAutofit/>
          </a:bodyPr>
          <a:lstStyle/>
          <a:p>
            <a:pPr algn="l"/>
            <a:r>
              <a:rPr lang="en-US" sz="8000" dirty="0"/>
              <a:t>WMS Report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AF09D7D-76C4-4ABA-9706-116A5D45E4B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921830" y="4619624"/>
            <a:ext cx="5425874" cy="1038225"/>
          </a:xfrm>
        </p:spPr>
        <p:txBody>
          <a:bodyPr>
            <a:normAutofit/>
          </a:bodyPr>
          <a:lstStyle/>
          <a:p>
            <a:pPr algn="r"/>
            <a:r>
              <a:rPr lang="en-US" dirty="0"/>
              <a:t>TAC Meeting – June 27, 2023 </a:t>
            </a:r>
          </a:p>
        </p:txBody>
      </p:sp>
    </p:spTree>
    <p:extLst>
      <p:ext uri="{BB962C8B-B14F-4D97-AF65-F5344CB8AC3E}">
        <p14:creationId xmlns:p14="http://schemas.microsoft.com/office/powerpoint/2010/main" val="18727703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3741B58E-3B65-4A01-A276-975AB2CF8A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6315" cy="6858000"/>
          </a:xfrm>
          <a:prstGeom prst="rect">
            <a:avLst/>
          </a:prstGeom>
          <a:ln>
            <a:noFill/>
          </a:ln>
        </p:spPr>
        <p:style>
          <a:lnRef idx="2">
            <a:schemeClr val="accent6">
              <a:shade val="50000"/>
            </a:schemeClr>
          </a:lnRef>
          <a:fillRef idx="1001">
            <a:schemeClr val="lt1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AAC67C3-831B-4AB1-A259-DFB839CAFAF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69A2537-D441-4886-9211-5B5476A036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2370" y="605896"/>
            <a:ext cx="3084844" cy="5646208"/>
          </a:xfrm>
        </p:spPr>
        <p:txBody>
          <a:bodyPr anchor="ctr">
            <a:normAutofit/>
          </a:bodyPr>
          <a:lstStyle/>
          <a:p>
            <a:endParaRPr lang="en-US" sz="3600" dirty="0">
              <a:solidFill>
                <a:srgbClr val="FFFFFF"/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054B3F04-9EAC-45C0-B3CE-0387EEA10A0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68F564F-A32A-47D1-911B-E1EE4EFCF6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42016" y="605896"/>
            <a:ext cx="6413663" cy="5646208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en-US" sz="2400" b="1" dirty="0"/>
              <a:t>Overview:</a:t>
            </a:r>
            <a:r>
              <a:rPr lang="en-US" sz="2400" dirty="0"/>
              <a:t>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400" dirty="0"/>
              <a:t> Previous WMS Meeting – June 7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400" dirty="0"/>
              <a:t> No Voting Items for TAC Approval this month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400" dirty="0"/>
              <a:t> Revision Requests Under WMS Review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400" dirty="0"/>
              <a:t> Discussion Items</a:t>
            </a:r>
          </a:p>
          <a:p>
            <a:pPr marL="0" indent="0">
              <a:buNone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333879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2" name="Rectangle 34">
            <a:extLst>
              <a:ext uri="{FF2B5EF4-FFF2-40B4-BE49-F238E27FC236}">
                <a16:creationId xmlns:a16="http://schemas.microsoft.com/office/drawing/2014/main" id="{FB5993E2-C02B-4335-ABA5-D8EC465551E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6315" cy="6858000"/>
          </a:xfrm>
          <a:prstGeom prst="rect">
            <a:avLst/>
          </a:prstGeom>
          <a:ln>
            <a:noFill/>
          </a:ln>
        </p:spPr>
        <p:style>
          <a:lnRef idx="2">
            <a:schemeClr val="accent6">
              <a:shade val="50000"/>
            </a:schemeClr>
          </a:lnRef>
          <a:fillRef idx="1001">
            <a:schemeClr val="lt1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C0B801A2-5622-4BE8-9AD2-C337A2CD002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69A2537-D441-4886-9211-5B5476A036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2370" y="516835"/>
            <a:ext cx="3084844" cy="5772840"/>
          </a:xfrm>
        </p:spPr>
        <p:txBody>
          <a:bodyPr anchor="ctr">
            <a:normAutofit/>
          </a:bodyPr>
          <a:lstStyle/>
          <a:p>
            <a:r>
              <a:rPr lang="en-US" sz="3600" dirty="0">
                <a:solidFill>
                  <a:srgbClr val="FFFFFF"/>
                </a:solidFill>
              </a:rPr>
              <a:t>June 7</a:t>
            </a:r>
            <a:r>
              <a:rPr lang="en-US" sz="3600" baseline="30000" dirty="0">
                <a:solidFill>
                  <a:srgbClr val="FFFFFF"/>
                </a:solidFill>
              </a:rPr>
              <a:t>th</a:t>
            </a:r>
            <a:r>
              <a:rPr lang="en-US" sz="3600" dirty="0">
                <a:solidFill>
                  <a:srgbClr val="FFFFFF"/>
                </a:solidFill>
              </a:rPr>
              <a:t> </a:t>
            </a:r>
            <a:br>
              <a:rPr lang="en-US" sz="3600" dirty="0">
                <a:solidFill>
                  <a:srgbClr val="FFFFFF"/>
                </a:solidFill>
              </a:rPr>
            </a:br>
            <a:r>
              <a:rPr lang="en-US" sz="3600" dirty="0">
                <a:solidFill>
                  <a:srgbClr val="FFFFFF"/>
                </a:solidFill>
              </a:rPr>
              <a:t>Meeting Overview</a:t>
            </a: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B7AF614F-5BC3-4086-99F5-B87C5847A07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aphicFrame>
        <p:nvGraphicFramePr>
          <p:cNvPr id="9" name="Content Placeholder 8">
            <a:extLst>
              <a:ext uri="{FF2B5EF4-FFF2-40B4-BE49-F238E27FC236}">
                <a16:creationId xmlns:a16="http://schemas.microsoft.com/office/drawing/2014/main" id="{9EB68B06-02BF-1134-B5D7-D0A14090666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35394656"/>
              </p:ext>
            </p:extLst>
          </p:nvPr>
        </p:nvGraphicFramePr>
        <p:xfrm>
          <a:off x="4305295" y="210546"/>
          <a:ext cx="7517359" cy="7212817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7517359">
                  <a:extLst>
                    <a:ext uri="{9D8B030D-6E8A-4147-A177-3AD203B41FA5}">
                      <a16:colId xmlns:a16="http://schemas.microsoft.com/office/drawing/2014/main" val="1156528365"/>
                    </a:ext>
                  </a:extLst>
                </a:gridCol>
              </a:tblGrid>
              <a:tr h="475895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US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June 7</a:t>
                      </a:r>
                      <a:r>
                        <a:rPr lang="en-US" sz="2400" b="1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th</a:t>
                      </a:r>
                      <a:r>
                        <a:rPr lang="en-US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Meeting Highlights:</a:t>
                      </a:r>
                      <a:br>
                        <a:rPr lang="en-US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</a:br>
                      <a:endParaRPr lang="en-US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Reviewed 2022 Annual UFE Report</a:t>
                      </a: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Endorsed DSWG leadership:</a:t>
                      </a:r>
                    </a:p>
                    <a:p>
                      <a:pPr marL="800100" marR="0" lvl="1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Chair – Kevin Hanson (NG Renewables)</a:t>
                      </a:r>
                    </a:p>
                    <a:p>
                      <a:pPr marL="800100" marR="0" lvl="1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Vice Chair – Mark Smith (CMC Steel Texas)</a:t>
                      </a: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Endorsed MWG leadership:</a:t>
                      </a:r>
                    </a:p>
                    <a:p>
                      <a:pPr marL="800100" marR="0" lvl="1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Chair -- Michael Blum (CenterPoint Energy)</a:t>
                      </a:r>
                    </a:p>
                    <a:p>
                      <a:pPr marL="800100" marR="0" lvl="1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Vice Chair – Kyle </a:t>
                      </a:r>
                      <a:r>
                        <a:rPr lang="en-US" sz="2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Stuckly</a:t>
                      </a:r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(Oncor)</a:t>
                      </a: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Adopted TAC approved WMS Open Action Items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US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June 7</a:t>
                      </a:r>
                      <a:r>
                        <a:rPr lang="en-US" sz="2400" b="1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th</a:t>
                      </a:r>
                      <a:r>
                        <a:rPr lang="en-US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Voting Items:</a:t>
                      </a: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Endorsed NPRR1174</a:t>
                      </a: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Endorsed VCMRR034</a:t>
                      </a: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Requested PRS continue to table NPRR1172 and NPRR1179 for further review by RCWG</a:t>
                      </a:r>
                    </a:p>
                    <a:p>
                      <a:pPr marL="800100" marR="0" lvl="1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“Holistic Review” of fuel cost recovery issues</a:t>
                      </a:r>
                    </a:p>
                    <a:p>
                      <a:pPr marL="800100" marR="0" lvl="1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Potential Workshop and/or task force under consideration.</a:t>
                      </a: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Continue tabling of NPRR1162</a:t>
                      </a:r>
                    </a:p>
                  </a:txBody>
                  <a:tcPr marL="136815" marR="136815" marT="19002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39632082"/>
                  </a:ext>
                </a:extLst>
              </a:tr>
              <a:tr h="109781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36815" marR="136815" marT="19002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635997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641252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2" name="Rectangle 34">
            <a:extLst>
              <a:ext uri="{FF2B5EF4-FFF2-40B4-BE49-F238E27FC236}">
                <a16:creationId xmlns:a16="http://schemas.microsoft.com/office/drawing/2014/main" id="{FB5993E2-C02B-4335-ABA5-D8EC465551E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6315" cy="6858000"/>
          </a:xfrm>
          <a:prstGeom prst="rect">
            <a:avLst/>
          </a:prstGeom>
          <a:ln>
            <a:noFill/>
          </a:ln>
        </p:spPr>
        <p:style>
          <a:lnRef idx="2">
            <a:schemeClr val="accent6">
              <a:shade val="50000"/>
            </a:schemeClr>
          </a:lnRef>
          <a:fillRef idx="1001">
            <a:schemeClr val="lt1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C0B801A2-5622-4BE8-9AD2-C337A2CD002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69A2537-D441-4886-9211-5B5476A036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2370" y="516835"/>
            <a:ext cx="3084844" cy="5772840"/>
          </a:xfrm>
        </p:spPr>
        <p:txBody>
          <a:bodyPr anchor="ctr">
            <a:normAutofit/>
          </a:bodyPr>
          <a:lstStyle/>
          <a:p>
            <a:r>
              <a:rPr lang="en-US" sz="3600" dirty="0">
                <a:solidFill>
                  <a:srgbClr val="FFFFFF"/>
                </a:solidFill>
              </a:rPr>
              <a:t>Voting Items</a:t>
            </a: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B7AF614F-5BC3-4086-99F5-B87C5847A07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aphicFrame>
        <p:nvGraphicFramePr>
          <p:cNvPr id="9" name="Content Placeholder 8">
            <a:extLst>
              <a:ext uri="{FF2B5EF4-FFF2-40B4-BE49-F238E27FC236}">
                <a16:creationId xmlns:a16="http://schemas.microsoft.com/office/drawing/2014/main" id="{9EB68B06-02BF-1134-B5D7-D0A14090666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91444953"/>
              </p:ext>
            </p:extLst>
          </p:nvPr>
        </p:nvGraphicFramePr>
        <p:xfrm>
          <a:off x="4746359" y="1415401"/>
          <a:ext cx="6797675" cy="2619571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6797675">
                  <a:extLst>
                    <a:ext uri="{9D8B030D-6E8A-4147-A177-3AD203B41FA5}">
                      <a16:colId xmlns:a16="http://schemas.microsoft.com/office/drawing/2014/main" val="1156528365"/>
                    </a:ext>
                  </a:extLst>
                </a:gridCol>
              </a:tblGrid>
              <a:tr h="261957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US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There are no WMS voting items for TAC consideration this month.</a:t>
                      </a:r>
                    </a:p>
                  </a:txBody>
                  <a:tcPr marL="136815" marR="136815" marT="19002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3963208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886584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8" name="Rectangle 17">
            <a:extLst>
              <a:ext uri="{FF2B5EF4-FFF2-40B4-BE49-F238E27FC236}">
                <a16:creationId xmlns:a16="http://schemas.microsoft.com/office/drawing/2014/main" id="{3741B58E-3B65-4A01-A276-975AB2CF8A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6315" cy="6858000"/>
          </a:xfrm>
          <a:prstGeom prst="rect">
            <a:avLst/>
          </a:prstGeom>
          <a:ln>
            <a:noFill/>
          </a:ln>
        </p:spPr>
        <p:style>
          <a:lnRef idx="2">
            <a:schemeClr val="accent6">
              <a:shade val="50000"/>
            </a:schemeClr>
          </a:lnRef>
          <a:fillRef idx="1001">
            <a:schemeClr val="lt1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7AAC67C3-831B-4AB1-A259-DFB839CAFAF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3EF01CD-F6DF-42D6-9BD9-78AA06107D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2370" y="605896"/>
            <a:ext cx="3084844" cy="5646208"/>
          </a:xfrm>
        </p:spPr>
        <p:txBody>
          <a:bodyPr anchor="ctr">
            <a:normAutofit/>
          </a:bodyPr>
          <a:lstStyle/>
          <a:p>
            <a:r>
              <a:rPr lang="en-US" sz="3600" dirty="0">
                <a:solidFill>
                  <a:srgbClr val="FFFFFF"/>
                </a:solidFill>
              </a:rPr>
              <a:t>WMS Working Group Leadership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054B3F04-9EAC-45C0-B3CE-0387EEA10A0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aphicFrame>
        <p:nvGraphicFramePr>
          <p:cNvPr id="9" name="Object 8">
            <a:extLst>
              <a:ext uri="{FF2B5EF4-FFF2-40B4-BE49-F238E27FC236}">
                <a16:creationId xmlns:a16="http://schemas.microsoft.com/office/drawing/2014/main" id="{B0BE7855-58D1-3CD0-BD93-81FB0C6F3CB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93273960"/>
              </p:ext>
            </p:extLst>
          </p:nvPr>
        </p:nvGraphicFramePr>
        <p:xfrm>
          <a:off x="4382763" y="1223963"/>
          <a:ext cx="7620665" cy="432127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Worksheet" r:id="rId3" imgW="5173803" imgH="2933810" progId="Excel.Sheet.12">
                  <p:embed/>
                </p:oleObj>
              </mc:Choice>
              <mc:Fallback>
                <p:oleObj name="Worksheet" r:id="rId3" imgW="5173803" imgH="2933810" progId="Excel.Sheet.12">
                  <p:embed/>
                  <p:pic>
                    <p:nvPicPr>
                      <p:cNvPr id="9" name="Object 8">
                        <a:extLst>
                          <a:ext uri="{FF2B5EF4-FFF2-40B4-BE49-F238E27FC236}">
                            <a16:creationId xmlns:a16="http://schemas.microsoft.com/office/drawing/2014/main" id="{B0BE7855-58D1-3CD0-BD93-81FB0C6F3CB6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382763" y="1223963"/>
                        <a:ext cx="7620665" cy="432127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2243990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6" name="Rectangle 25">
            <a:extLst>
              <a:ext uri="{FF2B5EF4-FFF2-40B4-BE49-F238E27FC236}">
                <a16:creationId xmlns:a16="http://schemas.microsoft.com/office/drawing/2014/main" id="{3741B58E-3B65-4A01-A276-975AB2CF8A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6315" cy="6858000"/>
          </a:xfrm>
          <a:prstGeom prst="rect">
            <a:avLst/>
          </a:prstGeom>
          <a:ln>
            <a:noFill/>
          </a:ln>
        </p:spPr>
        <p:style>
          <a:lnRef idx="2">
            <a:schemeClr val="accent6">
              <a:shade val="50000"/>
            </a:schemeClr>
          </a:lnRef>
          <a:fillRef idx="1001">
            <a:schemeClr val="lt1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7AAC67C3-831B-4AB1-A259-DFB839CAFAF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69A2537-D441-4886-9211-5B5476A036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2370" y="605896"/>
            <a:ext cx="3084844" cy="5646208"/>
          </a:xfrm>
        </p:spPr>
        <p:txBody>
          <a:bodyPr anchor="ctr">
            <a:normAutofit/>
          </a:bodyPr>
          <a:lstStyle/>
          <a:p>
            <a:r>
              <a:rPr lang="en-US" sz="3600" dirty="0">
                <a:solidFill>
                  <a:srgbClr val="FFFFFF"/>
                </a:solidFill>
              </a:rPr>
              <a:t>Revision Requests Under WMS Review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054B3F04-9EAC-45C0-B3CE-0387EEA10A0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68F564F-A32A-47D1-911B-E1EE4EFCF6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60028" y="139849"/>
            <a:ext cx="7594899" cy="6486862"/>
          </a:xfrm>
        </p:spPr>
        <p:txBody>
          <a:bodyPr anchor="ctr">
            <a:noAutofit/>
          </a:bodyPr>
          <a:lstStyle/>
          <a:p>
            <a:pPr marL="0">
              <a:buNone/>
            </a:pPr>
            <a:r>
              <a:rPr lang="en-US" i="0" dirty="0">
                <a:effectLst/>
                <a:latin typeface="Roboto" panose="02000000000000000000" pitchFamily="2" charset="0"/>
              </a:rPr>
              <a:t>Revision Requests Tabled at PRS or ROS and Referred to WMS</a:t>
            </a:r>
            <a:endParaRPr lang="en-US" b="1" dirty="0"/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2000" dirty="0">
                <a:hlinkClick r:id="rId3"/>
              </a:rPr>
              <a:t>NPRR1070</a:t>
            </a:r>
            <a:r>
              <a:rPr lang="en-US" sz="2000" dirty="0"/>
              <a:t>, Planning Criteria for GTC Exit Solutions </a:t>
            </a:r>
            <a:r>
              <a:rPr lang="en-US" sz="2000" dirty="0">
                <a:solidFill>
                  <a:srgbClr val="FF0000"/>
                </a:solidFill>
              </a:rPr>
              <a:t>Tabled</a:t>
            </a:r>
            <a:endParaRPr lang="en-US" sz="2000" b="1" dirty="0">
              <a:solidFill>
                <a:srgbClr val="FF0000"/>
              </a:solidFill>
            </a:endParaRP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2000" dirty="0">
                <a:hlinkClick r:id="rId4"/>
              </a:rPr>
              <a:t>NPRR1146</a:t>
            </a:r>
            <a:r>
              <a:rPr lang="en-US" sz="2000" dirty="0"/>
              <a:t>, Credit Changes to Appropriately Reflect TAO Exposure  </a:t>
            </a:r>
            <a:r>
              <a:rPr lang="en-US" sz="2000" strike="sngStrike" dirty="0">
                <a:solidFill>
                  <a:srgbClr val="FF0000"/>
                </a:solidFill>
              </a:rPr>
              <a:t>Tabled</a:t>
            </a:r>
            <a:r>
              <a:rPr lang="en-US" sz="2000" dirty="0">
                <a:solidFill>
                  <a:srgbClr val="FF0000"/>
                </a:solidFill>
              </a:rPr>
              <a:t> (Request for Withdrawal 6/19)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2000" dirty="0">
                <a:hlinkClick r:id="rId5"/>
              </a:rPr>
              <a:t>NPRR1162</a:t>
            </a:r>
            <a:r>
              <a:rPr lang="en-US" sz="2000" dirty="0"/>
              <a:t>, Single Agent Designation for a QSE and its Sub-QSEs for Voice Communications over the ERCOT WAN (WMWG) </a:t>
            </a:r>
            <a:r>
              <a:rPr lang="en-US" sz="2000" dirty="0">
                <a:solidFill>
                  <a:srgbClr val="FF0000"/>
                </a:solidFill>
              </a:rPr>
              <a:t>Tabled</a:t>
            </a:r>
            <a:endParaRPr lang="en-US" sz="2000" dirty="0"/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2000" dirty="0">
                <a:hlinkClick r:id="rId6"/>
              </a:rPr>
              <a:t>NOGRR215</a:t>
            </a:r>
            <a:r>
              <a:rPr lang="en-US" sz="2000" dirty="0"/>
              <a:t>, Limit Use of Remedial Action Schemes </a:t>
            </a:r>
            <a:r>
              <a:rPr lang="en-US" sz="2000" dirty="0">
                <a:solidFill>
                  <a:srgbClr val="FF0000"/>
                </a:solidFill>
              </a:rPr>
              <a:t>Tabled</a:t>
            </a:r>
            <a:endParaRPr lang="en-US" sz="2000" dirty="0"/>
          </a:p>
          <a:p>
            <a:pPr marL="0" indent="0">
              <a:buNone/>
            </a:pPr>
            <a:r>
              <a:rPr lang="en-US" b="0" i="0" dirty="0">
                <a:effectLst/>
                <a:latin typeface="Roboto" panose="02000000000000000000" pitchFamily="2" charset="0"/>
              </a:rPr>
              <a:t>WMS Revision Requests Tabled at WMS</a:t>
            </a:r>
            <a:endParaRPr lang="en-US" dirty="0"/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2000" dirty="0">
                <a:hlinkClick r:id="rId7"/>
              </a:rPr>
              <a:t>VCMRR033</a:t>
            </a:r>
            <a:r>
              <a:rPr lang="en-US" sz="2000" dirty="0"/>
              <a:t>, Excluding Exceptional Fuel Costs from Fuel Adders (WMWG) </a:t>
            </a:r>
            <a:r>
              <a:rPr lang="en-US" sz="2000" dirty="0">
                <a:solidFill>
                  <a:srgbClr val="FF0000"/>
                </a:solidFill>
              </a:rPr>
              <a:t>Tabled</a:t>
            </a:r>
            <a:endParaRPr lang="en-US" sz="2000" dirty="0"/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2000" dirty="0">
                <a:hlinkClick r:id="rId8"/>
              </a:rPr>
              <a:t>VCMRR034</a:t>
            </a:r>
            <a:r>
              <a:rPr lang="en-US" sz="2000" dirty="0"/>
              <a:t>, Excluding RUC Approved Fuel Costs from Fuel Adders (WMWG) </a:t>
            </a:r>
            <a:r>
              <a:rPr lang="en-US" sz="2000" dirty="0">
                <a:solidFill>
                  <a:srgbClr val="FF0000"/>
                </a:solidFill>
              </a:rPr>
              <a:t>Approved in June</a:t>
            </a:r>
            <a:endParaRPr lang="en-US" sz="2000" dirty="0"/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2000" dirty="0">
                <a:hlinkClick r:id="rId9"/>
              </a:rPr>
              <a:t>VCMRR035</a:t>
            </a:r>
            <a:r>
              <a:rPr lang="en-US" sz="2000" dirty="0"/>
              <a:t>, Allow Verified Contractual Costs in Fuel Adder Calculation (WMWG) </a:t>
            </a:r>
            <a:r>
              <a:rPr lang="en-US" sz="2000" dirty="0">
                <a:solidFill>
                  <a:srgbClr val="FF0000"/>
                </a:solidFill>
              </a:rPr>
              <a:t>Tabled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2000" u="sng" dirty="0">
                <a:solidFill>
                  <a:srgbClr val="0000FF"/>
                </a:solidFill>
                <a:effectLst/>
                <a:ea typeface="Times New Roman" panose="02020603050405020304" pitchFamily="18" charset="0"/>
                <a:hlinkClick r:id="rId10"/>
              </a:rPr>
              <a:t>VCMRR037</a:t>
            </a:r>
            <a:r>
              <a:rPr lang="en-US" sz="2000" dirty="0">
                <a:effectLst/>
                <a:ea typeface="Times New Roman" panose="02020603050405020304" pitchFamily="18" charset="0"/>
              </a:rPr>
              <a:t>, Related to NPRR1172, Fuel Adder Definition, Mitigated Offer Caps, and RUC </a:t>
            </a:r>
            <a:r>
              <a:rPr lang="en-US" sz="2000" dirty="0" err="1">
                <a:effectLst/>
                <a:ea typeface="Times New Roman" panose="02020603050405020304" pitchFamily="18" charset="0"/>
              </a:rPr>
              <a:t>Clawback</a:t>
            </a:r>
            <a:r>
              <a:rPr lang="en-US" sz="20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000" dirty="0">
                <a:solidFill>
                  <a:srgbClr val="FF0000"/>
                </a:solidFill>
                <a:effectLst/>
                <a:ea typeface="Times New Roman" panose="02020603050405020304" pitchFamily="18" charset="0"/>
              </a:rPr>
              <a:t>Tabled to RCWG</a:t>
            </a:r>
            <a:endParaRPr lang="en-US" sz="2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991361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25C8D2C1-DA83-420D-9635-D52CE066B5D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434F74C9-6A0B-409E-AD1C-45B58BE91BB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F5486A9D-1265-4B57-91E6-68E666B978B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 useBgFill="1">
        <p:nvSpPr>
          <p:cNvPr id="15" name="Rectangle 14">
            <a:extLst>
              <a:ext uri="{FF2B5EF4-FFF2-40B4-BE49-F238E27FC236}">
                <a16:creationId xmlns:a16="http://schemas.microsoft.com/office/drawing/2014/main" id="{F452A527-3631-41ED-858D-3777A7D1496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1" cy="633431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8FB55DB-9E0B-4B82-A775-EF031F8A92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30000" y="639097"/>
            <a:ext cx="4813072" cy="3686015"/>
          </a:xfrm>
        </p:spPr>
        <p:txBody>
          <a:bodyPr vert="horz" lIns="91440" tIns="45720" rIns="91440" bIns="45720" rtlCol="0" anchor="b">
            <a:normAutofit fontScale="90000"/>
          </a:bodyPr>
          <a:lstStyle/>
          <a:p>
            <a:r>
              <a:rPr lang="en-US" sz="8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Next Meeting </a:t>
            </a:r>
            <a:br>
              <a:rPr lang="en-US" sz="8000" dirty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br>
              <a:rPr lang="en-US" sz="8000" dirty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r>
              <a:rPr lang="en-US" sz="8000" u="sng" dirty="0">
                <a:solidFill>
                  <a:schemeClr val="tx1">
                    <a:lumMod val="85000"/>
                    <a:lumOff val="15000"/>
                  </a:schemeClr>
                </a:solidFill>
              </a:rPr>
              <a:t>July 12</a:t>
            </a:r>
            <a:r>
              <a:rPr lang="en-US" sz="8000" u="sng" baseline="30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th</a:t>
            </a:r>
            <a:r>
              <a:rPr lang="en-US" sz="8000" u="sng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DA0FA00F-7190-4737-8CF9-E2FB8EA30856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" b="7469"/>
          <a:stretch/>
        </p:blipFill>
        <p:spPr>
          <a:xfrm>
            <a:off x="633999" y="640081"/>
            <a:ext cx="5462001" cy="5054156"/>
          </a:xfrm>
          <a:prstGeom prst="rect">
            <a:avLst/>
          </a:prstGeom>
        </p:spPr>
      </p:pic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D28A9C89-B313-458F-9C85-515930A51A9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805053" y="4343400"/>
            <a:ext cx="4389120" cy="0"/>
          </a:xfrm>
          <a:prstGeom prst="line">
            <a:avLst/>
          </a:prstGeom>
          <a:ln w="6350">
            <a:solidFill>
              <a:schemeClr val="tx2">
                <a:alpha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angle 18">
            <a:extLst>
              <a:ext uri="{FF2B5EF4-FFF2-40B4-BE49-F238E27FC236}">
                <a16:creationId xmlns:a16="http://schemas.microsoft.com/office/drawing/2014/main" id="{F85B92BC-678C-4E14-97E6-3227DEF8637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5" y="6334316"/>
            <a:ext cx="12191985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D2644120-A6B9-4D5C-8A60-E2F4CC220E7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70657244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ct">
  <a:themeElements>
    <a:clrScheme name="Retrospect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Cambria-Calibri">
      <a:majorFont>
        <a:latin typeface="Cambria" panose="02040503050406030204"/>
        <a:ea typeface=""/>
        <a:cs typeface=""/>
        <a:font script="Jpan" typeface="ＭＳ Ｐゴシック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Glossy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12700" cap="flat" cmpd="sng" algn="ctr">
          <a:solidFill>
            <a:schemeClr val="phClr">
              <a:tint val="95000"/>
              <a:shade val="95000"/>
              <a:satMod val="120000"/>
            </a:schemeClr>
          </a:solidFill>
          <a:prstDash val="solid"/>
        </a:ln>
        <a:ln w="55000" cap="flat" cmpd="thickThin" algn="ctr">
          <a:solidFill>
            <a:schemeClr val="phClr">
              <a:tint val="90000"/>
              <a:satMod val="130000"/>
            </a:schemeClr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E550AB4A1B11D40BA93648E453A38A9" ma:contentTypeVersion="10" ma:contentTypeDescription="Create a new document." ma:contentTypeScope="" ma:versionID="a23f2b49f195ed5706c0043339cf2995">
  <xsd:schema xmlns:xsd="http://www.w3.org/2001/XMLSchema" xmlns:xs="http://www.w3.org/2001/XMLSchema" xmlns:p="http://schemas.microsoft.com/office/2006/metadata/properties" xmlns:ns3="60b3afc9-a72a-4286-a1f6-3c61aad5d6c4" targetNamespace="http://schemas.microsoft.com/office/2006/metadata/properties" ma:root="true" ma:fieldsID="25f05895d88c426d0858f9f4f1a8fcf0" ns3:_="">
    <xsd:import namespace="60b3afc9-a72a-4286-a1f6-3c61aad5d6c4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OCR" minOccurs="0"/>
                <xsd:element ref="ns3:MediaServiceDateTaken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  <xsd:element ref="ns3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0b3afc9-a72a-4286-a1f6-3c61aad5d6c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MediaServiceAutoTags" ma:internalName="MediaServiceAutoTags" ma:readOnly="true">
      <xsd:simpleType>
        <xsd:restriction base="dms:Text"/>
      </xsd:simpleType>
    </xsd:element>
    <xsd:element name="MediaServiceOCR" ma:index="11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859730CC-A266-4BA8-9C1E-8492A0A26614}">
  <ds:schemaRefs>
    <ds:schemaRef ds:uri="60b3afc9-a72a-4286-a1f6-3c61aad5d6c4"/>
    <ds:schemaRef ds:uri="http://schemas.microsoft.com/office/2006/documentManagement/types"/>
    <ds:schemaRef ds:uri="http://purl.org/dc/terms/"/>
    <ds:schemaRef ds:uri="http://schemas.microsoft.com/office/infopath/2007/PartnerControls"/>
    <ds:schemaRef ds:uri="http://purl.org/dc/elements/1.1/"/>
    <ds:schemaRef ds:uri="http://purl.org/dc/dcmitype/"/>
    <ds:schemaRef ds:uri="http://schemas.openxmlformats.org/package/2006/metadata/core-properties"/>
    <ds:schemaRef ds:uri="http://schemas.microsoft.com/office/2006/metadata/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908C2B8A-E3D4-4968-B35C-5CC75D34F430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F4A27AB3-3142-443C-B6D1-944B4E605F1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60b3afc9-a72a-4286-a1f6-3c61aad5d6c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23796</TotalTime>
  <Words>318</Words>
  <Application>Microsoft Office PowerPoint</Application>
  <PresentationFormat>Widescreen</PresentationFormat>
  <Paragraphs>47</Paragraphs>
  <Slides>7</Slides>
  <Notes>7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4" baseType="lpstr">
      <vt:lpstr>Arial</vt:lpstr>
      <vt:lpstr>Calibri</vt:lpstr>
      <vt:lpstr>Cambria</vt:lpstr>
      <vt:lpstr>Roboto</vt:lpstr>
      <vt:lpstr>Wingdings</vt:lpstr>
      <vt:lpstr>Retrospect</vt:lpstr>
      <vt:lpstr>Microsoft Excel Worksheet</vt:lpstr>
      <vt:lpstr>WMS Report</vt:lpstr>
      <vt:lpstr>PowerPoint Presentation</vt:lpstr>
      <vt:lpstr>June 7th  Meeting Overview</vt:lpstr>
      <vt:lpstr>Voting Items</vt:lpstr>
      <vt:lpstr>WMS Working Group Leadership</vt:lpstr>
      <vt:lpstr>Revision Requests Under WMS Review</vt:lpstr>
      <vt:lpstr>Next Meeting   July 12th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WMS Report</dc:title>
  <dc:creator>Surendran, Resmi SENA-STX/A/7</dc:creator>
  <cp:lastModifiedBy>Lee, Jim</cp:lastModifiedBy>
  <cp:revision>204</cp:revision>
  <cp:lastPrinted>2023-01-18T21:52:04Z</cp:lastPrinted>
  <dcterms:created xsi:type="dcterms:W3CDTF">2021-01-14T19:13:08Z</dcterms:created>
  <dcterms:modified xsi:type="dcterms:W3CDTF">2023-06-19T22:40:29Z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0x0101000E550AB4A1B11D40BA93648E453A38A9</vt:lpwstr>
  </property>
</Properties>
</file>