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4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5FD03-8E14-C021-D094-4365D5D2D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3D2A1-3D4E-84C6-B377-85D7B7105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BB2D7-F2C7-6E63-00BB-AC666382C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03412-8816-D348-BCDF-EBF11E3D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72AF-5704-288F-DD37-F5DD9166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6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D140D-8866-5AE4-0957-EE251EF8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81F3BB-4DB2-5591-1307-956C16357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867CF-8B81-69A4-1693-2C27AA4E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EB434-72D2-BE81-0C44-50A46755E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8793C-19D6-CCF8-E957-2E827FD0E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9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7DFCB0-6B1B-2893-6E1F-4CEC4AA6B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52999-1C7C-B80F-98E0-240E8878F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916E9-28AA-5EF5-C927-2B14F218A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1A0DD-CB88-FB2A-945F-D3F9D8693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1C840-10ED-CACA-B450-867F6F59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F0117-DFF2-54F4-FC73-30CAEA16C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B627E-FAE3-583C-93DE-88A7C1E77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45359-DC10-D794-3BA1-C87B3CDA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8DAB6-7129-C07F-E784-A48FA0E76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DC4ED-2BAF-2635-AE81-3DC233687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8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0FE8F-8CC2-DD12-835A-4B8734AAF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2011C-EA47-A525-88F6-6E3BA0109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28AC5-0FD1-D3A5-C50D-46393EC09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97973-DF69-9268-A033-ADDB1D4B1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A19C-4E3B-F837-2889-A63872E28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5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E79D7-18AA-3121-3BA7-1DB7DEB38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E75AF-2B94-8C67-F643-40B645D89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42FC95-7111-BD43-C297-91D6E092B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5845B-5DFB-4BED-D8C1-4CF93D14F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92EC5-7772-3F00-AFDF-6FB73651D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9D64B-CCEC-5D35-01E7-A7945169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1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2A848-6667-1FE3-71A6-4C3288120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AEBF5-245F-491F-D16A-6C8A92A91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2616B-B623-C1E8-5C65-76E88F367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7E26D-EB5B-83F8-98C3-88A36CFA0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E06C9E-36F4-BCD8-CBDB-1E8FF8A0B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CDC0AF-DDD4-69ED-9343-0C0815DA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29CE4-8AB8-3DA1-7CB0-E76ABD505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D4896D-75E6-96CB-9F8A-32FCBED3D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3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9BCF7-94BC-A63B-F6DF-15F6BBABA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02076-9D04-F6CB-8E76-5491B72D2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CD111-D3EB-38E9-1DD3-CF0F7B72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DF26C-746D-55DB-576A-A791BCDF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7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859A6D-5D05-E2F4-0286-87410AD26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C62CF0-5BAB-4095-D363-5499C07B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06324-20DF-FA31-710B-6FE530994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6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2E1C-2122-4AD6-D9A6-D02A63B1A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E7ED6-FFCB-3DFA-423C-4AF23FE1F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FB145-EF3E-4516-2BD5-3CCADF56B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239E6-22EC-FEEF-6844-BBB58277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C1977-AE25-CBD1-E5AD-07ECC64A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522B2-8205-65A8-4D92-1AE6A670B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7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11860-1A11-D88D-C437-A3634A507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9B7CF6-8E9B-D5FD-0EA0-8D8411E8B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8789E-F584-A1F0-0448-B67A22BA5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2B72E-367A-F218-DD62-7CC8BF54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59217-9C89-1F71-D9A1-5F0AF01F5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E47AE-C64D-F765-BF30-9FEF05EF7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9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161507-21C1-38BA-F9F3-8277E558E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036C4-8C38-DC5B-E1DB-1F6CB3D17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D093D-3465-2ABF-6615-E6CF851C1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6B0AD-9E25-485E-9899-B7033DB6107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7495F-C86F-DF35-442A-F72B33FC5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97829-3E34-36A7-715F-E2B748966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75EA3-AF54-4AC8-A1FB-4CCE62EF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0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22B75DF7-599B-B5BF-EB14-37BD6C601DF0}"/>
              </a:ext>
            </a:extLst>
          </p:cNvPr>
          <p:cNvSpPr txBox="1"/>
          <p:nvPr/>
        </p:nvSpPr>
        <p:spPr>
          <a:xfrm>
            <a:off x="3297823" y="3354622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814_16</a:t>
            </a:r>
            <a:r>
              <a:rPr lang="en-US" sz="800" dirty="0"/>
              <a:t> Move In Request with/without request for Usage History and Validates; Responds with </a:t>
            </a:r>
            <a:r>
              <a:rPr lang="en-US" sz="800" b="1" dirty="0"/>
              <a:t>814_17</a:t>
            </a:r>
            <a:r>
              <a:rPr lang="en-US" sz="800" dirty="0"/>
              <a:t> Move In Reject Response only if rejected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B2B07C2-8DF3-895F-5BD3-12C7941776DD}"/>
              </a:ext>
            </a:extLst>
          </p:cNvPr>
          <p:cNvGrpSpPr/>
          <p:nvPr/>
        </p:nvGrpSpPr>
        <p:grpSpPr>
          <a:xfrm>
            <a:off x="822959" y="852086"/>
            <a:ext cx="9509760" cy="1005840"/>
            <a:chOff x="822960" y="611642"/>
            <a:chExt cx="6745705" cy="9144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05E53EA-B95B-E0DD-77CA-0CC4D7E35038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99D5A87-EB16-85EA-6160-B99D35F1D9B6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Customer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75A8172-DE8E-6EC6-18CC-D8F6A2B8BE88}"/>
              </a:ext>
            </a:extLst>
          </p:cNvPr>
          <p:cNvGrpSpPr/>
          <p:nvPr/>
        </p:nvGrpSpPr>
        <p:grpSpPr>
          <a:xfrm>
            <a:off x="822958" y="2048801"/>
            <a:ext cx="9509760" cy="1005840"/>
            <a:chOff x="822960" y="611642"/>
            <a:chExt cx="6745705" cy="9144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8B37FEA-91D1-59E0-35B8-44F5DB77ED16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F55305A-F734-4C10-AA6E-BC3D1B21C9A7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New CR   (Gaining CR)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17B86A-F54F-3186-1FD3-29BC728E2890}"/>
              </a:ext>
            </a:extLst>
          </p:cNvPr>
          <p:cNvGrpSpPr/>
          <p:nvPr/>
        </p:nvGrpSpPr>
        <p:grpSpPr>
          <a:xfrm>
            <a:off x="822959" y="3242012"/>
            <a:ext cx="9509760" cy="1005840"/>
            <a:chOff x="822960" y="611642"/>
            <a:chExt cx="6745705" cy="9144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30E0F5-A6B6-7C0F-7D82-895D86AA4E41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7FE3EB2-D349-1D97-B0F6-E70E3C6554F6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ERCOT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396680-88EA-62F1-9E49-FA2CE4A7AFFF}"/>
              </a:ext>
            </a:extLst>
          </p:cNvPr>
          <p:cNvGrpSpPr/>
          <p:nvPr/>
        </p:nvGrpSpPr>
        <p:grpSpPr>
          <a:xfrm>
            <a:off x="822957" y="4428584"/>
            <a:ext cx="9509760" cy="1005840"/>
            <a:chOff x="822960" y="611642"/>
            <a:chExt cx="6745705" cy="9144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A13DF67-040D-18A1-AF0F-45339D79701A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CA32F3F-7980-B034-D408-FD3987B4A6B0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TDSP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8F5727-2852-E520-21C5-C8BA72F6AC5A}"/>
              </a:ext>
            </a:extLst>
          </p:cNvPr>
          <p:cNvGrpSpPr/>
          <p:nvPr/>
        </p:nvGrpSpPr>
        <p:grpSpPr>
          <a:xfrm>
            <a:off x="822956" y="5610392"/>
            <a:ext cx="9509760" cy="1005840"/>
            <a:chOff x="822960" y="611642"/>
            <a:chExt cx="6745705" cy="9144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A20D236-3C5B-FACB-3A09-E46101A0E431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EDA778E-286F-3D33-BCAC-D1EB0466DE29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Current CR (Losing CR)</a:t>
              </a:r>
            </a:p>
          </p:txBody>
        </p: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4BF67BB-4A86-846F-CC9D-5E91415679D5}"/>
              </a:ext>
            </a:extLst>
          </p:cNvPr>
          <p:cNvSpPr/>
          <p:nvPr/>
        </p:nvSpPr>
        <p:spPr>
          <a:xfrm>
            <a:off x="1672792" y="1095995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735B03B-4916-A46C-1BF2-51D39E206EF0}"/>
              </a:ext>
            </a:extLst>
          </p:cNvPr>
          <p:cNvSpPr/>
          <p:nvPr/>
        </p:nvSpPr>
        <p:spPr>
          <a:xfrm>
            <a:off x="1672792" y="2282156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2E06CDA-3FA2-892F-8BF7-8BD7DCE9E8F5}"/>
              </a:ext>
            </a:extLst>
          </p:cNvPr>
          <p:cNvSpPr/>
          <p:nvPr/>
        </p:nvSpPr>
        <p:spPr>
          <a:xfrm>
            <a:off x="1672792" y="5894622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C1BF8A-FAF2-9E92-0574-740057FCF32A}"/>
              </a:ext>
            </a:extLst>
          </p:cNvPr>
          <p:cNvSpPr txBox="1"/>
          <p:nvPr/>
        </p:nvSpPr>
        <p:spPr>
          <a:xfrm>
            <a:off x="1641452" y="1106064"/>
            <a:ext cx="11909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Contacts New (Gaining CR) due to Inadvertent Switch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642171-3D23-A3BB-B2B6-5004868B4916}"/>
              </a:ext>
            </a:extLst>
          </p:cNvPr>
          <p:cNvSpPr txBox="1"/>
          <p:nvPr/>
        </p:nvSpPr>
        <p:spPr>
          <a:xfrm>
            <a:off x="1641452" y="2258469"/>
            <a:ext cx="1190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New (Gaining CR) initiates </a:t>
            </a:r>
            <a:r>
              <a:rPr lang="en-US" sz="900" dirty="0" err="1"/>
              <a:t>MarkeTrak</a:t>
            </a:r>
            <a:r>
              <a:rPr lang="en-US" sz="900" dirty="0"/>
              <a:t> process for Inadvertent Gain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103C0EB-3C7D-4FF1-6C08-2C13B5A89C1F}"/>
              </a:ext>
            </a:extLst>
          </p:cNvPr>
          <p:cNvSpPr txBox="1"/>
          <p:nvPr/>
        </p:nvSpPr>
        <p:spPr>
          <a:xfrm>
            <a:off x="1641452" y="6006893"/>
            <a:ext cx="119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Current (Losing CR) agrees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6BCE9C34-7F4A-C6E2-D4D8-D189B5B8A0D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56200" y="1383659"/>
            <a:ext cx="12700" cy="118872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6B991737-B854-E144-BE76-04251DAB5E37}"/>
              </a:ext>
            </a:extLst>
          </p:cNvPr>
          <p:cNvCxnSpPr>
            <a:cxnSpLocks/>
          </p:cNvCxnSpPr>
          <p:nvPr/>
        </p:nvCxnSpPr>
        <p:spPr>
          <a:xfrm>
            <a:off x="2811912" y="2538258"/>
            <a:ext cx="12700" cy="365760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9A2A5-B17C-EBF8-B7BD-2354A3CEA723}"/>
              </a:ext>
            </a:extLst>
          </p:cNvPr>
          <p:cNvSpPr/>
          <p:nvPr/>
        </p:nvSpPr>
        <p:spPr>
          <a:xfrm>
            <a:off x="3348842" y="5828301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33CDA94-0E78-B401-604C-4A71410BF71E}"/>
              </a:ext>
            </a:extLst>
          </p:cNvPr>
          <p:cNvSpPr txBox="1"/>
          <p:nvPr/>
        </p:nvSpPr>
        <p:spPr>
          <a:xfrm>
            <a:off x="3318594" y="5880681"/>
            <a:ext cx="1323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Sends backdated </a:t>
            </a:r>
            <a:r>
              <a:rPr lang="en-US" sz="800" b="1" dirty="0"/>
              <a:t>814_16</a:t>
            </a:r>
            <a:r>
              <a:rPr lang="en-US" sz="800" dirty="0"/>
              <a:t> Move In Request with; May receive </a:t>
            </a:r>
            <a:r>
              <a:rPr lang="en-US" sz="800" b="1" dirty="0"/>
              <a:t>814_17</a:t>
            </a:r>
            <a:r>
              <a:rPr lang="en-US" sz="800" dirty="0"/>
              <a:t> </a:t>
            </a:r>
            <a:r>
              <a:rPr lang="en-US" sz="800" b="1" dirty="0"/>
              <a:t>BGN07=IA </a:t>
            </a:r>
            <a:r>
              <a:rPr lang="en-US" sz="800" dirty="0"/>
              <a:t>Move In Reject Response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7DE15BD-7B6A-F595-B1BB-F1EA5C68D5BE}"/>
              </a:ext>
            </a:extLst>
          </p:cNvPr>
          <p:cNvSpPr/>
          <p:nvPr/>
        </p:nvSpPr>
        <p:spPr>
          <a:xfrm>
            <a:off x="3348842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0E73CD4-436C-3C95-3D21-F75AED559AB3}"/>
              </a:ext>
            </a:extLst>
          </p:cNvPr>
          <p:cNvSpPr/>
          <p:nvPr/>
        </p:nvSpPr>
        <p:spPr>
          <a:xfrm>
            <a:off x="5037587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1B30952-9CF5-4C77-ECAC-400805CB01CB}"/>
              </a:ext>
            </a:extLst>
          </p:cNvPr>
          <p:cNvSpPr txBox="1"/>
          <p:nvPr/>
        </p:nvSpPr>
        <p:spPr>
          <a:xfrm>
            <a:off x="4918601" y="3319517"/>
            <a:ext cx="151679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Sends </a:t>
            </a:r>
            <a:r>
              <a:rPr lang="en-US" sz="700" b="1" dirty="0"/>
              <a:t>814_03</a:t>
            </a:r>
            <a:r>
              <a:rPr lang="en-US" sz="700" dirty="0"/>
              <a:t> Enrollment Notification Request to TDSP with </a:t>
            </a:r>
            <a:r>
              <a:rPr lang="en-US" sz="700" b="1" dirty="0"/>
              <a:t>BGN07=IA</a:t>
            </a:r>
            <a:r>
              <a:rPr lang="en-US" sz="700" dirty="0"/>
              <a:t>; Forwards </a:t>
            </a:r>
            <a:r>
              <a:rPr lang="en-US" sz="700" b="1" dirty="0"/>
              <a:t>814_05</a:t>
            </a:r>
            <a:r>
              <a:rPr lang="en-US" sz="700" dirty="0"/>
              <a:t> CR Enrollment Notification Response with </a:t>
            </a:r>
            <a:r>
              <a:rPr lang="en-US" sz="700" b="1" dirty="0"/>
              <a:t>BGN07=IA </a:t>
            </a:r>
            <a:r>
              <a:rPr lang="en-US" sz="700" dirty="0"/>
              <a:t>and </a:t>
            </a:r>
            <a:r>
              <a:rPr lang="en-US" sz="700" b="1" dirty="0"/>
              <a:t>867_02</a:t>
            </a:r>
            <a:r>
              <a:rPr lang="en-US" sz="700" dirty="0"/>
              <a:t> Historical Usage to New CR, if requested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AAC219C-B4A4-F70A-8DFA-28EEA9912461}"/>
              </a:ext>
            </a:extLst>
          </p:cNvPr>
          <p:cNvSpPr/>
          <p:nvPr/>
        </p:nvSpPr>
        <p:spPr>
          <a:xfrm>
            <a:off x="5037587" y="4636236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339AB5-EB82-1316-C1AE-E16E8DC2AD5A}"/>
              </a:ext>
            </a:extLst>
          </p:cNvPr>
          <p:cNvSpPr txBox="1"/>
          <p:nvPr/>
        </p:nvSpPr>
        <p:spPr>
          <a:xfrm>
            <a:off x="4961054" y="4644719"/>
            <a:ext cx="1449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814_03</a:t>
            </a:r>
            <a:r>
              <a:rPr lang="en-US" sz="800" dirty="0"/>
              <a:t> Enrollment Notification Request and sends </a:t>
            </a:r>
            <a:r>
              <a:rPr lang="en-US" sz="800" b="1" dirty="0"/>
              <a:t>814_04</a:t>
            </a:r>
            <a:r>
              <a:rPr lang="en-US" sz="800" dirty="0"/>
              <a:t> Enrollment Notification Response and 867_02 Historical Usage if requested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1A4C90-7F17-FC84-CBA8-345266C85809}"/>
              </a:ext>
            </a:extLst>
          </p:cNvPr>
          <p:cNvSpPr/>
          <p:nvPr/>
        </p:nvSpPr>
        <p:spPr>
          <a:xfrm>
            <a:off x="8336648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805E15-E7C7-8859-29B8-4331AA72E4C8}"/>
              </a:ext>
            </a:extLst>
          </p:cNvPr>
          <p:cNvSpPr txBox="1"/>
          <p:nvPr/>
        </p:nvSpPr>
        <p:spPr>
          <a:xfrm>
            <a:off x="8322642" y="3399653"/>
            <a:ext cx="128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867_03</a:t>
            </a:r>
            <a:r>
              <a:rPr lang="en-US" sz="800" dirty="0"/>
              <a:t> Final and </a:t>
            </a:r>
            <a:r>
              <a:rPr lang="en-US" sz="800" b="1" dirty="0"/>
              <a:t>867_04</a:t>
            </a:r>
            <a:r>
              <a:rPr lang="en-US" sz="800" dirty="0"/>
              <a:t> Initial Meter Read and forwards to CRs; Updates Registration database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960A1AC-B740-5C32-BE33-32F43EAA9A58}"/>
              </a:ext>
            </a:extLst>
          </p:cNvPr>
          <p:cNvCxnSpPr>
            <a:cxnSpLocks/>
          </p:cNvCxnSpPr>
          <p:nvPr/>
        </p:nvCxnSpPr>
        <p:spPr>
          <a:xfrm flipH="1" flipV="1">
            <a:off x="3524774" y="4154545"/>
            <a:ext cx="531" cy="1664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5C7087F-E357-EB8C-8A04-69A027A2BFF6}"/>
              </a:ext>
            </a:extLst>
          </p:cNvPr>
          <p:cNvCxnSpPr>
            <a:cxnSpLocks/>
          </p:cNvCxnSpPr>
          <p:nvPr/>
        </p:nvCxnSpPr>
        <p:spPr>
          <a:xfrm>
            <a:off x="4629002" y="3689976"/>
            <a:ext cx="38982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F50421C-0938-E9DE-78CB-6237D348F967}"/>
              </a:ext>
            </a:extLst>
          </p:cNvPr>
          <p:cNvCxnSpPr>
            <a:cxnSpLocks/>
          </p:cNvCxnSpPr>
          <p:nvPr/>
        </p:nvCxnSpPr>
        <p:spPr>
          <a:xfrm>
            <a:off x="5211836" y="4169284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54BCB38-8A23-FF5A-96DD-C162A78C4F4B}"/>
              </a:ext>
            </a:extLst>
          </p:cNvPr>
          <p:cNvCxnSpPr>
            <a:cxnSpLocks/>
          </p:cNvCxnSpPr>
          <p:nvPr/>
        </p:nvCxnSpPr>
        <p:spPr>
          <a:xfrm rot="10800000">
            <a:off x="6159015" y="4165903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0BA397B-798D-5066-D8C3-6DF6B71A3925}"/>
              </a:ext>
            </a:extLst>
          </p:cNvPr>
          <p:cNvSpPr txBox="1"/>
          <p:nvPr/>
        </p:nvSpPr>
        <p:spPr>
          <a:xfrm>
            <a:off x="1334446" y="1885724"/>
            <a:ext cx="25519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9587907-82B0-9B60-0EB8-B16ED25DC032}"/>
              </a:ext>
            </a:extLst>
          </p:cNvPr>
          <p:cNvSpPr txBox="1"/>
          <p:nvPr/>
        </p:nvSpPr>
        <p:spPr>
          <a:xfrm>
            <a:off x="2525055" y="4641933"/>
            <a:ext cx="90383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/>
              <a:t>(2 Gaining CR </a:t>
            </a:r>
            <a:r>
              <a:rPr lang="en-US" sz="500" dirty="0" err="1"/>
              <a:t>MarkeTrak</a:t>
            </a:r>
            <a:r>
              <a:rPr lang="en-US" sz="500" dirty="0"/>
              <a:t> Notification)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DEAF9A9-1E2B-0A82-980D-BDDAA7CED5E0}"/>
              </a:ext>
            </a:extLst>
          </p:cNvPr>
          <p:cNvSpPr txBox="1"/>
          <p:nvPr/>
        </p:nvSpPr>
        <p:spPr>
          <a:xfrm>
            <a:off x="3294026" y="5026155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(3: 814_16)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2B400B4-FAB1-DEAD-C3BF-B8B2B7517343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4465110" y="4150688"/>
            <a:ext cx="531" cy="1664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08543A6-09BD-0BBB-5213-21E7E285DE55}"/>
              </a:ext>
            </a:extLst>
          </p:cNvPr>
          <p:cNvSpPr txBox="1"/>
          <p:nvPr/>
        </p:nvSpPr>
        <p:spPr>
          <a:xfrm>
            <a:off x="4062625" y="5023774"/>
            <a:ext cx="846707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(3A: 814_17 Reject Only)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C4663BD-E184-69D3-8D93-561B4D2E9C24}"/>
              </a:ext>
            </a:extLst>
          </p:cNvPr>
          <p:cNvSpPr txBox="1"/>
          <p:nvPr/>
        </p:nvSpPr>
        <p:spPr>
          <a:xfrm>
            <a:off x="4957976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(4: 814_03)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5083F01-2733-5952-35BF-519B9AE9F775}"/>
              </a:ext>
            </a:extLst>
          </p:cNvPr>
          <p:cNvSpPr txBox="1"/>
          <p:nvPr/>
        </p:nvSpPr>
        <p:spPr>
          <a:xfrm>
            <a:off x="5925816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(6: 814_04)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3A03476-E561-CBCE-A5C7-66BFA2FB9A21}"/>
              </a:ext>
            </a:extLst>
          </p:cNvPr>
          <p:cNvSpPr/>
          <p:nvPr/>
        </p:nvSpPr>
        <p:spPr>
          <a:xfrm>
            <a:off x="6671025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B865A4A-70F5-0CA9-CE07-92F7B044F7CB}"/>
              </a:ext>
            </a:extLst>
          </p:cNvPr>
          <p:cNvSpPr txBox="1"/>
          <p:nvPr/>
        </p:nvSpPr>
        <p:spPr>
          <a:xfrm>
            <a:off x="6596737" y="3415870"/>
            <a:ext cx="14178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Sends </a:t>
            </a:r>
            <a:r>
              <a:rPr lang="en-US" sz="800" b="1" dirty="0"/>
              <a:t>814_06</a:t>
            </a:r>
            <a:r>
              <a:rPr lang="en-US" sz="800" dirty="0"/>
              <a:t> Loss Notification to the Gaining CR in the morning 2 days prior to move-in date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8523365-FCBA-B7F9-6A58-E8FCF9314506}"/>
              </a:ext>
            </a:extLst>
          </p:cNvPr>
          <p:cNvSpPr/>
          <p:nvPr/>
        </p:nvSpPr>
        <p:spPr>
          <a:xfrm>
            <a:off x="6671025" y="2223819"/>
            <a:ext cx="1280160" cy="6400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D860616-A557-8FAF-D59E-759866792E9C}"/>
              </a:ext>
            </a:extLst>
          </p:cNvPr>
          <p:cNvSpPr txBox="1"/>
          <p:nvPr/>
        </p:nvSpPr>
        <p:spPr>
          <a:xfrm>
            <a:off x="6707748" y="2313027"/>
            <a:ext cx="1178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814_06</a:t>
            </a:r>
            <a:r>
              <a:rPr lang="en-US" sz="800" dirty="0"/>
              <a:t> Loss Notification (forced Move Out)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6E173CC-C9F7-7541-4F55-0425563A135A}"/>
              </a:ext>
            </a:extLst>
          </p:cNvPr>
          <p:cNvCxnSpPr>
            <a:cxnSpLocks/>
          </p:cNvCxnSpPr>
          <p:nvPr/>
        </p:nvCxnSpPr>
        <p:spPr>
          <a:xfrm rot="10800000">
            <a:off x="7321969" y="2866217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9BC46A2-6618-79DC-2DBA-05A5B1E18854}"/>
              </a:ext>
            </a:extLst>
          </p:cNvPr>
          <p:cNvCxnSpPr>
            <a:cxnSpLocks/>
          </p:cNvCxnSpPr>
          <p:nvPr/>
        </p:nvCxnSpPr>
        <p:spPr>
          <a:xfrm>
            <a:off x="6330306" y="3689976"/>
            <a:ext cx="33491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8529345-4CB4-8E6B-A334-DB3183900B0A}"/>
              </a:ext>
            </a:extLst>
          </p:cNvPr>
          <p:cNvSpPr/>
          <p:nvPr/>
        </p:nvSpPr>
        <p:spPr>
          <a:xfrm>
            <a:off x="5037587" y="5844159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973932-015B-696A-0E98-2FD32A4D6A76}"/>
              </a:ext>
            </a:extLst>
          </p:cNvPr>
          <p:cNvSpPr txBox="1"/>
          <p:nvPr/>
        </p:nvSpPr>
        <p:spPr>
          <a:xfrm>
            <a:off x="5087196" y="5901696"/>
            <a:ext cx="11782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814_05</a:t>
            </a:r>
            <a:r>
              <a:rPr lang="en-US" sz="800" dirty="0"/>
              <a:t> CR Enrollment Notification Response with </a:t>
            </a:r>
            <a:r>
              <a:rPr lang="en-US" sz="800" b="1" dirty="0"/>
              <a:t>BGN07=IA </a:t>
            </a:r>
            <a:r>
              <a:rPr lang="en-US" sz="800" dirty="0"/>
              <a:t>and </a:t>
            </a:r>
            <a:r>
              <a:rPr lang="en-US" sz="800" b="1" dirty="0"/>
              <a:t>867_02</a:t>
            </a:r>
            <a:r>
              <a:rPr lang="en-US" sz="800" dirty="0"/>
              <a:t> Historical Usage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7A1734B-0636-ED9C-4716-7AC65147A86C}"/>
              </a:ext>
            </a:extLst>
          </p:cNvPr>
          <p:cNvSpPr/>
          <p:nvPr/>
        </p:nvSpPr>
        <p:spPr>
          <a:xfrm>
            <a:off x="8336648" y="4636236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B34B6A5-A163-D34F-9911-55713B8084BF}"/>
              </a:ext>
            </a:extLst>
          </p:cNvPr>
          <p:cNvSpPr txBox="1"/>
          <p:nvPr/>
        </p:nvSpPr>
        <p:spPr>
          <a:xfrm>
            <a:off x="8279635" y="4693773"/>
            <a:ext cx="1394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Performs Meter Read and sends </a:t>
            </a:r>
            <a:r>
              <a:rPr lang="en-US" sz="800" b="1" dirty="0"/>
              <a:t>867_03</a:t>
            </a:r>
            <a:r>
              <a:rPr lang="en-US" sz="800" dirty="0"/>
              <a:t> Final to ERCOT and </a:t>
            </a:r>
            <a:r>
              <a:rPr lang="en-US" sz="800" b="1" dirty="0"/>
              <a:t>810_02</a:t>
            </a:r>
            <a:r>
              <a:rPr lang="en-US" sz="800" dirty="0"/>
              <a:t> TDSP Invoice to CR. </a:t>
            </a:r>
            <a:r>
              <a:rPr lang="en-US" sz="800" b="1" dirty="0"/>
              <a:t>867_04</a:t>
            </a:r>
            <a:r>
              <a:rPr lang="en-US" sz="800" dirty="0"/>
              <a:t> Initial Meter Read is sent to ERCOT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27D5682-BB10-4146-079B-54D0E2A6FE39}"/>
              </a:ext>
            </a:extLst>
          </p:cNvPr>
          <p:cNvSpPr/>
          <p:nvPr/>
        </p:nvSpPr>
        <p:spPr>
          <a:xfrm>
            <a:off x="8336648" y="5846074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22BB568-001D-F9C5-EE46-E31A69CC9235}"/>
              </a:ext>
            </a:extLst>
          </p:cNvPr>
          <p:cNvSpPr txBox="1"/>
          <p:nvPr/>
        </p:nvSpPr>
        <p:spPr>
          <a:xfrm>
            <a:off x="8387610" y="6061006"/>
            <a:ext cx="11782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867_04</a:t>
            </a:r>
            <a:r>
              <a:rPr lang="en-US" sz="800" dirty="0"/>
              <a:t> Initial Meter Read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F388DEF-9478-C6C3-C58E-90333C97B26F}"/>
              </a:ext>
            </a:extLst>
          </p:cNvPr>
          <p:cNvSpPr/>
          <p:nvPr/>
        </p:nvSpPr>
        <p:spPr>
          <a:xfrm>
            <a:off x="8336648" y="2223819"/>
            <a:ext cx="1280160" cy="6400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29EB5F1-FA48-A911-BE4E-9EBB5FED9C77}"/>
              </a:ext>
            </a:extLst>
          </p:cNvPr>
          <p:cNvSpPr txBox="1"/>
          <p:nvPr/>
        </p:nvSpPr>
        <p:spPr>
          <a:xfrm>
            <a:off x="8387894" y="2313027"/>
            <a:ext cx="1178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867_03</a:t>
            </a:r>
            <a:r>
              <a:rPr lang="en-US" sz="800" dirty="0"/>
              <a:t> Final Meter Read and </a:t>
            </a:r>
            <a:r>
              <a:rPr lang="en-US" sz="800" b="1" dirty="0"/>
              <a:t>810_02</a:t>
            </a:r>
            <a:r>
              <a:rPr lang="en-US" sz="800" dirty="0"/>
              <a:t> TDSP Invoice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7796473-01D7-6561-6067-905F87525DFF}"/>
              </a:ext>
            </a:extLst>
          </p:cNvPr>
          <p:cNvCxnSpPr>
            <a:cxnSpLocks/>
          </p:cNvCxnSpPr>
          <p:nvPr/>
        </p:nvCxnSpPr>
        <p:spPr>
          <a:xfrm rot="10800000">
            <a:off x="8979580" y="2869289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E169063F-7227-0EE8-F69E-66EC684D65F2}"/>
              </a:ext>
            </a:extLst>
          </p:cNvPr>
          <p:cNvCxnSpPr>
            <a:cxnSpLocks/>
          </p:cNvCxnSpPr>
          <p:nvPr/>
        </p:nvCxnSpPr>
        <p:spPr>
          <a:xfrm>
            <a:off x="9611976" y="3704451"/>
            <a:ext cx="27432" cy="2560320"/>
          </a:xfrm>
          <a:prstGeom prst="bentConnector3">
            <a:avLst>
              <a:gd name="adj1" fmla="val 221666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02A7C1B-74D0-88A7-A6B9-C1BC8A4690BF}"/>
              </a:ext>
            </a:extLst>
          </p:cNvPr>
          <p:cNvCxnSpPr>
            <a:cxnSpLocks/>
          </p:cNvCxnSpPr>
          <p:nvPr/>
        </p:nvCxnSpPr>
        <p:spPr>
          <a:xfrm rot="10800000">
            <a:off x="8505723" y="4157271"/>
            <a:ext cx="0" cy="475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445C34F0-C99A-C5BD-EE50-74F594E02824}"/>
              </a:ext>
            </a:extLst>
          </p:cNvPr>
          <p:cNvSpPr txBox="1"/>
          <p:nvPr/>
        </p:nvSpPr>
        <p:spPr>
          <a:xfrm>
            <a:off x="8251863" y="4250263"/>
            <a:ext cx="508473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(9: 867_03F)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9A7FDD8-6720-DA13-3604-DB8232E339B4}"/>
              </a:ext>
            </a:extLst>
          </p:cNvPr>
          <p:cNvCxnSpPr>
            <a:cxnSpLocks/>
          </p:cNvCxnSpPr>
          <p:nvPr/>
        </p:nvCxnSpPr>
        <p:spPr>
          <a:xfrm rot="10800000">
            <a:off x="9398796" y="4155833"/>
            <a:ext cx="0" cy="475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95E59D8-34AE-0652-D396-DABEC2AB2A99}"/>
              </a:ext>
            </a:extLst>
          </p:cNvPr>
          <p:cNvSpPr txBox="1"/>
          <p:nvPr/>
        </p:nvSpPr>
        <p:spPr>
          <a:xfrm>
            <a:off x="9144936" y="4250263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(10: 867_04)</a:t>
            </a:r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A668ABE2-1650-7119-320F-2B4CC9EC5AC4}"/>
              </a:ext>
            </a:extLst>
          </p:cNvPr>
          <p:cNvCxnSpPr>
            <a:cxnSpLocks/>
          </p:cNvCxnSpPr>
          <p:nvPr/>
        </p:nvCxnSpPr>
        <p:spPr>
          <a:xfrm rot="10800000" flipH="1">
            <a:off x="9621937" y="2579231"/>
            <a:ext cx="27432" cy="2496312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3583B61-6E84-F2D4-1EC4-B87FA3075011}"/>
              </a:ext>
            </a:extLst>
          </p:cNvPr>
          <p:cNvSpPr txBox="1"/>
          <p:nvPr/>
        </p:nvSpPr>
        <p:spPr>
          <a:xfrm>
            <a:off x="9821037" y="2865255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(12: 810_02)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34637FE-BE2C-C958-7951-6DCBD9693635}"/>
              </a:ext>
            </a:extLst>
          </p:cNvPr>
          <p:cNvSpPr txBox="1"/>
          <p:nvPr/>
        </p:nvSpPr>
        <p:spPr>
          <a:xfrm>
            <a:off x="9930302" y="5891430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(13: 867_04)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315135-F014-914C-D4F4-FAB601019D02}"/>
              </a:ext>
            </a:extLst>
          </p:cNvPr>
          <p:cNvSpPr txBox="1"/>
          <p:nvPr/>
        </p:nvSpPr>
        <p:spPr>
          <a:xfrm>
            <a:off x="8706882" y="2978744"/>
            <a:ext cx="540533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(11: 867_03F)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8D787892-2FC9-08DA-EB72-94F689EAC09F}"/>
              </a:ext>
            </a:extLst>
          </p:cNvPr>
          <p:cNvCxnSpPr>
            <a:cxnSpLocks/>
          </p:cNvCxnSpPr>
          <p:nvPr/>
        </p:nvCxnSpPr>
        <p:spPr>
          <a:xfrm>
            <a:off x="6329976" y="3744792"/>
            <a:ext cx="9144" cy="2523744"/>
          </a:xfrm>
          <a:prstGeom prst="bentConnector3">
            <a:avLst>
              <a:gd name="adj1" fmla="val 221666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57ED563-0667-E7E5-8462-BF140E7B9D8B}"/>
              </a:ext>
            </a:extLst>
          </p:cNvPr>
          <p:cNvSpPr txBox="1"/>
          <p:nvPr/>
        </p:nvSpPr>
        <p:spPr>
          <a:xfrm>
            <a:off x="6330687" y="5727716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(7: 814_05)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CEED8F1-40E1-F86E-A1DB-467C739AE1D1}"/>
              </a:ext>
            </a:extLst>
          </p:cNvPr>
          <p:cNvSpPr txBox="1"/>
          <p:nvPr/>
        </p:nvSpPr>
        <p:spPr>
          <a:xfrm>
            <a:off x="821361" y="63608"/>
            <a:ext cx="839492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Inadvertent Gain</a:t>
            </a:r>
          </a:p>
          <a:p>
            <a:r>
              <a:rPr lang="en-US" sz="1400" b="1" dirty="0"/>
              <a:t>Scenario: Customer Move In, the ESI ID is energized with a Current CR</a:t>
            </a:r>
          </a:p>
          <a:p>
            <a:r>
              <a:rPr lang="en-US" sz="1400" b="1" dirty="0"/>
              <a:t>Transactions: 814_16, 814_17 (Reject Only), 814_03, 814_04, 814_05, 814_06, 867_02, 867_03, 810_02, 867_04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ACB090F-0845-7F58-5B8B-0253374125FA}"/>
              </a:ext>
            </a:extLst>
          </p:cNvPr>
          <p:cNvCxnSpPr>
            <a:cxnSpLocks/>
          </p:cNvCxnSpPr>
          <p:nvPr/>
        </p:nvCxnSpPr>
        <p:spPr>
          <a:xfrm rot="10800000">
            <a:off x="5667353" y="4164305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31F5FE7B-ECD9-3A8F-6BE3-984916FDBEFB}"/>
              </a:ext>
            </a:extLst>
          </p:cNvPr>
          <p:cNvSpPr txBox="1"/>
          <p:nvPr/>
        </p:nvSpPr>
        <p:spPr>
          <a:xfrm>
            <a:off x="5434154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(5: 867_02)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1747E7D-2094-CDF1-D34E-10B5C131CD6F}"/>
              </a:ext>
            </a:extLst>
          </p:cNvPr>
          <p:cNvSpPr txBox="1"/>
          <p:nvPr/>
        </p:nvSpPr>
        <p:spPr>
          <a:xfrm>
            <a:off x="6330687" y="597371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(8: 867_02)</a:t>
            </a:r>
          </a:p>
        </p:txBody>
      </p:sp>
    </p:spTree>
    <p:extLst>
      <p:ext uri="{BB962C8B-B14F-4D97-AF65-F5344CB8AC3E}">
        <p14:creationId xmlns:p14="http://schemas.microsoft.com/office/powerpoint/2010/main" val="5656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76642171-3D23-A3BB-B2B6-5004868B4916}"/>
              </a:ext>
            </a:extLst>
          </p:cNvPr>
          <p:cNvSpPr txBox="1"/>
          <p:nvPr/>
        </p:nvSpPr>
        <p:spPr>
          <a:xfrm>
            <a:off x="1641452" y="2229917"/>
            <a:ext cx="119093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Sends </a:t>
            </a:r>
            <a:r>
              <a:rPr lang="en-US" sz="900" b="1" dirty="0"/>
              <a:t>814_01</a:t>
            </a:r>
            <a:r>
              <a:rPr lang="en-US" sz="900" dirty="0"/>
              <a:t> Switch Request &amp; may receive </a:t>
            </a:r>
            <a:r>
              <a:rPr lang="en-US" sz="900" b="1" dirty="0"/>
              <a:t>814_02</a:t>
            </a:r>
            <a:r>
              <a:rPr lang="en-US" sz="900" dirty="0"/>
              <a:t> Switch Reject Response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B75DF7-599B-B5BF-EB14-37BD6C601DF0}"/>
              </a:ext>
            </a:extLst>
          </p:cNvPr>
          <p:cNvSpPr txBox="1"/>
          <p:nvPr/>
        </p:nvSpPr>
        <p:spPr>
          <a:xfrm>
            <a:off x="4836874" y="3384118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814_16</a:t>
            </a:r>
            <a:r>
              <a:rPr lang="en-US" sz="800" dirty="0"/>
              <a:t> Move In Request from CR and Validates; Responds with </a:t>
            </a:r>
            <a:r>
              <a:rPr lang="en-US" sz="800" b="1" dirty="0"/>
              <a:t>814_17</a:t>
            </a:r>
            <a:r>
              <a:rPr lang="en-US" sz="800" dirty="0"/>
              <a:t> Move In Reject Response only if rejected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B2B07C2-8DF3-895F-5BD3-12C7941776DD}"/>
              </a:ext>
            </a:extLst>
          </p:cNvPr>
          <p:cNvGrpSpPr/>
          <p:nvPr/>
        </p:nvGrpSpPr>
        <p:grpSpPr>
          <a:xfrm>
            <a:off x="822959" y="852086"/>
            <a:ext cx="10972800" cy="1005840"/>
            <a:chOff x="822960" y="611642"/>
            <a:chExt cx="6745705" cy="9144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05E53EA-B95B-E0DD-77CA-0CC4D7E35038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99D5A87-EB16-85EA-6160-B99D35F1D9B6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Customer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75A8172-DE8E-6EC6-18CC-D8F6A2B8BE88}"/>
              </a:ext>
            </a:extLst>
          </p:cNvPr>
          <p:cNvGrpSpPr/>
          <p:nvPr/>
        </p:nvGrpSpPr>
        <p:grpSpPr>
          <a:xfrm>
            <a:off x="822958" y="2048801"/>
            <a:ext cx="10972800" cy="1005840"/>
            <a:chOff x="822960" y="611642"/>
            <a:chExt cx="6745705" cy="9144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8B37FEA-91D1-59E0-35B8-44F5DB77ED16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F55305A-F734-4C10-AA6E-BC3D1B21C9A7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New CR   (Gaining CR)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17B86A-F54F-3186-1FD3-29BC728E2890}"/>
              </a:ext>
            </a:extLst>
          </p:cNvPr>
          <p:cNvGrpSpPr/>
          <p:nvPr/>
        </p:nvGrpSpPr>
        <p:grpSpPr>
          <a:xfrm>
            <a:off x="822959" y="3242012"/>
            <a:ext cx="10972800" cy="1005840"/>
            <a:chOff x="822960" y="611642"/>
            <a:chExt cx="6745705" cy="9144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30E0F5-A6B6-7C0F-7D82-895D86AA4E41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7FE3EB2-D349-1D97-B0F6-E70E3C6554F6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ERCOT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396680-88EA-62F1-9E49-FA2CE4A7AFFF}"/>
              </a:ext>
            </a:extLst>
          </p:cNvPr>
          <p:cNvGrpSpPr/>
          <p:nvPr/>
        </p:nvGrpSpPr>
        <p:grpSpPr>
          <a:xfrm>
            <a:off x="822957" y="4428584"/>
            <a:ext cx="10972800" cy="1005840"/>
            <a:chOff x="822960" y="611642"/>
            <a:chExt cx="6745705" cy="9144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A13DF67-040D-18A1-AF0F-45339D79701A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CA32F3F-7980-B034-D408-FD3987B4A6B0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TDSP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8F5727-2852-E520-21C5-C8BA72F6AC5A}"/>
              </a:ext>
            </a:extLst>
          </p:cNvPr>
          <p:cNvGrpSpPr/>
          <p:nvPr/>
        </p:nvGrpSpPr>
        <p:grpSpPr>
          <a:xfrm>
            <a:off x="822956" y="5610392"/>
            <a:ext cx="10972800" cy="1005840"/>
            <a:chOff x="822960" y="611642"/>
            <a:chExt cx="6745705" cy="9144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A20D236-3C5B-FACB-3A09-E46101A0E431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EDA778E-286F-3D33-BCAC-D1EB0466DE29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Current CR (Losing CR)</a:t>
              </a:r>
            </a:p>
          </p:txBody>
        </p: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4BF67BB-4A86-846F-CC9D-5E91415679D5}"/>
              </a:ext>
            </a:extLst>
          </p:cNvPr>
          <p:cNvSpPr/>
          <p:nvPr/>
        </p:nvSpPr>
        <p:spPr>
          <a:xfrm>
            <a:off x="1672792" y="1095995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735B03B-4916-A46C-1BF2-51D39E206EF0}"/>
              </a:ext>
            </a:extLst>
          </p:cNvPr>
          <p:cNvSpPr/>
          <p:nvPr/>
        </p:nvSpPr>
        <p:spPr>
          <a:xfrm>
            <a:off x="1672792" y="2252660"/>
            <a:ext cx="1128252" cy="72609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2E06CDA-3FA2-892F-8BF7-8BD7DCE9E8F5}"/>
              </a:ext>
            </a:extLst>
          </p:cNvPr>
          <p:cNvSpPr/>
          <p:nvPr/>
        </p:nvSpPr>
        <p:spPr>
          <a:xfrm>
            <a:off x="3627041" y="5901696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C1BF8A-FAF2-9E92-0574-740057FCF32A}"/>
              </a:ext>
            </a:extLst>
          </p:cNvPr>
          <p:cNvSpPr txBox="1"/>
          <p:nvPr/>
        </p:nvSpPr>
        <p:spPr>
          <a:xfrm>
            <a:off x="1641452" y="1153689"/>
            <a:ext cx="119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Contacts New CR to switch providers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103C0EB-3C7D-4FF1-6C08-2C13B5A89C1F}"/>
              </a:ext>
            </a:extLst>
          </p:cNvPr>
          <p:cNvSpPr txBox="1"/>
          <p:nvPr/>
        </p:nvSpPr>
        <p:spPr>
          <a:xfrm>
            <a:off x="3595701" y="6004442"/>
            <a:ext cx="119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Current (Losing CR) agrees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9A2A5-B17C-EBF8-B7BD-2354A3CEA723}"/>
              </a:ext>
            </a:extLst>
          </p:cNvPr>
          <p:cNvSpPr/>
          <p:nvPr/>
        </p:nvSpPr>
        <p:spPr>
          <a:xfrm>
            <a:off x="4887893" y="5828301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33CDA94-0E78-B401-604C-4A71410BF71E}"/>
              </a:ext>
            </a:extLst>
          </p:cNvPr>
          <p:cNvSpPr txBox="1"/>
          <p:nvPr/>
        </p:nvSpPr>
        <p:spPr>
          <a:xfrm>
            <a:off x="4857645" y="5880681"/>
            <a:ext cx="1323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Sends backdated </a:t>
            </a:r>
            <a:r>
              <a:rPr lang="en-US" sz="800" b="1" dirty="0"/>
              <a:t>814_16</a:t>
            </a:r>
            <a:r>
              <a:rPr lang="en-US" sz="800" dirty="0"/>
              <a:t> Move In Request with </a:t>
            </a:r>
            <a:r>
              <a:rPr lang="en-US" sz="800" b="1" dirty="0"/>
              <a:t>BGN07=CR</a:t>
            </a:r>
            <a:r>
              <a:rPr lang="en-US" sz="800" dirty="0"/>
              <a:t>; May receive </a:t>
            </a:r>
            <a:r>
              <a:rPr lang="en-US" sz="800" b="1" dirty="0"/>
              <a:t>814_17</a:t>
            </a:r>
            <a:r>
              <a:rPr lang="en-US" sz="800" dirty="0"/>
              <a:t> Move In Reject Response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7DE15BD-7B6A-F595-B1BB-F1EA5C68D5BE}"/>
              </a:ext>
            </a:extLst>
          </p:cNvPr>
          <p:cNvSpPr/>
          <p:nvPr/>
        </p:nvSpPr>
        <p:spPr>
          <a:xfrm>
            <a:off x="4887893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0E73CD4-436C-3C95-3D21-F75AED559AB3}"/>
              </a:ext>
            </a:extLst>
          </p:cNvPr>
          <p:cNvSpPr/>
          <p:nvPr/>
        </p:nvSpPr>
        <p:spPr>
          <a:xfrm>
            <a:off x="6576638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1B30952-9CF5-4C77-ECAC-400805CB01CB}"/>
              </a:ext>
            </a:extLst>
          </p:cNvPr>
          <p:cNvSpPr txBox="1"/>
          <p:nvPr/>
        </p:nvSpPr>
        <p:spPr>
          <a:xfrm>
            <a:off x="6457652" y="3319517"/>
            <a:ext cx="151679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Sends </a:t>
            </a:r>
            <a:r>
              <a:rPr lang="en-US" sz="700" b="1" dirty="0"/>
              <a:t>814_03</a:t>
            </a:r>
            <a:r>
              <a:rPr lang="en-US" sz="700" dirty="0"/>
              <a:t> Enrollment Notification Request to TDSP with </a:t>
            </a:r>
            <a:r>
              <a:rPr lang="en-US" sz="700" b="1" dirty="0"/>
              <a:t>BGN07=CR</a:t>
            </a:r>
            <a:r>
              <a:rPr lang="en-US" sz="700" dirty="0"/>
              <a:t>; Forwards </a:t>
            </a:r>
            <a:r>
              <a:rPr lang="en-US" sz="700" b="1" dirty="0"/>
              <a:t>814_05</a:t>
            </a:r>
            <a:r>
              <a:rPr lang="en-US" sz="700" dirty="0"/>
              <a:t> CR Enrollment Notification Response with </a:t>
            </a:r>
            <a:r>
              <a:rPr lang="en-US" sz="700" b="1" dirty="0"/>
              <a:t>BGN07=CR </a:t>
            </a:r>
            <a:r>
              <a:rPr lang="en-US" sz="700" dirty="0"/>
              <a:t>and </a:t>
            </a:r>
            <a:r>
              <a:rPr lang="en-US" sz="700" b="1" dirty="0"/>
              <a:t>867_02</a:t>
            </a:r>
            <a:r>
              <a:rPr lang="en-US" sz="700" dirty="0"/>
              <a:t> Historical Usage to New CR, if requested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AAC219C-B4A4-F70A-8DFA-28EEA9912461}"/>
              </a:ext>
            </a:extLst>
          </p:cNvPr>
          <p:cNvSpPr/>
          <p:nvPr/>
        </p:nvSpPr>
        <p:spPr>
          <a:xfrm>
            <a:off x="6576638" y="4636236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339AB5-EB82-1316-C1AE-E16E8DC2AD5A}"/>
              </a:ext>
            </a:extLst>
          </p:cNvPr>
          <p:cNvSpPr txBox="1"/>
          <p:nvPr/>
        </p:nvSpPr>
        <p:spPr>
          <a:xfrm>
            <a:off x="6500105" y="4755329"/>
            <a:ext cx="1449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814_03</a:t>
            </a:r>
            <a:r>
              <a:rPr lang="en-US" sz="800" dirty="0"/>
              <a:t> Enrollment Notification Request and sends </a:t>
            </a:r>
            <a:r>
              <a:rPr lang="en-US" sz="800" b="1" dirty="0"/>
              <a:t>814_04</a:t>
            </a:r>
            <a:r>
              <a:rPr lang="en-US" sz="800" dirty="0"/>
              <a:t> Enrollment Notification Response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1A4C90-7F17-FC84-CBA8-345266C85809}"/>
              </a:ext>
            </a:extLst>
          </p:cNvPr>
          <p:cNvSpPr/>
          <p:nvPr/>
        </p:nvSpPr>
        <p:spPr>
          <a:xfrm>
            <a:off x="9875699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805E15-E7C7-8859-29B8-4331AA72E4C8}"/>
              </a:ext>
            </a:extLst>
          </p:cNvPr>
          <p:cNvSpPr txBox="1"/>
          <p:nvPr/>
        </p:nvSpPr>
        <p:spPr>
          <a:xfrm>
            <a:off x="9861693" y="3399653"/>
            <a:ext cx="128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867_03</a:t>
            </a:r>
            <a:r>
              <a:rPr lang="en-US" sz="800" dirty="0"/>
              <a:t> Final and </a:t>
            </a:r>
            <a:r>
              <a:rPr lang="en-US" sz="800" b="1" dirty="0"/>
              <a:t>867_04</a:t>
            </a:r>
            <a:r>
              <a:rPr lang="en-US" sz="800" dirty="0"/>
              <a:t> Initial Meter Read and forwards to CRs; Updates Registration database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960A1AC-B740-5C32-BE33-32F43EAA9A58}"/>
              </a:ext>
            </a:extLst>
          </p:cNvPr>
          <p:cNvCxnSpPr>
            <a:cxnSpLocks/>
          </p:cNvCxnSpPr>
          <p:nvPr/>
        </p:nvCxnSpPr>
        <p:spPr>
          <a:xfrm flipH="1" flipV="1">
            <a:off x="5063825" y="4154545"/>
            <a:ext cx="531" cy="1664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5C7087F-E357-EB8C-8A04-69A027A2BFF6}"/>
              </a:ext>
            </a:extLst>
          </p:cNvPr>
          <p:cNvCxnSpPr>
            <a:cxnSpLocks/>
          </p:cNvCxnSpPr>
          <p:nvPr/>
        </p:nvCxnSpPr>
        <p:spPr>
          <a:xfrm>
            <a:off x="6168053" y="3689976"/>
            <a:ext cx="38982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F50421C-0938-E9DE-78CB-6237D348F967}"/>
              </a:ext>
            </a:extLst>
          </p:cNvPr>
          <p:cNvCxnSpPr>
            <a:cxnSpLocks/>
          </p:cNvCxnSpPr>
          <p:nvPr/>
        </p:nvCxnSpPr>
        <p:spPr>
          <a:xfrm>
            <a:off x="6750887" y="4169284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54BCB38-8A23-FF5A-96DD-C162A78C4F4B}"/>
              </a:ext>
            </a:extLst>
          </p:cNvPr>
          <p:cNvCxnSpPr>
            <a:cxnSpLocks/>
          </p:cNvCxnSpPr>
          <p:nvPr/>
        </p:nvCxnSpPr>
        <p:spPr>
          <a:xfrm rot="10800000">
            <a:off x="7698066" y="4165903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CDEAF9A9-1E2B-0A82-980D-BDDAA7CED5E0}"/>
              </a:ext>
            </a:extLst>
          </p:cNvPr>
          <p:cNvSpPr txBox="1"/>
          <p:nvPr/>
        </p:nvSpPr>
        <p:spPr>
          <a:xfrm>
            <a:off x="4833077" y="5026155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(4: 814_16)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2B400B4-FAB1-DEAD-C3BF-B8B2B7517343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6004161" y="4150688"/>
            <a:ext cx="531" cy="1664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08543A6-09BD-0BBB-5213-21E7E285DE55}"/>
              </a:ext>
            </a:extLst>
          </p:cNvPr>
          <p:cNvSpPr txBox="1"/>
          <p:nvPr/>
        </p:nvSpPr>
        <p:spPr>
          <a:xfrm>
            <a:off x="5601676" y="5023774"/>
            <a:ext cx="827471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(4A: 814_17 Reject Only)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C4663BD-E184-69D3-8D93-561B4D2E9C24}"/>
              </a:ext>
            </a:extLst>
          </p:cNvPr>
          <p:cNvSpPr txBox="1"/>
          <p:nvPr/>
        </p:nvSpPr>
        <p:spPr>
          <a:xfrm>
            <a:off x="6497027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(5: 814_03)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5083F01-2733-5952-35BF-519B9AE9F775}"/>
              </a:ext>
            </a:extLst>
          </p:cNvPr>
          <p:cNvSpPr txBox="1"/>
          <p:nvPr/>
        </p:nvSpPr>
        <p:spPr>
          <a:xfrm>
            <a:off x="7464867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(7: 814_04)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3A03476-E561-CBCE-A5C7-66BFA2FB9A21}"/>
              </a:ext>
            </a:extLst>
          </p:cNvPr>
          <p:cNvSpPr/>
          <p:nvPr/>
        </p:nvSpPr>
        <p:spPr>
          <a:xfrm>
            <a:off x="8210076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B865A4A-70F5-0CA9-CE07-92F7B044F7CB}"/>
              </a:ext>
            </a:extLst>
          </p:cNvPr>
          <p:cNvSpPr txBox="1"/>
          <p:nvPr/>
        </p:nvSpPr>
        <p:spPr>
          <a:xfrm>
            <a:off x="8135788" y="3415870"/>
            <a:ext cx="14178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Sends </a:t>
            </a:r>
            <a:r>
              <a:rPr lang="en-US" sz="800" b="1" dirty="0"/>
              <a:t>814_06</a:t>
            </a:r>
            <a:r>
              <a:rPr lang="en-US" sz="800" dirty="0"/>
              <a:t> Loss Notification to the Gaining CR in the morning 2 days prior to move-in date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8523365-FCBA-B7F9-6A58-E8FCF9314506}"/>
              </a:ext>
            </a:extLst>
          </p:cNvPr>
          <p:cNvSpPr/>
          <p:nvPr/>
        </p:nvSpPr>
        <p:spPr>
          <a:xfrm>
            <a:off x="8210076" y="2223819"/>
            <a:ext cx="1280160" cy="6400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D860616-A557-8FAF-D59E-759866792E9C}"/>
              </a:ext>
            </a:extLst>
          </p:cNvPr>
          <p:cNvSpPr txBox="1"/>
          <p:nvPr/>
        </p:nvSpPr>
        <p:spPr>
          <a:xfrm>
            <a:off x="8246799" y="2313027"/>
            <a:ext cx="1178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814_06</a:t>
            </a:r>
            <a:r>
              <a:rPr lang="en-US" sz="800" dirty="0"/>
              <a:t> Loss Notification with switch date (forced Move Out)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6E173CC-C9F7-7541-4F55-0425563A135A}"/>
              </a:ext>
            </a:extLst>
          </p:cNvPr>
          <p:cNvCxnSpPr>
            <a:cxnSpLocks/>
          </p:cNvCxnSpPr>
          <p:nvPr/>
        </p:nvCxnSpPr>
        <p:spPr>
          <a:xfrm rot="10800000">
            <a:off x="8861020" y="2866217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9BC46A2-6618-79DC-2DBA-05A5B1E18854}"/>
              </a:ext>
            </a:extLst>
          </p:cNvPr>
          <p:cNvCxnSpPr>
            <a:cxnSpLocks/>
          </p:cNvCxnSpPr>
          <p:nvPr/>
        </p:nvCxnSpPr>
        <p:spPr>
          <a:xfrm>
            <a:off x="7869357" y="3689976"/>
            <a:ext cx="33491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8529345-4CB4-8E6B-A334-DB3183900B0A}"/>
              </a:ext>
            </a:extLst>
          </p:cNvPr>
          <p:cNvSpPr/>
          <p:nvPr/>
        </p:nvSpPr>
        <p:spPr>
          <a:xfrm>
            <a:off x="6576638" y="5844159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973932-015B-696A-0E98-2FD32A4D6A76}"/>
              </a:ext>
            </a:extLst>
          </p:cNvPr>
          <p:cNvSpPr txBox="1"/>
          <p:nvPr/>
        </p:nvSpPr>
        <p:spPr>
          <a:xfrm>
            <a:off x="6626247" y="5901696"/>
            <a:ext cx="11782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814_05</a:t>
            </a:r>
            <a:r>
              <a:rPr lang="en-US" sz="800" dirty="0"/>
              <a:t> CR Enrollment Notification Response with </a:t>
            </a:r>
            <a:r>
              <a:rPr lang="en-US" sz="800" b="1" dirty="0"/>
              <a:t>BGN07=CR </a:t>
            </a:r>
            <a:r>
              <a:rPr lang="en-US" sz="800" dirty="0"/>
              <a:t>and </a:t>
            </a:r>
            <a:r>
              <a:rPr lang="en-US" sz="800" b="1" dirty="0"/>
              <a:t>867_02</a:t>
            </a:r>
            <a:r>
              <a:rPr lang="en-US" sz="800" dirty="0"/>
              <a:t> Historical Usage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7A1734B-0636-ED9C-4716-7AC65147A86C}"/>
              </a:ext>
            </a:extLst>
          </p:cNvPr>
          <p:cNvSpPr/>
          <p:nvPr/>
        </p:nvSpPr>
        <p:spPr>
          <a:xfrm>
            <a:off x="9875699" y="4636236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B34B6A5-A163-D34F-9911-55713B8084BF}"/>
              </a:ext>
            </a:extLst>
          </p:cNvPr>
          <p:cNvSpPr txBox="1"/>
          <p:nvPr/>
        </p:nvSpPr>
        <p:spPr>
          <a:xfrm>
            <a:off x="9818686" y="4693773"/>
            <a:ext cx="1394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Performs Meter Read and sends </a:t>
            </a:r>
            <a:r>
              <a:rPr lang="en-US" sz="800" b="1" dirty="0"/>
              <a:t>867_03</a:t>
            </a:r>
            <a:r>
              <a:rPr lang="en-US" sz="800" dirty="0"/>
              <a:t> Final to ERCOT and </a:t>
            </a:r>
            <a:r>
              <a:rPr lang="en-US" sz="800" b="1" dirty="0"/>
              <a:t>810_02</a:t>
            </a:r>
            <a:r>
              <a:rPr lang="en-US" sz="800" dirty="0"/>
              <a:t> TDSP Invoice to CR. </a:t>
            </a:r>
            <a:r>
              <a:rPr lang="en-US" sz="800" b="1" dirty="0"/>
              <a:t>867_04</a:t>
            </a:r>
            <a:r>
              <a:rPr lang="en-US" sz="800" dirty="0"/>
              <a:t> Initial Meter Read is sent to ERCOT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27D5682-BB10-4146-079B-54D0E2A6FE39}"/>
              </a:ext>
            </a:extLst>
          </p:cNvPr>
          <p:cNvSpPr/>
          <p:nvPr/>
        </p:nvSpPr>
        <p:spPr>
          <a:xfrm>
            <a:off x="9875699" y="5846074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22BB568-001D-F9C5-EE46-E31A69CC9235}"/>
              </a:ext>
            </a:extLst>
          </p:cNvPr>
          <p:cNvSpPr txBox="1"/>
          <p:nvPr/>
        </p:nvSpPr>
        <p:spPr>
          <a:xfrm>
            <a:off x="9926661" y="6061006"/>
            <a:ext cx="11782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867_04</a:t>
            </a:r>
            <a:r>
              <a:rPr lang="en-US" sz="800" dirty="0"/>
              <a:t> Initial Meter Read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F388DEF-9478-C6C3-C58E-90333C97B26F}"/>
              </a:ext>
            </a:extLst>
          </p:cNvPr>
          <p:cNvSpPr/>
          <p:nvPr/>
        </p:nvSpPr>
        <p:spPr>
          <a:xfrm>
            <a:off x="9875699" y="2223819"/>
            <a:ext cx="1280160" cy="6400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29EB5F1-FA48-A911-BE4E-9EBB5FED9C77}"/>
              </a:ext>
            </a:extLst>
          </p:cNvPr>
          <p:cNvSpPr txBox="1"/>
          <p:nvPr/>
        </p:nvSpPr>
        <p:spPr>
          <a:xfrm>
            <a:off x="9926945" y="2313027"/>
            <a:ext cx="1178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867_03</a:t>
            </a:r>
            <a:r>
              <a:rPr lang="en-US" sz="800" dirty="0"/>
              <a:t> Final Meter Read and </a:t>
            </a:r>
            <a:r>
              <a:rPr lang="en-US" sz="800" b="1" dirty="0"/>
              <a:t>810_02</a:t>
            </a:r>
            <a:r>
              <a:rPr lang="en-US" sz="800" dirty="0"/>
              <a:t> TDSP Invoice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7796473-01D7-6561-6067-905F87525DFF}"/>
              </a:ext>
            </a:extLst>
          </p:cNvPr>
          <p:cNvCxnSpPr>
            <a:cxnSpLocks/>
          </p:cNvCxnSpPr>
          <p:nvPr/>
        </p:nvCxnSpPr>
        <p:spPr>
          <a:xfrm rot="10800000">
            <a:off x="10518631" y="2869289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E169063F-7227-0EE8-F69E-66EC684D65F2}"/>
              </a:ext>
            </a:extLst>
          </p:cNvPr>
          <p:cNvCxnSpPr>
            <a:cxnSpLocks/>
          </p:cNvCxnSpPr>
          <p:nvPr/>
        </p:nvCxnSpPr>
        <p:spPr>
          <a:xfrm>
            <a:off x="11151027" y="3704451"/>
            <a:ext cx="27432" cy="2560320"/>
          </a:xfrm>
          <a:prstGeom prst="bentConnector3">
            <a:avLst>
              <a:gd name="adj1" fmla="val 221666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02A7C1B-74D0-88A7-A6B9-C1BC8A4690BF}"/>
              </a:ext>
            </a:extLst>
          </p:cNvPr>
          <p:cNvCxnSpPr>
            <a:cxnSpLocks/>
          </p:cNvCxnSpPr>
          <p:nvPr/>
        </p:nvCxnSpPr>
        <p:spPr>
          <a:xfrm rot="10800000">
            <a:off x="10044774" y="4157271"/>
            <a:ext cx="0" cy="475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445C34F0-C99A-C5BD-EE50-74F594E02824}"/>
              </a:ext>
            </a:extLst>
          </p:cNvPr>
          <p:cNvSpPr txBox="1"/>
          <p:nvPr/>
        </p:nvSpPr>
        <p:spPr>
          <a:xfrm>
            <a:off x="9790914" y="4250263"/>
            <a:ext cx="540533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(10: 867_03F)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9A7FDD8-6720-DA13-3604-DB8232E339B4}"/>
              </a:ext>
            </a:extLst>
          </p:cNvPr>
          <p:cNvCxnSpPr>
            <a:cxnSpLocks/>
          </p:cNvCxnSpPr>
          <p:nvPr/>
        </p:nvCxnSpPr>
        <p:spPr>
          <a:xfrm rot="10800000">
            <a:off x="10937847" y="4155833"/>
            <a:ext cx="0" cy="475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95E59D8-34AE-0652-D396-DABEC2AB2A99}"/>
              </a:ext>
            </a:extLst>
          </p:cNvPr>
          <p:cNvSpPr txBox="1"/>
          <p:nvPr/>
        </p:nvSpPr>
        <p:spPr>
          <a:xfrm>
            <a:off x="10683987" y="4250263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(11: 867_04)</a:t>
            </a:r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A668ABE2-1650-7119-320F-2B4CC9EC5AC4}"/>
              </a:ext>
            </a:extLst>
          </p:cNvPr>
          <p:cNvCxnSpPr>
            <a:cxnSpLocks/>
          </p:cNvCxnSpPr>
          <p:nvPr/>
        </p:nvCxnSpPr>
        <p:spPr>
          <a:xfrm rot="10800000" flipH="1">
            <a:off x="11160988" y="2579231"/>
            <a:ext cx="27432" cy="2496312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3583B61-6E84-F2D4-1EC4-B87FA3075011}"/>
              </a:ext>
            </a:extLst>
          </p:cNvPr>
          <p:cNvSpPr txBox="1"/>
          <p:nvPr/>
        </p:nvSpPr>
        <p:spPr>
          <a:xfrm>
            <a:off x="11360088" y="2865255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(13: 810_02)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34637FE-BE2C-C958-7951-6DCBD9693635}"/>
              </a:ext>
            </a:extLst>
          </p:cNvPr>
          <p:cNvSpPr txBox="1"/>
          <p:nvPr/>
        </p:nvSpPr>
        <p:spPr>
          <a:xfrm>
            <a:off x="11469353" y="5891430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(14: 867_04)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315135-F014-914C-D4F4-FAB601019D02}"/>
              </a:ext>
            </a:extLst>
          </p:cNvPr>
          <p:cNvSpPr txBox="1"/>
          <p:nvPr/>
        </p:nvSpPr>
        <p:spPr>
          <a:xfrm>
            <a:off x="10245933" y="2978744"/>
            <a:ext cx="540533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(12: 867_03F)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8D787892-2FC9-08DA-EB72-94F689EAC09F}"/>
              </a:ext>
            </a:extLst>
          </p:cNvPr>
          <p:cNvCxnSpPr>
            <a:cxnSpLocks/>
          </p:cNvCxnSpPr>
          <p:nvPr/>
        </p:nvCxnSpPr>
        <p:spPr>
          <a:xfrm>
            <a:off x="7869027" y="3744792"/>
            <a:ext cx="9144" cy="2523744"/>
          </a:xfrm>
          <a:prstGeom prst="bentConnector3">
            <a:avLst>
              <a:gd name="adj1" fmla="val 221666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57ED563-0667-E7E5-8462-BF140E7B9D8B}"/>
              </a:ext>
            </a:extLst>
          </p:cNvPr>
          <p:cNvSpPr txBox="1"/>
          <p:nvPr/>
        </p:nvSpPr>
        <p:spPr>
          <a:xfrm>
            <a:off x="7869738" y="5727716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(8: 814_05)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CEED8F1-40E1-F86E-A1DB-467C739AE1D1}"/>
              </a:ext>
            </a:extLst>
          </p:cNvPr>
          <p:cNvSpPr txBox="1"/>
          <p:nvPr/>
        </p:nvSpPr>
        <p:spPr>
          <a:xfrm>
            <a:off x="821361" y="63608"/>
            <a:ext cx="1067067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Customer Rescission</a:t>
            </a:r>
          </a:p>
          <a:p>
            <a:r>
              <a:rPr lang="en-US" sz="1400" b="1" dirty="0"/>
              <a:t>Scenario: Customer Move In, the ESI ID is energized with a Current CR</a:t>
            </a:r>
          </a:p>
          <a:p>
            <a:r>
              <a:rPr lang="en-US" sz="1400" b="1" dirty="0"/>
              <a:t>Transactions: 814_01, 814_02 (Reject Only), 814_16, 814_17 (Reject Only), 814_03, 814_04, 814_05, 814_06, 867_02, 867_03, 810_02, 867_04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ACB090F-0845-7F58-5B8B-0253374125FA}"/>
              </a:ext>
            </a:extLst>
          </p:cNvPr>
          <p:cNvCxnSpPr>
            <a:cxnSpLocks/>
          </p:cNvCxnSpPr>
          <p:nvPr/>
        </p:nvCxnSpPr>
        <p:spPr>
          <a:xfrm rot="10800000">
            <a:off x="7206404" y="4164305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31F5FE7B-ECD9-3A8F-6BE3-984916FDBEFB}"/>
              </a:ext>
            </a:extLst>
          </p:cNvPr>
          <p:cNvSpPr txBox="1"/>
          <p:nvPr/>
        </p:nvSpPr>
        <p:spPr>
          <a:xfrm>
            <a:off x="6973205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(6: 867_02)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1747E7D-2094-CDF1-D34E-10B5C131CD6F}"/>
              </a:ext>
            </a:extLst>
          </p:cNvPr>
          <p:cNvSpPr txBox="1"/>
          <p:nvPr/>
        </p:nvSpPr>
        <p:spPr>
          <a:xfrm>
            <a:off x="7869738" y="597371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(9: 867_02)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7B2D13-776E-3D41-7874-51E70EC8457C}"/>
              </a:ext>
            </a:extLst>
          </p:cNvPr>
          <p:cNvSpPr txBox="1"/>
          <p:nvPr/>
        </p:nvSpPr>
        <p:spPr>
          <a:xfrm>
            <a:off x="1519330" y="3452623"/>
            <a:ext cx="133450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Receives </a:t>
            </a:r>
            <a:r>
              <a:rPr lang="en-US" sz="900" b="1" dirty="0"/>
              <a:t>814_01</a:t>
            </a:r>
            <a:r>
              <a:rPr lang="en-US" sz="900" dirty="0"/>
              <a:t> Switch Request from New CR and Validates; may send </a:t>
            </a:r>
            <a:r>
              <a:rPr lang="en-US" sz="900" b="1" dirty="0"/>
              <a:t>814_02</a:t>
            </a:r>
            <a:r>
              <a:rPr lang="en-US" sz="900" dirty="0"/>
              <a:t> Switch Reject Response only if reject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026587-F51F-6AA5-9DF2-F8D266CFB42D}"/>
              </a:ext>
            </a:extLst>
          </p:cNvPr>
          <p:cNvSpPr/>
          <p:nvPr/>
        </p:nvSpPr>
        <p:spPr>
          <a:xfrm>
            <a:off x="1527070" y="3442706"/>
            <a:ext cx="1290231" cy="809781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8AC695-B5B6-429F-A65D-D7F94385BB81}"/>
              </a:ext>
            </a:extLst>
          </p:cNvPr>
          <p:cNvSpPr txBox="1"/>
          <p:nvPr/>
        </p:nvSpPr>
        <p:spPr>
          <a:xfrm>
            <a:off x="2975150" y="3517335"/>
            <a:ext cx="1019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Sends Notification Letter to Customer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37B7A29-4C21-E3FC-EB80-D403B0A56521}"/>
              </a:ext>
            </a:extLst>
          </p:cNvPr>
          <p:cNvSpPr/>
          <p:nvPr/>
        </p:nvSpPr>
        <p:spPr>
          <a:xfrm>
            <a:off x="3047059" y="3329733"/>
            <a:ext cx="886126" cy="1039086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05E653D-16F9-5AB7-F56A-8FA2BAAC8899}"/>
              </a:ext>
            </a:extLst>
          </p:cNvPr>
          <p:cNvSpPr txBox="1"/>
          <p:nvPr/>
        </p:nvSpPr>
        <p:spPr>
          <a:xfrm>
            <a:off x="3011207" y="961456"/>
            <a:ext cx="15605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Receives and Evaluates Letter.  Exercises right of </a:t>
            </a:r>
            <a:r>
              <a:rPr lang="en-US" sz="900" b="1" dirty="0"/>
              <a:t>Customer Rescission </a:t>
            </a:r>
            <a:r>
              <a:rPr lang="en-US" sz="900" dirty="0"/>
              <a:t>prior to expiration period and contacts New CR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E8BF197A-B9F5-D235-A7A7-7FB290B67D64}"/>
              </a:ext>
            </a:extLst>
          </p:cNvPr>
          <p:cNvSpPr/>
          <p:nvPr/>
        </p:nvSpPr>
        <p:spPr>
          <a:xfrm>
            <a:off x="3071203" y="929300"/>
            <a:ext cx="1437424" cy="849213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5565C03-81E3-360E-C0B0-B145527FC972}"/>
              </a:ext>
            </a:extLst>
          </p:cNvPr>
          <p:cNvCxnSpPr>
            <a:cxnSpLocks/>
          </p:cNvCxnSpPr>
          <p:nvPr/>
        </p:nvCxnSpPr>
        <p:spPr>
          <a:xfrm flipH="1" flipV="1">
            <a:off x="3482115" y="1787566"/>
            <a:ext cx="1" cy="154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0D9873F5-B476-1C62-45FA-DCB756D1FC28}"/>
              </a:ext>
            </a:extLst>
          </p:cNvPr>
          <p:cNvSpPr/>
          <p:nvPr/>
        </p:nvSpPr>
        <p:spPr>
          <a:xfrm>
            <a:off x="5799584" y="-608407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D8380CA5-7011-4EB7-C5C7-670D12CCF1F0}"/>
              </a:ext>
            </a:extLst>
          </p:cNvPr>
          <p:cNvSpPr/>
          <p:nvPr/>
        </p:nvSpPr>
        <p:spPr>
          <a:xfrm>
            <a:off x="3687618" y="2429037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DA9C05D-8B83-4D58-1701-3C0C43B99358}"/>
              </a:ext>
            </a:extLst>
          </p:cNvPr>
          <p:cNvSpPr txBox="1"/>
          <p:nvPr/>
        </p:nvSpPr>
        <p:spPr>
          <a:xfrm>
            <a:off x="5768244" y="-550713"/>
            <a:ext cx="11909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Contacts Gaining CR due to Inadvertent Switch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E973AD8-0682-4879-9E55-51DBEE4C81A2}"/>
              </a:ext>
            </a:extLst>
          </p:cNvPr>
          <p:cNvSpPr txBox="1"/>
          <p:nvPr/>
        </p:nvSpPr>
        <p:spPr>
          <a:xfrm>
            <a:off x="3632785" y="2388981"/>
            <a:ext cx="1234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New (Gaining CR) initiates </a:t>
            </a:r>
            <a:r>
              <a:rPr lang="en-US" sz="900" dirty="0" err="1"/>
              <a:t>MarkeTrak</a:t>
            </a:r>
            <a:r>
              <a:rPr lang="en-US" sz="900" dirty="0"/>
              <a:t> process for Customer Rescission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7E7077-C876-8852-273F-369F40BCF9ED}"/>
              </a:ext>
            </a:extLst>
          </p:cNvPr>
          <p:cNvCxnSpPr>
            <a:cxnSpLocks/>
          </p:cNvCxnSpPr>
          <p:nvPr/>
        </p:nvCxnSpPr>
        <p:spPr>
          <a:xfrm rot="10800000" flipV="1">
            <a:off x="4253546" y="1784644"/>
            <a:ext cx="1" cy="640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FAAF35C-1FA8-BAC7-5537-BBA9F720992C}"/>
              </a:ext>
            </a:extLst>
          </p:cNvPr>
          <p:cNvCxnSpPr>
            <a:cxnSpLocks/>
          </p:cNvCxnSpPr>
          <p:nvPr/>
        </p:nvCxnSpPr>
        <p:spPr>
          <a:xfrm>
            <a:off x="2822441" y="3833547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BB289EA-6FA5-CEB5-6D00-686367D160BA}"/>
              </a:ext>
            </a:extLst>
          </p:cNvPr>
          <p:cNvCxnSpPr>
            <a:cxnSpLocks/>
          </p:cNvCxnSpPr>
          <p:nvPr/>
        </p:nvCxnSpPr>
        <p:spPr>
          <a:xfrm>
            <a:off x="2228048" y="1657531"/>
            <a:ext cx="0" cy="594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0BA397B-798D-5066-D8C3-6DF6B71A3925}"/>
              </a:ext>
            </a:extLst>
          </p:cNvPr>
          <p:cNvSpPr txBox="1"/>
          <p:nvPr/>
        </p:nvSpPr>
        <p:spPr>
          <a:xfrm>
            <a:off x="2093062" y="1798346"/>
            <a:ext cx="25519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(1)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3CC59C3-878D-C8DF-6016-D26AABFA936D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4239441" y="2971756"/>
            <a:ext cx="531" cy="2926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B3EF9A52-A59A-5871-E7E4-3DE4350D826C}"/>
              </a:ext>
            </a:extLst>
          </p:cNvPr>
          <p:cNvSpPr txBox="1"/>
          <p:nvPr/>
        </p:nvSpPr>
        <p:spPr>
          <a:xfrm>
            <a:off x="3797924" y="4738390"/>
            <a:ext cx="90383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/>
              <a:t>(3 Gaining CR </a:t>
            </a:r>
            <a:r>
              <a:rPr lang="en-US" sz="500" dirty="0" err="1"/>
              <a:t>MarkeTrak</a:t>
            </a:r>
            <a:r>
              <a:rPr lang="en-US" sz="500" dirty="0"/>
              <a:t> Notification)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3C8AEC29-5048-0002-7042-C17121E49512}"/>
              </a:ext>
            </a:extLst>
          </p:cNvPr>
          <p:cNvCxnSpPr>
            <a:cxnSpLocks/>
          </p:cNvCxnSpPr>
          <p:nvPr/>
        </p:nvCxnSpPr>
        <p:spPr>
          <a:xfrm>
            <a:off x="1976847" y="2993816"/>
            <a:ext cx="0" cy="448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13E8D871-0B6E-4B9E-87EC-C3F59A032B79}"/>
              </a:ext>
            </a:extLst>
          </p:cNvPr>
          <p:cNvSpPr txBox="1"/>
          <p:nvPr/>
        </p:nvSpPr>
        <p:spPr>
          <a:xfrm>
            <a:off x="1746482" y="3066453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(2: 814_01)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A82E5A18-4440-3816-E9B5-6449433FB1B2}"/>
              </a:ext>
            </a:extLst>
          </p:cNvPr>
          <p:cNvCxnSpPr>
            <a:cxnSpLocks/>
          </p:cNvCxnSpPr>
          <p:nvPr/>
        </p:nvCxnSpPr>
        <p:spPr>
          <a:xfrm rot="10800000">
            <a:off x="2470223" y="2976787"/>
            <a:ext cx="0" cy="448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9BCE9F30-00EB-A0C9-B262-6FAE9A8B7ADE}"/>
              </a:ext>
            </a:extLst>
          </p:cNvPr>
          <p:cNvSpPr txBox="1"/>
          <p:nvPr/>
        </p:nvSpPr>
        <p:spPr>
          <a:xfrm>
            <a:off x="2162600" y="3070575"/>
            <a:ext cx="827471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(2A: 814_02 Reject Only)</a:t>
            </a:r>
          </a:p>
        </p:txBody>
      </p:sp>
    </p:spTree>
    <p:extLst>
      <p:ext uri="{BB962C8B-B14F-4D97-AF65-F5344CB8AC3E}">
        <p14:creationId xmlns:p14="http://schemas.microsoft.com/office/powerpoint/2010/main" val="22777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22B75DF7-599B-B5BF-EB14-37BD6C601DF0}"/>
              </a:ext>
            </a:extLst>
          </p:cNvPr>
          <p:cNvSpPr txBox="1"/>
          <p:nvPr/>
        </p:nvSpPr>
        <p:spPr>
          <a:xfrm>
            <a:off x="3297823" y="3384118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814_16</a:t>
            </a:r>
            <a:r>
              <a:rPr lang="en-US" sz="800" dirty="0"/>
              <a:t> Move In Request from CR and Validates; Responds with </a:t>
            </a:r>
            <a:r>
              <a:rPr lang="en-US" sz="800" b="1" dirty="0"/>
              <a:t>814_17</a:t>
            </a:r>
            <a:r>
              <a:rPr lang="en-US" sz="800" dirty="0"/>
              <a:t> Move In Reject Response only if rejected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B2B07C2-8DF3-895F-5BD3-12C7941776DD}"/>
              </a:ext>
            </a:extLst>
          </p:cNvPr>
          <p:cNvGrpSpPr/>
          <p:nvPr/>
        </p:nvGrpSpPr>
        <p:grpSpPr>
          <a:xfrm>
            <a:off x="822959" y="852086"/>
            <a:ext cx="9509760" cy="1005840"/>
            <a:chOff x="822960" y="611642"/>
            <a:chExt cx="6745705" cy="9144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05E53EA-B95B-E0DD-77CA-0CC4D7E35038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99D5A87-EB16-85EA-6160-B99D35F1D9B6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Customer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75A8172-DE8E-6EC6-18CC-D8F6A2B8BE88}"/>
              </a:ext>
            </a:extLst>
          </p:cNvPr>
          <p:cNvGrpSpPr/>
          <p:nvPr/>
        </p:nvGrpSpPr>
        <p:grpSpPr>
          <a:xfrm>
            <a:off x="822958" y="2048801"/>
            <a:ext cx="9509760" cy="1005840"/>
            <a:chOff x="822960" y="611642"/>
            <a:chExt cx="6745705" cy="9144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8B37FEA-91D1-59E0-35B8-44F5DB77ED16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F55305A-F734-4C10-AA6E-BC3D1B21C9A7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New CR   (Gaining CR)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17B86A-F54F-3186-1FD3-29BC728E2890}"/>
              </a:ext>
            </a:extLst>
          </p:cNvPr>
          <p:cNvGrpSpPr/>
          <p:nvPr/>
        </p:nvGrpSpPr>
        <p:grpSpPr>
          <a:xfrm>
            <a:off x="822959" y="3242012"/>
            <a:ext cx="9509760" cy="1005840"/>
            <a:chOff x="822960" y="611642"/>
            <a:chExt cx="6745705" cy="9144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30E0F5-A6B6-7C0F-7D82-895D86AA4E41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7FE3EB2-D349-1D97-B0F6-E70E3C6554F6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ERCOT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396680-88EA-62F1-9E49-FA2CE4A7AFFF}"/>
              </a:ext>
            </a:extLst>
          </p:cNvPr>
          <p:cNvGrpSpPr/>
          <p:nvPr/>
        </p:nvGrpSpPr>
        <p:grpSpPr>
          <a:xfrm>
            <a:off x="822957" y="4428584"/>
            <a:ext cx="9509760" cy="1005840"/>
            <a:chOff x="822960" y="611642"/>
            <a:chExt cx="6745705" cy="9144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A13DF67-040D-18A1-AF0F-45339D79701A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CA32F3F-7980-B034-D408-FD3987B4A6B0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TDSP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8F5727-2852-E520-21C5-C8BA72F6AC5A}"/>
              </a:ext>
            </a:extLst>
          </p:cNvPr>
          <p:cNvGrpSpPr/>
          <p:nvPr/>
        </p:nvGrpSpPr>
        <p:grpSpPr>
          <a:xfrm>
            <a:off x="822956" y="5610392"/>
            <a:ext cx="9509760" cy="1005840"/>
            <a:chOff x="822960" y="611642"/>
            <a:chExt cx="6745705" cy="9144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A20D236-3C5B-FACB-3A09-E46101A0E431}"/>
                </a:ext>
              </a:extLst>
            </p:cNvPr>
            <p:cNvCxnSpPr/>
            <p:nvPr/>
          </p:nvCxnSpPr>
          <p:spPr>
            <a:xfrm>
              <a:off x="822960" y="611642"/>
              <a:ext cx="674570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EDA778E-286F-3D33-BCAC-D1EB0466DE29}"/>
                </a:ext>
              </a:extLst>
            </p:cNvPr>
            <p:cNvSpPr/>
            <p:nvPr/>
          </p:nvSpPr>
          <p:spPr>
            <a:xfrm>
              <a:off x="822960" y="611642"/>
              <a:ext cx="385011" cy="9144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000" dirty="0"/>
                <a:t>Current CR (Losing CR)</a:t>
              </a:r>
            </a:p>
          </p:txBody>
        </p: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4BF67BB-4A86-846F-CC9D-5E91415679D5}"/>
              </a:ext>
            </a:extLst>
          </p:cNvPr>
          <p:cNvSpPr/>
          <p:nvPr/>
        </p:nvSpPr>
        <p:spPr>
          <a:xfrm>
            <a:off x="1672792" y="1095995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735B03B-4916-A46C-1BF2-51D39E206EF0}"/>
              </a:ext>
            </a:extLst>
          </p:cNvPr>
          <p:cNvSpPr/>
          <p:nvPr/>
        </p:nvSpPr>
        <p:spPr>
          <a:xfrm>
            <a:off x="1672792" y="2282156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2E06CDA-3FA2-892F-8BF7-8BD7DCE9E8F5}"/>
              </a:ext>
            </a:extLst>
          </p:cNvPr>
          <p:cNvSpPr/>
          <p:nvPr/>
        </p:nvSpPr>
        <p:spPr>
          <a:xfrm>
            <a:off x="1672792" y="5894622"/>
            <a:ext cx="1128252" cy="55306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C1BF8A-FAF2-9E92-0574-740057FCF32A}"/>
              </a:ext>
            </a:extLst>
          </p:cNvPr>
          <p:cNvSpPr txBox="1"/>
          <p:nvPr/>
        </p:nvSpPr>
        <p:spPr>
          <a:xfrm>
            <a:off x="1641452" y="1106064"/>
            <a:ext cx="11909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Contacts Current (Losing CR) due to Inadvertent Switch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642171-3D23-A3BB-B2B6-5004868B4916}"/>
              </a:ext>
            </a:extLst>
          </p:cNvPr>
          <p:cNvSpPr txBox="1"/>
          <p:nvPr/>
        </p:nvSpPr>
        <p:spPr>
          <a:xfrm>
            <a:off x="1631220" y="2402968"/>
            <a:ext cx="119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New (Gaining CR) agrees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103C0EB-3C7D-4FF1-6C08-2C13B5A89C1F}"/>
              </a:ext>
            </a:extLst>
          </p:cNvPr>
          <p:cNvSpPr txBox="1"/>
          <p:nvPr/>
        </p:nvSpPr>
        <p:spPr>
          <a:xfrm>
            <a:off x="1648116" y="5863596"/>
            <a:ext cx="1190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Current (Losing CR) initiates </a:t>
            </a:r>
            <a:r>
              <a:rPr lang="en-US" sz="900" dirty="0" err="1"/>
              <a:t>MarkeTrak</a:t>
            </a:r>
            <a:r>
              <a:rPr lang="en-US" sz="900" dirty="0"/>
              <a:t> process for Inadvertent Loss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6BCE9C34-7F4A-C6E2-D4D8-D189B5B8A0D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56200" y="1345559"/>
            <a:ext cx="12700" cy="484632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6B991737-B854-E144-BE76-04251DAB5E37}"/>
              </a:ext>
            </a:extLst>
          </p:cNvPr>
          <p:cNvCxnSpPr>
            <a:cxnSpLocks/>
          </p:cNvCxnSpPr>
          <p:nvPr/>
        </p:nvCxnSpPr>
        <p:spPr>
          <a:xfrm>
            <a:off x="2802768" y="2533469"/>
            <a:ext cx="12700" cy="365760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9A2A5-B17C-EBF8-B7BD-2354A3CEA723}"/>
              </a:ext>
            </a:extLst>
          </p:cNvPr>
          <p:cNvSpPr/>
          <p:nvPr/>
        </p:nvSpPr>
        <p:spPr>
          <a:xfrm>
            <a:off x="3348842" y="5828301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33CDA94-0E78-B401-604C-4A71410BF71E}"/>
              </a:ext>
            </a:extLst>
          </p:cNvPr>
          <p:cNvSpPr txBox="1"/>
          <p:nvPr/>
        </p:nvSpPr>
        <p:spPr>
          <a:xfrm>
            <a:off x="3318594" y="5880681"/>
            <a:ext cx="1323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Sends backdated </a:t>
            </a:r>
            <a:r>
              <a:rPr lang="en-US" sz="800" b="1" dirty="0"/>
              <a:t>814_16</a:t>
            </a:r>
            <a:r>
              <a:rPr lang="en-US" sz="800" dirty="0"/>
              <a:t> Move In Request with </a:t>
            </a:r>
            <a:r>
              <a:rPr lang="en-US" sz="800" b="1" dirty="0"/>
              <a:t>BGN07=IA</a:t>
            </a:r>
            <a:r>
              <a:rPr lang="en-US" sz="800" dirty="0"/>
              <a:t>; May receive </a:t>
            </a:r>
            <a:r>
              <a:rPr lang="en-US" sz="800" b="1" dirty="0"/>
              <a:t>814_17</a:t>
            </a:r>
            <a:r>
              <a:rPr lang="en-US" sz="800" dirty="0"/>
              <a:t> Move In Reject Response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7DE15BD-7B6A-F595-B1BB-F1EA5C68D5BE}"/>
              </a:ext>
            </a:extLst>
          </p:cNvPr>
          <p:cNvSpPr/>
          <p:nvPr/>
        </p:nvSpPr>
        <p:spPr>
          <a:xfrm>
            <a:off x="3348842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0E73CD4-436C-3C95-3D21-F75AED559AB3}"/>
              </a:ext>
            </a:extLst>
          </p:cNvPr>
          <p:cNvSpPr/>
          <p:nvPr/>
        </p:nvSpPr>
        <p:spPr>
          <a:xfrm>
            <a:off x="5037587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1B30952-9CF5-4C77-ECAC-400805CB01CB}"/>
              </a:ext>
            </a:extLst>
          </p:cNvPr>
          <p:cNvSpPr txBox="1"/>
          <p:nvPr/>
        </p:nvSpPr>
        <p:spPr>
          <a:xfrm>
            <a:off x="4918601" y="3319517"/>
            <a:ext cx="151679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Sends </a:t>
            </a:r>
            <a:r>
              <a:rPr lang="en-US" sz="700" b="1" dirty="0"/>
              <a:t>814_03</a:t>
            </a:r>
            <a:r>
              <a:rPr lang="en-US" sz="700" dirty="0"/>
              <a:t> Enrollment Notification Request to TDSP with </a:t>
            </a:r>
            <a:r>
              <a:rPr lang="en-US" sz="700" b="1" dirty="0"/>
              <a:t>BGN07=IA</a:t>
            </a:r>
            <a:r>
              <a:rPr lang="en-US" sz="700" dirty="0"/>
              <a:t>; Forwards </a:t>
            </a:r>
            <a:r>
              <a:rPr lang="en-US" sz="700" b="1" dirty="0"/>
              <a:t>814_05</a:t>
            </a:r>
            <a:r>
              <a:rPr lang="en-US" sz="700" dirty="0"/>
              <a:t> CR Enrollment Notification Response with </a:t>
            </a:r>
            <a:r>
              <a:rPr lang="en-US" sz="700" b="1" dirty="0"/>
              <a:t>BGN07=IA </a:t>
            </a:r>
            <a:r>
              <a:rPr lang="en-US" sz="700" dirty="0"/>
              <a:t>and </a:t>
            </a:r>
            <a:r>
              <a:rPr lang="en-US" sz="700" b="1" dirty="0"/>
              <a:t>867_02</a:t>
            </a:r>
            <a:r>
              <a:rPr lang="en-US" sz="700" dirty="0"/>
              <a:t> Historical Usage to New CR, if requested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AAC219C-B4A4-F70A-8DFA-28EEA9912461}"/>
              </a:ext>
            </a:extLst>
          </p:cNvPr>
          <p:cNvSpPr/>
          <p:nvPr/>
        </p:nvSpPr>
        <p:spPr>
          <a:xfrm>
            <a:off x="5037587" y="4636236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339AB5-EB82-1316-C1AE-E16E8DC2AD5A}"/>
              </a:ext>
            </a:extLst>
          </p:cNvPr>
          <p:cNvSpPr txBox="1"/>
          <p:nvPr/>
        </p:nvSpPr>
        <p:spPr>
          <a:xfrm>
            <a:off x="4961054" y="4644719"/>
            <a:ext cx="1449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814_03</a:t>
            </a:r>
            <a:r>
              <a:rPr lang="en-US" sz="800" dirty="0"/>
              <a:t> Enrollment Notification Request and sends </a:t>
            </a:r>
            <a:r>
              <a:rPr lang="en-US" sz="800" b="1" dirty="0"/>
              <a:t>814_04</a:t>
            </a:r>
            <a:r>
              <a:rPr lang="en-US" sz="800" dirty="0"/>
              <a:t> Enrollment Notification Response and 867_02 Historical Usage if available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1A4C90-7F17-FC84-CBA8-345266C85809}"/>
              </a:ext>
            </a:extLst>
          </p:cNvPr>
          <p:cNvSpPr/>
          <p:nvPr/>
        </p:nvSpPr>
        <p:spPr>
          <a:xfrm>
            <a:off x="8336648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805E15-E7C7-8859-29B8-4331AA72E4C8}"/>
              </a:ext>
            </a:extLst>
          </p:cNvPr>
          <p:cNvSpPr txBox="1"/>
          <p:nvPr/>
        </p:nvSpPr>
        <p:spPr>
          <a:xfrm>
            <a:off x="8322642" y="3399653"/>
            <a:ext cx="128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867_03</a:t>
            </a:r>
            <a:r>
              <a:rPr lang="en-US" sz="800" dirty="0"/>
              <a:t> Final and </a:t>
            </a:r>
            <a:r>
              <a:rPr lang="en-US" sz="800" b="1" dirty="0"/>
              <a:t>867_04</a:t>
            </a:r>
            <a:r>
              <a:rPr lang="en-US" sz="800" dirty="0"/>
              <a:t> Initial Meter Read and forwards to CRs; Updates Registration database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960A1AC-B740-5C32-BE33-32F43EAA9A58}"/>
              </a:ext>
            </a:extLst>
          </p:cNvPr>
          <p:cNvCxnSpPr>
            <a:cxnSpLocks/>
          </p:cNvCxnSpPr>
          <p:nvPr/>
        </p:nvCxnSpPr>
        <p:spPr>
          <a:xfrm flipH="1" flipV="1">
            <a:off x="3524774" y="4154545"/>
            <a:ext cx="531" cy="1664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5C7087F-E357-EB8C-8A04-69A027A2BFF6}"/>
              </a:ext>
            </a:extLst>
          </p:cNvPr>
          <p:cNvCxnSpPr>
            <a:cxnSpLocks/>
          </p:cNvCxnSpPr>
          <p:nvPr/>
        </p:nvCxnSpPr>
        <p:spPr>
          <a:xfrm>
            <a:off x="4629002" y="3689976"/>
            <a:ext cx="38982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F50421C-0938-E9DE-78CB-6237D348F967}"/>
              </a:ext>
            </a:extLst>
          </p:cNvPr>
          <p:cNvCxnSpPr>
            <a:cxnSpLocks/>
          </p:cNvCxnSpPr>
          <p:nvPr/>
        </p:nvCxnSpPr>
        <p:spPr>
          <a:xfrm>
            <a:off x="5211836" y="4169284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54BCB38-8A23-FF5A-96DD-C162A78C4F4B}"/>
              </a:ext>
            </a:extLst>
          </p:cNvPr>
          <p:cNvCxnSpPr>
            <a:cxnSpLocks/>
          </p:cNvCxnSpPr>
          <p:nvPr/>
        </p:nvCxnSpPr>
        <p:spPr>
          <a:xfrm rot="10800000">
            <a:off x="6159015" y="4165903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0BA397B-798D-5066-D8C3-6DF6B71A3925}"/>
              </a:ext>
            </a:extLst>
          </p:cNvPr>
          <p:cNvSpPr txBox="1"/>
          <p:nvPr/>
        </p:nvSpPr>
        <p:spPr>
          <a:xfrm>
            <a:off x="1334446" y="1885724"/>
            <a:ext cx="25519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9587907-82B0-9B60-0EB8-B16ED25DC032}"/>
              </a:ext>
            </a:extLst>
          </p:cNvPr>
          <p:cNvSpPr txBox="1"/>
          <p:nvPr/>
        </p:nvSpPr>
        <p:spPr>
          <a:xfrm>
            <a:off x="1817840" y="4558677"/>
            <a:ext cx="90383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/>
              <a:t>(2: Losing CR </a:t>
            </a:r>
            <a:r>
              <a:rPr lang="en-US" sz="500" dirty="0" err="1"/>
              <a:t>MarkeTrak</a:t>
            </a:r>
            <a:r>
              <a:rPr lang="en-US" sz="500" dirty="0"/>
              <a:t> Notification)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DEAF9A9-1E2B-0A82-980D-BDDAA7CED5E0}"/>
              </a:ext>
            </a:extLst>
          </p:cNvPr>
          <p:cNvSpPr txBox="1"/>
          <p:nvPr/>
        </p:nvSpPr>
        <p:spPr>
          <a:xfrm>
            <a:off x="3294026" y="5026155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(4: 814_16)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2B400B4-FAB1-DEAD-C3BF-B8B2B7517343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4465110" y="4150688"/>
            <a:ext cx="531" cy="1664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08543A6-09BD-0BBB-5213-21E7E285DE55}"/>
              </a:ext>
            </a:extLst>
          </p:cNvPr>
          <p:cNvSpPr txBox="1"/>
          <p:nvPr/>
        </p:nvSpPr>
        <p:spPr>
          <a:xfrm>
            <a:off x="4062625" y="5023774"/>
            <a:ext cx="827471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(4A: 814_17 Reject Only)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C4663BD-E184-69D3-8D93-561B4D2E9C24}"/>
              </a:ext>
            </a:extLst>
          </p:cNvPr>
          <p:cNvSpPr txBox="1"/>
          <p:nvPr/>
        </p:nvSpPr>
        <p:spPr>
          <a:xfrm>
            <a:off x="4957976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(5: 814_03)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5083F01-2733-5952-35BF-519B9AE9F775}"/>
              </a:ext>
            </a:extLst>
          </p:cNvPr>
          <p:cNvSpPr txBox="1"/>
          <p:nvPr/>
        </p:nvSpPr>
        <p:spPr>
          <a:xfrm>
            <a:off x="5925816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(7: 814_04)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3A03476-E561-CBCE-A5C7-66BFA2FB9A21}"/>
              </a:ext>
            </a:extLst>
          </p:cNvPr>
          <p:cNvSpPr/>
          <p:nvPr/>
        </p:nvSpPr>
        <p:spPr>
          <a:xfrm>
            <a:off x="6671025" y="3333312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B865A4A-70F5-0CA9-CE07-92F7B044F7CB}"/>
              </a:ext>
            </a:extLst>
          </p:cNvPr>
          <p:cNvSpPr txBox="1"/>
          <p:nvPr/>
        </p:nvSpPr>
        <p:spPr>
          <a:xfrm>
            <a:off x="6596737" y="3415870"/>
            <a:ext cx="14178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Sends </a:t>
            </a:r>
            <a:r>
              <a:rPr lang="en-US" sz="800" b="1" dirty="0"/>
              <a:t>814_06</a:t>
            </a:r>
            <a:r>
              <a:rPr lang="en-US" sz="800" dirty="0"/>
              <a:t> Loss Notification to the Gaining CR in the morning 2 days prior to move-in date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8523365-FCBA-B7F9-6A58-E8FCF9314506}"/>
              </a:ext>
            </a:extLst>
          </p:cNvPr>
          <p:cNvSpPr/>
          <p:nvPr/>
        </p:nvSpPr>
        <p:spPr>
          <a:xfrm>
            <a:off x="6671025" y="2223819"/>
            <a:ext cx="1280160" cy="6400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D860616-A557-8FAF-D59E-759866792E9C}"/>
              </a:ext>
            </a:extLst>
          </p:cNvPr>
          <p:cNvSpPr txBox="1"/>
          <p:nvPr/>
        </p:nvSpPr>
        <p:spPr>
          <a:xfrm>
            <a:off x="6707748" y="2313027"/>
            <a:ext cx="1178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814_06</a:t>
            </a:r>
            <a:r>
              <a:rPr lang="en-US" sz="800" dirty="0"/>
              <a:t> Loss Notification (forced Move Out)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6E173CC-C9F7-7541-4F55-0425563A135A}"/>
              </a:ext>
            </a:extLst>
          </p:cNvPr>
          <p:cNvCxnSpPr>
            <a:cxnSpLocks/>
          </p:cNvCxnSpPr>
          <p:nvPr/>
        </p:nvCxnSpPr>
        <p:spPr>
          <a:xfrm rot="10800000">
            <a:off x="7321969" y="2866217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9BC46A2-6618-79DC-2DBA-05A5B1E18854}"/>
              </a:ext>
            </a:extLst>
          </p:cNvPr>
          <p:cNvCxnSpPr>
            <a:cxnSpLocks/>
          </p:cNvCxnSpPr>
          <p:nvPr/>
        </p:nvCxnSpPr>
        <p:spPr>
          <a:xfrm>
            <a:off x="6330306" y="3689976"/>
            <a:ext cx="33491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8529345-4CB4-8E6B-A334-DB3183900B0A}"/>
              </a:ext>
            </a:extLst>
          </p:cNvPr>
          <p:cNvSpPr/>
          <p:nvPr/>
        </p:nvSpPr>
        <p:spPr>
          <a:xfrm>
            <a:off x="5037587" y="5844159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973932-015B-696A-0E98-2FD32A4D6A76}"/>
              </a:ext>
            </a:extLst>
          </p:cNvPr>
          <p:cNvSpPr txBox="1"/>
          <p:nvPr/>
        </p:nvSpPr>
        <p:spPr>
          <a:xfrm>
            <a:off x="5087196" y="5901696"/>
            <a:ext cx="11782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814_05</a:t>
            </a:r>
            <a:r>
              <a:rPr lang="en-US" sz="800" dirty="0"/>
              <a:t> CR Enrollment Notification Response with </a:t>
            </a:r>
            <a:r>
              <a:rPr lang="en-US" sz="800" b="1" dirty="0"/>
              <a:t>BGN07=IA </a:t>
            </a:r>
            <a:r>
              <a:rPr lang="en-US" sz="800" dirty="0"/>
              <a:t>and </a:t>
            </a:r>
            <a:r>
              <a:rPr lang="en-US" sz="800" b="1" dirty="0"/>
              <a:t>867_02</a:t>
            </a:r>
            <a:r>
              <a:rPr lang="en-US" sz="800" dirty="0"/>
              <a:t> Historical Usage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7A1734B-0636-ED9C-4716-7AC65147A86C}"/>
              </a:ext>
            </a:extLst>
          </p:cNvPr>
          <p:cNvSpPr/>
          <p:nvPr/>
        </p:nvSpPr>
        <p:spPr>
          <a:xfrm>
            <a:off x="8336648" y="4636236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B34B6A5-A163-D34F-9911-55713B8084BF}"/>
              </a:ext>
            </a:extLst>
          </p:cNvPr>
          <p:cNvSpPr txBox="1"/>
          <p:nvPr/>
        </p:nvSpPr>
        <p:spPr>
          <a:xfrm>
            <a:off x="8279635" y="4693773"/>
            <a:ext cx="1394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Performs Meter Read and sends </a:t>
            </a:r>
            <a:r>
              <a:rPr lang="en-US" sz="800" b="1" dirty="0"/>
              <a:t>867_03</a:t>
            </a:r>
            <a:r>
              <a:rPr lang="en-US" sz="800" dirty="0"/>
              <a:t> Final to ERCOT and </a:t>
            </a:r>
            <a:r>
              <a:rPr lang="en-US" sz="800" b="1" dirty="0"/>
              <a:t>810_02</a:t>
            </a:r>
            <a:r>
              <a:rPr lang="en-US" sz="800" dirty="0"/>
              <a:t> TDSP Invoice to CR. </a:t>
            </a:r>
            <a:r>
              <a:rPr lang="en-US" sz="800" b="1" dirty="0"/>
              <a:t>867_04</a:t>
            </a:r>
            <a:r>
              <a:rPr lang="en-US" sz="800" dirty="0"/>
              <a:t> Initial Meter Read is sent to ERCOT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27D5682-BB10-4146-079B-54D0E2A6FE39}"/>
              </a:ext>
            </a:extLst>
          </p:cNvPr>
          <p:cNvSpPr/>
          <p:nvPr/>
        </p:nvSpPr>
        <p:spPr>
          <a:xfrm>
            <a:off x="8336648" y="5846074"/>
            <a:ext cx="1280160" cy="822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22BB568-001D-F9C5-EE46-E31A69CC9235}"/>
              </a:ext>
            </a:extLst>
          </p:cNvPr>
          <p:cNvSpPr txBox="1"/>
          <p:nvPr/>
        </p:nvSpPr>
        <p:spPr>
          <a:xfrm>
            <a:off x="8387610" y="6061006"/>
            <a:ext cx="11782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867_04</a:t>
            </a:r>
            <a:r>
              <a:rPr lang="en-US" sz="800" dirty="0"/>
              <a:t> Initial Meter Read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F388DEF-9478-C6C3-C58E-90333C97B26F}"/>
              </a:ext>
            </a:extLst>
          </p:cNvPr>
          <p:cNvSpPr/>
          <p:nvPr/>
        </p:nvSpPr>
        <p:spPr>
          <a:xfrm>
            <a:off x="8336648" y="2223819"/>
            <a:ext cx="1280160" cy="6400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29EB5F1-FA48-A911-BE4E-9EBB5FED9C77}"/>
              </a:ext>
            </a:extLst>
          </p:cNvPr>
          <p:cNvSpPr txBox="1"/>
          <p:nvPr/>
        </p:nvSpPr>
        <p:spPr>
          <a:xfrm>
            <a:off x="8387894" y="2313027"/>
            <a:ext cx="1178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Receives </a:t>
            </a:r>
            <a:r>
              <a:rPr lang="en-US" sz="800" b="1" dirty="0"/>
              <a:t>867_03</a:t>
            </a:r>
            <a:r>
              <a:rPr lang="en-US" sz="800" dirty="0"/>
              <a:t> Final Meter Read and </a:t>
            </a:r>
            <a:r>
              <a:rPr lang="en-US" sz="800" b="1" dirty="0"/>
              <a:t>810_02</a:t>
            </a:r>
            <a:r>
              <a:rPr lang="en-US" sz="800" dirty="0"/>
              <a:t> TDSP Invoice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7796473-01D7-6561-6067-905F87525DFF}"/>
              </a:ext>
            </a:extLst>
          </p:cNvPr>
          <p:cNvCxnSpPr>
            <a:cxnSpLocks/>
          </p:cNvCxnSpPr>
          <p:nvPr/>
        </p:nvCxnSpPr>
        <p:spPr>
          <a:xfrm rot="10800000">
            <a:off x="8979580" y="2869289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E169063F-7227-0EE8-F69E-66EC684D65F2}"/>
              </a:ext>
            </a:extLst>
          </p:cNvPr>
          <p:cNvCxnSpPr>
            <a:cxnSpLocks/>
          </p:cNvCxnSpPr>
          <p:nvPr/>
        </p:nvCxnSpPr>
        <p:spPr>
          <a:xfrm>
            <a:off x="9611976" y="3704451"/>
            <a:ext cx="27432" cy="2560320"/>
          </a:xfrm>
          <a:prstGeom prst="bentConnector3">
            <a:avLst>
              <a:gd name="adj1" fmla="val 221666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02A7C1B-74D0-88A7-A6B9-C1BC8A4690BF}"/>
              </a:ext>
            </a:extLst>
          </p:cNvPr>
          <p:cNvCxnSpPr>
            <a:cxnSpLocks/>
          </p:cNvCxnSpPr>
          <p:nvPr/>
        </p:nvCxnSpPr>
        <p:spPr>
          <a:xfrm rot="10800000">
            <a:off x="8505723" y="4157271"/>
            <a:ext cx="0" cy="475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445C34F0-C99A-C5BD-EE50-74F594E02824}"/>
              </a:ext>
            </a:extLst>
          </p:cNvPr>
          <p:cNvSpPr txBox="1"/>
          <p:nvPr/>
        </p:nvSpPr>
        <p:spPr>
          <a:xfrm>
            <a:off x="8251863" y="4250263"/>
            <a:ext cx="540533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(10: 867_03F)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9A7FDD8-6720-DA13-3604-DB8232E339B4}"/>
              </a:ext>
            </a:extLst>
          </p:cNvPr>
          <p:cNvCxnSpPr>
            <a:cxnSpLocks/>
          </p:cNvCxnSpPr>
          <p:nvPr/>
        </p:nvCxnSpPr>
        <p:spPr>
          <a:xfrm rot="10800000">
            <a:off x="9398796" y="4155833"/>
            <a:ext cx="0" cy="475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95E59D8-34AE-0652-D396-DABEC2AB2A99}"/>
              </a:ext>
            </a:extLst>
          </p:cNvPr>
          <p:cNvSpPr txBox="1"/>
          <p:nvPr/>
        </p:nvSpPr>
        <p:spPr>
          <a:xfrm>
            <a:off x="9144936" y="4250263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(11: 867_04)</a:t>
            </a:r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A668ABE2-1650-7119-320F-2B4CC9EC5AC4}"/>
              </a:ext>
            </a:extLst>
          </p:cNvPr>
          <p:cNvCxnSpPr>
            <a:cxnSpLocks/>
          </p:cNvCxnSpPr>
          <p:nvPr/>
        </p:nvCxnSpPr>
        <p:spPr>
          <a:xfrm rot="10800000" flipH="1">
            <a:off x="9621937" y="2579231"/>
            <a:ext cx="27432" cy="2496312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3583B61-6E84-F2D4-1EC4-B87FA3075011}"/>
              </a:ext>
            </a:extLst>
          </p:cNvPr>
          <p:cNvSpPr txBox="1"/>
          <p:nvPr/>
        </p:nvSpPr>
        <p:spPr>
          <a:xfrm>
            <a:off x="9821037" y="2865255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(13: 810_02)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34637FE-BE2C-C958-7951-6DCBD9693635}"/>
              </a:ext>
            </a:extLst>
          </p:cNvPr>
          <p:cNvSpPr txBox="1"/>
          <p:nvPr/>
        </p:nvSpPr>
        <p:spPr>
          <a:xfrm>
            <a:off x="9930302" y="5891430"/>
            <a:ext cx="511679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(14: 867_04)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315135-F014-914C-D4F4-FAB601019D02}"/>
              </a:ext>
            </a:extLst>
          </p:cNvPr>
          <p:cNvSpPr txBox="1"/>
          <p:nvPr/>
        </p:nvSpPr>
        <p:spPr>
          <a:xfrm>
            <a:off x="8706882" y="2978744"/>
            <a:ext cx="540533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(12: 867_03F)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8D787892-2FC9-08DA-EB72-94F689EAC09F}"/>
              </a:ext>
            </a:extLst>
          </p:cNvPr>
          <p:cNvCxnSpPr>
            <a:cxnSpLocks/>
          </p:cNvCxnSpPr>
          <p:nvPr/>
        </p:nvCxnSpPr>
        <p:spPr>
          <a:xfrm>
            <a:off x="6329976" y="3744792"/>
            <a:ext cx="9144" cy="2523744"/>
          </a:xfrm>
          <a:prstGeom prst="bentConnector3">
            <a:avLst>
              <a:gd name="adj1" fmla="val 221666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57ED563-0667-E7E5-8462-BF140E7B9D8B}"/>
              </a:ext>
            </a:extLst>
          </p:cNvPr>
          <p:cNvSpPr txBox="1"/>
          <p:nvPr/>
        </p:nvSpPr>
        <p:spPr>
          <a:xfrm>
            <a:off x="6330687" y="5727716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(8: 814_05)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CEED8F1-40E1-F86E-A1DB-467C739AE1D1}"/>
              </a:ext>
            </a:extLst>
          </p:cNvPr>
          <p:cNvSpPr txBox="1"/>
          <p:nvPr/>
        </p:nvSpPr>
        <p:spPr>
          <a:xfrm>
            <a:off x="821361" y="63608"/>
            <a:ext cx="899977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Inadvertent Losing</a:t>
            </a:r>
          </a:p>
          <a:p>
            <a:r>
              <a:rPr lang="en-US" sz="1400" b="1" dirty="0"/>
              <a:t>Scenario: Customer Move In, the ESI ID is energized with a Current CR</a:t>
            </a:r>
          </a:p>
          <a:p>
            <a:r>
              <a:rPr lang="en-US" sz="1400" b="1" dirty="0"/>
              <a:t>Transactions: 814_16, 814_17 (Reject Only), 814_03, 814_04, 814_05, 814_06, 867_02, 867_02, 867_03, 810_02, 867_04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ACB090F-0845-7F58-5B8B-0253374125FA}"/>
              </a:ext>
            </a:extLst>
          </p:cNvPr>
          <p:cNvCxnSpPr>
            <a:cxnSpLocks/>
          </p:cNvCxnSpPr>
          <p:nvPr/>
        </p:nvCxnSpPr>
        <p:spPr>
          <a:xfrm rot="10800000">
            <a:off x="5667353" y="4164305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31F5FE7B-ECD9-3A8F-6BE3-984916FDBEFB}"/>
              </a:ext>
            </a:extLst>
          </p:cNvPr>
          <p:cNvSpPr txBox="1"/>
          <p:nvPr/>
        </p:nvSpPr>
        <p:spPr>
          <a:xfrm>
            <a:off x="5434154" y="425248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(6: 867_02)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1747E7D-2094-CDF1-D34E-10B5C131CD6F}"/>
              </a:ext>
            </a:extLst>
          </p:cNvPr>
          <p:cNvSpPr txBox="1"/>
          <p:nvPr/>
        </p:nvSpPr>
        <p:spPr>
          <a:xfrm>
            <a:off x="6330687" y="5973717"/>
            <a:ext cx="47961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00" dirty="0"/>
              <a:t>(9: 867_02)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319070D-A783-F4BB-94D0-F91EB46D606D}"/>
              </a:ext>
            </a:extLst>
          </p:cNvPr>
          <p:cNvCxnSpPr>
            <a:cxnSpLocks/>
          </p:cNvCxnSpPr>
          <p:nvPr/>
        </p:nvCxnSpPr>
        <p:spPr>
          <a:xfrm flipH="1" flipV="1">
            <a:off x="2236918" y="2835221"/>
            <a:ext cx="6664" cy="305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E9FE8D99-E105-8FC7-DCDD-40BA468B0FA0}"/>
              </a:ext>
            </a:extLst>
          </p:cNvPr>
          <p:cNvSpPr txBox="1"/>
          <p:nvPr/>
        </p:nvSpPr>
        <p:spPr>
          <a:xfrm>
            <a:off x="2540483" y="4841799"/>
            <a:ext cx="903833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/>
              <a:t>(3: Gaining CR Agrees)</a:t>
            </a:r>
          </a:p>
        </p:txBody>
      </p:sp>
    </p:spTree>
    <p:extLst>
      <p:ext uri="{BB962C8B-B14F-4D97-AF65-F5344CB8AC3E}">
        <p14:creationId xmlns:p14="http://schemas.microsoft.com/office/powerpoint/2010/main" val="985324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1956</TotalTime>
  <Words>1095</Words>
  <Application>Microsoft Office PowerPoint</Application>
  <PresentationFormat>Widescreen</PresentationFormat>
  <Paragraphs>116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Stewart, Tammy</dc:creator>
  <cp:lastModifiedBy>ERCOT</cp:lastModifiedBy>
  <cp:revision>18</cp:revision>
  <dcterms:created xsi:type="dcterms:W3CDTF">2023-04-28T15:55:26Z</dcterms:created>
  <dcterms:modified xsi:type="dcterms:W3CDTF">2023-06-19T16:26:48Z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2023-04-28T15:55:26Z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7baa4528-f7ec-4a94-a62f-4af3a3cb49a3</vt:lpwstr>
  </property>
  <property fmtid="{D5CDD505-2E9C-101B-9397-08002B2CF9AE}" pid="8" name="MSIP_Label_7084cbda-52b8-46fb-a7b7-cb5bd465ed85_ContentBits">
    <vt:lpwstr>0</vt:lpwstr>
  </property>
</Properties>
</file>