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130" autoAdjust="0"/>
  </p:normalViewPr>
  <p:slideViewPr>
    <p:cSldViewPr showGuides="1">
      <p:cViewPr varScale="1">
        <p:scale>
          <a:sx n="77" d="100"/>
          <a:sy n="77" d="100"/>
        </p:scale>
        <p:origin x="151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Finance Sub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June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2022 -  April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D949447-80D2-73E6-A42A-4485FB6BF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990600"/>
            <a:ext cx="8458200" cy="336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2022 -  April 2023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197B38C-0DCC-A40E-B0B4-E4C7795C3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06778"/>
            <a:ext cx="8382000" cy="27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2022 -  April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AF8EF22-F339-F793-DDA1-96DEF1612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" y="1260183"/>
            <a:ext cx="8001000" cy="252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April 2022 -  April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714EAAE-FCC4-CDB0-E35B-80C29FC37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170738"/>
            <a:ext cx="8686800" cy="286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April 2022 -  April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6693682-9F25-97C8-080E-5A1ABD5375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021" y="898780"/>
            <a:ext cx="84582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April 2023 – May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slightly increased from $1.09 billion in April 2023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      to $1.10 billion </a:t>
            </a:r>
            <a:r>
              <a:rPr lang="en-US" sz="1400">
                <a:solidFill>
                  <a:srgbClr val="5B6770"/>
                </a:solidFill>
                <a:cs typeface="Times New Roman" panose="02020603050405020304" pitchFamily="18" charset="0"/>
              </a:rPr>
              <a:t>in May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TPEA increased due to higher Real-Time and Day-Ahead Settlement Point prices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slightly increased from $3.09 billion in April 2023  to $3.10 billion in May 2023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May 2022 -  May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857A9C-D30D-F648-A15F-988FE8644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43001"/>
            <a:ext cx="7848600" cy="372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May 2022 -  May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B18B28-70B1-536B-B5CC-3EFF89CAD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955" y="1386683"/>
            <a:ext cx="7381445" cy="349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May 2022- May 2023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0F641F-AB9C-2DB4-E532-330510A08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44" y="1143000"/>
            <a:ext cx="8218711" cy="389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April 2023 - May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46F65D-D878-B4E2-C2DC-FD3465949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95400"/>
            <a:ext cx="8428763" cy="42672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5350549-B53E-05D2-F519-C37EFA97E5D9}"/>
              </a:ext>
            </a:extLst>
          </p:cNvPr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May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10F52A-F091-5919-CC64-CF78676CB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05358"/>
            <a:ext cx="6977248" cy="395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May 2021 - May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A7D7A6-7C06-29D3-AFF8-92E84FF09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09" y="1524000"/>
            <a:ext cx="8285182" cy="361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April 2022 -  April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9798A6B-A16C-31B7-F40E-F1E2969E1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0"/>
            <a:ext cx="829194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158865</TotalTime>
  <Words>844</Words>
  <Application>Microsoft Office PowerPoint</Application>
  <PresentationFormat>On-screen Show (4:3)</PresentationFormat>
  <Paragraphs>145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April 2023 – May 2023</vt:lpstr>
      <vt:lpstr>TPE and Forward Adjustment Factors May 2022 -  May 2023</vt:lpstr>
      <vt:lpstr>TPE/Real-Time &amp; Day-Ahead Daily Average Settlement Point Prices for HB_NORTH May 2022 -  May 2023</vt:lpstr>
      <vt:lpstr>Available Credit by Type Compared to Total Potential Exposure (TPE) May 2022- May 2023</vt:lpstr>
      <vt:lpstr>Discretionary Collateral April 2023 - May 2023</vt:lpstr>
      <vt:lpstr>TPE and Discretionary Collateral by Market Segment  -  May 2023*</vt:lpstr>
      <vt:lpstr>Discretionary Collateral by Market Segment May 2021 - May 2023</vt:lpstr>
      <vt:lpstr>TPEA Coverage of Settlements April 2022 -  April 2023 </vt:lpstr>
      <vt:lpstr>TPEA Coverage of Settlements April 2022 -  April 2023 </vt:lpstr>
      <vt:lpstr>TPEA Coverage of Settlements April 2022 -  April 2023 </vt:lpstr>
      <vt:lpstr>TPEA Coverage of Settlements April 2022 -  April 2023 </vt:lpstr>
      <vt:lpstr>TPEA Coverage of Settlements April 2022 -  April 2023 </vt:lpstr>
      <vt:lpstr>TPES Coverage of Settlements April 2022 -  April 2023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1054</cp:revision>
  <cp:lastPrinted>2019-06-18T19:02:16Z</cp:lastPrinted>
  <dcterms:created xsi:type="dcterms:W3CDTF">2016-01-21T15:20:31Z</dcterms:created>
  <dcterms:modified xsi:type="dcterms:W3CDTF">2023-06-19T16:44:05Z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