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352" r:id="rId7"/>
    <p:sldId id="349" r:id="rId8"/>
    <p:sldId id="348" r:id="rId9"/>
    <p:sldId id="357" r:id="rId10"/>
    <p:sldId id="356" r:id="rId11"/>
    <p:sldId id="35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60"/>
  </p:normalViewPr>
  <p:slideViewPr>
    <p:cSldViewPr showGuides="1">
      <p:cViewPr varScale="1">
        <p:scale>
          <a:sx n="81" d="100"/>
          <a:sy n="81" d="100"/>
        </p:scale>
        <p:origin x="1862" y="48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Discussion on LC's and Bonds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Sanchir Dashnyam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ERCOT Market Credit Manager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ERCOT Public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June 21, 2023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82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dirty="0"/>
              <a:t>Section 16.11.3	: Alternative Means of Satisfying ERCOT Creditworthiness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410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Background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Credit Suisse take over by UBS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Regional banking crisis in US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ongoing banking concerns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Review of current practices at ERCOT, compare &amp; contrast against the practices at other RTO/ISO’s and recommend actions to address potential shortcomings.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Section 16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Section 16.11.3. (1) (b) (ii) states “Letters of credit must be issued by a bank or other financial institution that is acceptable to ERCOT, with a minimum rating of A- with S&amp;P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Fitch </a:t>
            </a:r>
            <a:r>
              <a:rPr lang="en-US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or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A3 with Moody’s”.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“Issuing entity has Long term or Issuer Rating”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</a:rPr>
              <a:t>Current ERCOT practices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As long as one of the rating agencies provides a rating of A-/A3, ERCOT accepts LC’s issued from a bank even if it is rated in BBB range by one or two rating agencies.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If there is a split rating amongst the agencies, ERCOT takes the average for capacity purposes.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Rating is internally interpreted as “Long term rating, issuer rating or long term bank deposit rating (domestic). 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ERCOT does not require US Branch of a foreign bank to be rated on its own. 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41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/>
              <a:t>LC Issuing bank criteria comparison amongst different ISO/RTO’s </a:t>
            </a:r>
            <a:br>
              <a:rPr lang="en-US" sz="200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B62E5C-8245-56B8-5896-3C393929E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12" y="838200"/>
            <a:ext cx="8581162" cy="5219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44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dirty="0"/>
              <a:t>ERCOT proposals to consider at CFSG and potential impact on MP’s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62000"/>
            <a:ext cx="8534400" cy="585231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above practices go against the principle of conservatism and ERCOT appears to be an outlier comparing against other ISO/RTO’s.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ERCOT recommends the following changes: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(1)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Establish minimum rating threshold of 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A-/A3 rating from all available rating agencies (instead of at least one)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(2) Use the “lower of” rule to different ratings </a:t>
            </a:r>
            <a:r>
              <a:rPr lang="en-US" sz="1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within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same rating agency </a:t>
            </a:r>
            <a:r>
              <a:rPr lang="en-US" sz="1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amongst rating agencies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(3) Define the bank ratings as follows (if available): Long term issuer rating, long term senior unsecured or Long Term Counterparty Risk Assessment (for Moody’s).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(4) Require US Branch/office to have an acceptable rating on its own by at least one of the rating agencies. Use US Br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anch rating as the issuing bank rating, if the ratings are available. 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E37C69-4B68-EEC8-EBED-0D05309E1E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72" y="3948510"/>
            <a:ext cx="3657600" cy="106034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18BFFF7-B6D7-FF32-7D96-9AC0A9C5C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948510"/>
            <a:ext cx="3048000" cy="5924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0D85A3-90F1-8ACD-B3DF-3A2151A66B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972" y="5281777"/>
            <a:ext cx="4724400" cy="99731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E4DD43F-4479-8699-B945-3763BF4EFA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47571"/>
              </p:ext>
            </p:extLst>
          </p:nvPr>
        </p:nvGraphicFramePr>
        <p:xfrm>
          <a:off x="5334000" y="5296703"/>
          <a:ext cx="3276600" cy="647700"/>
        </p:xfrm>
        <a:graphic>
          <a:graphicData uri="http://schemas.openxmlformats.org/drawingml/2006/table">
            <a:tbl>
              <a:tblPr/>
              <a:tblGrid>
                <a:gridCol w="2628900">
                  <a:extLst>
                    <a:ext uri="{9D8B030D-6E8A-4147-A177-3AD203B41FA5}">
                      <a16:colId xmlns:a16="http://schemas.microsoft.com/office/drawing/2014/main" val="105390007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998722300"/>
                    </a:ext>
                  </a:extLst>
                </a:gridCol>
              </a:tblGrid>
              <a:tr h="1295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Bank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LC_AMOUNT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12956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BBVA(FI)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250,000,000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76743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Deutsche Bank AG(FI)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150,000,000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710266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Deutsche Bank AG(FI)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20,000,000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62646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Unicredit Bank AG (FI)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57,000,000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015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263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dirty="0"/>
              <a:t>Overall limit per letter of credit issuer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375" y="5525857"/>
            <a:ext cx="8534400" cy="712331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Should we re-visit the limit of $750MM and the respective % for each rating category?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A3483C2-DE10-4635-8909-5EF0BCAEA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25" y="609600"/>
            <a:ext cx="661035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06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dirty="0"/>
              <a:t>Surety bonds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9825" y="1447800"/>
            <a:ext cx="2552700" cy="3886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Should we put minimum </a:t>
            </a:r>
            <a:r>
              <a:rPr lang="en-US" sz="16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size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qualifications for the surety bond/insurance companies?  </a:t>
            </a:r>
          </a:p>
          <a:p>
            <a:pPr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Clarification to definition of a cap to include aggregate amounts of bonds issued by the  companies belonging to </a:t>
            </a:r>
            <a:r>
              <a:rPr lang="en-US" sz="16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same corporate family.  </a:t>
            </a:r>
            <a:endParaRPr lang="en-US" sz="1600" b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B6DE8E-4073-9835-0D9D-7384F08637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904416"/>
            <a:ext cx="5838825" cy="23431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EBD7E1-27FF-A0B5-B6C4-4C29E9454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3281447"/>
            <a:ext cx="5838825" cy="305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95930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25541</TotalTime>
  <Words>499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Andale WT</vt:lpstr>
      <vt:lpstr>Arial</vt:lpstr>
      <vt:lpstr>Calibri</vt:lpstr>
      <vt:lpstr>Roboto</vt:lpstr>
      <vt:lpstr>1_Custom Design</vt:lpstr>
      <vt:lpstr>Office Theme</vt:lpstr>
      <vt:lpstr>Custom Design</vt:lpstr>
      <vt:lpstr>PowerPoint Presentation</vt:lpstr>
      <vt:lpstr>Section 16.11.3 : Alternative Means of Satisfying ERCOT Creditworthiness Requirements</vt:lpstr>
      <vt:lpstr>LC Issuing bank criteria comparison amongst different ISO/RTO’s  </vt:lpstr>
      <vt:lpstr>ERCOT proposals to consider at CFSG and potential impact on MP’s</vt:lpstr>
      <vt:lpstr>Overall limit per letter of credit issuer </vt:lpstr>
      <vt:lpstr>Surety bonds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424</cp:revision>
  <cp:lastPrinted>2016-01-21T20:53:15Z</cp:lastPrinted>
  <dcterms:created xsi:type="dcterms:W3CDTF">2016-01-21T15:20:31Z</dcterms:created>
  <dcterms:modified xsi:type="dcterms:W3CDTF">2023-06-20T17:10:02Z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