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3"/>
  </p:notesMasterIdLst>
  <p:handoutMasterIdLst>
    <p:handoutMasterId r:id="rId14"/>
  </p:handoutMasterIdLst>
  <p:sldIdLst>
    <p:sldId id="260" r:id="rId6"/>
    <p:sldId id="295" r:id="rId7"/>
    <p:sldId id="297" r:id="rId8"/>
    <p:sldId id="305" r:id="rId9"/>
    <p:sldId id="283" r:id="rId10"/>
    <p:sldId id="289" r:id="rId11"/>
    <p:sldId id="272"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ller, Megan" initials="MM" lastIdx="6" clrIdx="0">
    <p:extLst>
      <p:ext uri="{19B8F6BF-5375-455C-9EA6-DF929625EA0E}">
        <p15:presenceInfo xmlns:p15="http://schemas.microsoft.com/office/powerpoint/2012/main" userId="S-1-5-21-639947351-343809578-3807592339-532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45" autoAdjust="0"/>
    <p:restoredTop sz="94660"/>
  </p:normalViewPr>
  <p:slideViewPr>
    <p:cSldViewPr showGuides="1">
      <p:cViewPr varScale="1">
        <p:scale>
          <a:sx n="62" d="100"/>
          <a:sy n="62" d="100"/>
        </p:scale>
        <p:origin x="1428" y="60"/>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6/13/2023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6/13/2023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2743200" y="6553200"/>
            <a:ext cx="4038600" cy="228600"/>
          </a:xfrm>
          <a:prstGeom prst="rect">
            <a:avLst/>
          </a:prstGeom>
        </p:spPr>
        <p:txBody>
          <a:bodyPr/>
          <a:lstStyle/>
          <a:p>
            <a:r>
              <a:rPr lang="en-US"/>
              <a:t>Footer text goes here.</a:t>
            </a:r>
            <a:endParaRPr lang="en-US" dirty="0"/>
          </a:p>
        </p:txBody>
      </p:sp>
      <p:sp>
        <p:nvSpPr>
          <p:cNvPr id="4" name="Slide Number Placeholder 3"/>
          <p:cNvSpPr>
            <a:spLocks noGrp="1"/>
          </p:cNvSpPr>
          <p:nvPr>
            <p:ph type="sldNum" sz="quarter" idx="11"/>
          </p:nvPr>
        </p:nvSpPr>
        <p:spPr>
          <a:xfrm>
            <a:off x="8534400" y="6561138"/>
            <a:ext cx="533400" cy="220662"/>
          </a:xfrm>
          <a:prstGeom prst="rect">
            <a:avLst/>
          </a:prstGeom>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3832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2"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0" y="6553200"/>
            <a:ext cx="935925" cy="246221"/>
          </a:xfrm>
          <a:prstGeom prst="rect">
            <a:avLst/>
          </a:prstGeom>
          <a:noFill/>
        </p:spPr>
        <p:txBody>
          <a:bodyPr wrap="square" rtlCol="0">
            <a:spAutoFit/>
          </a:bodyPr>
          <a:lstStyle/>
          <a:p>
            <a:pPr algn="l"/>
            <a:r>
              <a:rPr lang="en-US" sz="1000" b="1" baseline="0" dirty="0">
                <a:solidFill>
                  <a:schemeClr val="tx2"/>
                </a:solidFill>
              </a:rPr>
              <a:t>INTERNAL</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895600"/>
            <a:ext cx="4800600" cy="1231106"/>
          </a:xfrm>
          <a:prstGeom prst="rect">
            <a:avLst/>
          </a:prstGeom>
          <a:noFill/>
        </p:spPr>
        <p:txBody>
          <a:bodyPr wrap="square" rtlCol="0">
            <a:spAutoFit/>
          </a:bodyPr>
          <a:lstStyle/>
          <a:p>
            <a:r>
              <a:rPr lang="en-US" sz="2000" b="1" dirty="0">
                <a:solidFill>
                  <a:schemeClr val="tx2"/>
                </a:solidFill>
              </a:rPr>
              <a:t>HB3390 Update</a:t>
            </a:r>
          </a:p>
          <a:p>
            <a:endParaRPr lang="en-US" dirty="0">
              <a:solidFill>
                <a:schemeClr val="tx2"/>
              </a:solidFill>
            </a:endParaRPr>
          </a:p>
          <a:p>
            <a:r>
              <a:rPr lang="en-US" dirty="0">
                <a:solidFill>
                  <a:schemeClr val="tx2"/>
                </a:solidFill>
              </a:rPr>
              <a:t>Unregistered DG Workshop 2</a:t>
            </a:r>
          </a:p>
          <a:p>
            <a:r>
              <a:rPr lang="en-US" dirty="0">
                <a:solidFill>
                  <a:schemeClr val="tx2"/>
                </a:solidFill>
              </a:rPr>
              <a:t>June 15, 2023</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a:xfrm>
            <a:off x="266700" y="787866"/>
            <a:ext cx="8686800" cy="5052221"/>
          </a:xfrm>
        </p:spPr>
        <p:txBody>
          <a:bodyPr/>
          <a:lstStyle/>
          <a:p>
            <a:r>
              <a:rPr lang="en-US" sz="2400" dirty="0"/>
              <a:t>Legislation passed in 2021 (SB3, PURA Section 39.9165) included requirements for Distributed Generation owners to register their systems with ERCOT, but ERCOT is not set up for mass registration of DG by DG owners that are not Market Participants.</a:t>
            </a:r>
          </a:p>
          <a:p>
            <a:endParaRPr lang="en-US" sz="2000" dirty="0"/>
          </a:p>
          <a:p>
            <a:r>
              <a:rPr lang="en-US" sz="2400" dirty="0"/>
              <a:t>HB3390, which passed this year, helped clarify reporting responsibilities.</a:t>
            </a:r>
          </a:p>
          <a:p>
            <a:pPr lvl="1"/>
            <a:r>
              <a:rPr lang="en-US" sz="2000" dirty="0"/>
              <a:t>Removed requirement for non-residential DG owners to register directly with ERCOT</a:t>
            </a:r>
          </a:p>
          <a:p>
            <a:pPr lvl="1"/>
            <a:r>
              <a:rPr lang="en-US" sz="2000" dirty="0"/>
              <a:t>Introduced additional language authorizing ERCOT to require TDSPs to provide unregistered DG information to ERCOT via their TSPs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948856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534400" cy="5052221"/>
          </a:xfrm>
        </p:spPr>
        <p:txBody>
          <a:bodyPr/>
          <a:lstStyle/>
          <a:p>
            <a:pPr marL="0" indent="0">
              <a:buNone/>
            </a:pPr>
            <a:r>
              <a:rPr lang="en-US" sz="1600" dirty="0"/>
              <a:t>Sec. 39.9165.  DISTRIBUTED GENERATION FACILITY REPORTING.</a:t>
            </a:r>
          </a:p>
          <a:p>
            <a:pPr marL="0" indent="0">
              <a:buNone/>
            </a:pPr>
            <a:r>
              <a:rPr lang="en-US" sz="1600" dirty="0"/>
              <a:t>  (a) In this section:</a:t>
            </a:r>
          </a:p>
          <a:p>
            <a:pPr marL="0" indent="0">
              <a:buNone/>
            </a:pPr>
            <a:r>
              <a:rPr lang="en-US" sz="1600" dirty="0"/>
              <a:t>        (1)  "Distributed generation facility" is an electrical generating facility, including an</a:t>
            </a:r>
          </a:p>
          <a:p>
            <a:pPr marL="0" indent="0">
              <a:buNone/>
            </a:pPr>
            <a:r>
              <a:rPr lang="en-US" sz="1600" dirty="0"/>
              <a:t>  	energy storage facility, that:</a:t>
            </a:r>
          </a:p>
          <a:p>
            <a:pPr marL="0" indent="0">
              <a:buNone/>
            </a:pPr>
            <a:r>
              <a:rPr lang="en-US" sz="1600" dirty="0"/>
              <a:t>  	(A)  is connected at a voltage less than 60 kilovolts; and</a:t>
            </a:r>
          </a:p>
          <a:p>
            <a:pPr marL="0" indent="0">
              <a:buNone/>
            </a:pPr>
            <a:r>
              <a:rPr lang="en-US" sz="1600" dirty="0"/>
              <a:t>  	(B)  is capable of being connected in parallel operation to the utility system.</a:t>
            </a:r>
          </a:p>
          <a:p>
            <a:pPr marL="0" indent="0">
              <a:buNone/>
            </a:pPr>
            <a:r>
              <a:rPr lang="en-US" sz="1600" dirty="0"/>
              <a:t>        (2)  "Transmission service provider" means a transmission and distribution utility, </a:t>
            </a:r>
          </a:p>
          <a:p>
            <a:pPr marL="0" indent="0">
              <a:buNone/>
            </a:pPr>
            <a:r>
              <a:rPr lang="en-US" sz="1600" dirty="0"/>
              <a:t>                municipally owned utility, or electric cooperative that owns or operates facilities</a:t>
            </a:r>
          </a:p>
          <a:p>
            <a:pPr marL="0" indent="0">
              <a:buNone/>
            </a:pPr>
            <a:r>
              <a:rPr lang="en-US" sz="1600" dirty="0"/>
              <a:t>                used for the transmission of electricity.</a:t>
            </a:r>
          </a:p>
          <a:p>
            <a:pPr marL="0" indent="0">
              <a:buNone/>
            </a:pPr>
            <a:r>
              <a:rPr lang="en-US" sz="1600" dirty="0"/>
              <a:t>  (b)  An independent organization certified under Section 39.151 may establish protocols to</a:t>
            </a:r>
          </a:p>
          <a:p>
            <a:pPr marL="0" indent="0">
              <a:buNone/>
            </a:pPr>
            <a:r>
              <a:rPr lang="en-US" sz="1600" dirty="0"/>
              <a:t>                require a person who owns or operates a distributed generation facility</a:t>
            </a:r>
          </a:p>
          <a:p>
            <a:pPr marL="0" indent="0">
              <a:buNone/>
            </a:pPr>
            <a:r>
              <a:rPr lang="en-US" sz="1600" dirty="0"/>
              <a:t>                interconnected to a utility system operating in the power region served by the </a:t>
            </a:r>
          </a:p>
          <a:p>
            <a:pPr marL="0" indent="0">
              <a:buNone/>
            </a:pPr>
            <a:r>
              <a:rPr lang="en-US" sz="1600" dirty="0"/>
              <a:t>                independent organization, or who seeks to interconnect such a facility, to provide</a:t>
            </a:r>
          </a:p>
          <a:p>
            <a:pPr marL="0" indent="0">
              <a:buNone/>
            </a:pPr>
            <a:r>
              <a:rPr lang="en-US" sz="1600" dirty="0"/>
              <a:t>                to the interconnecting transmission and distribution utility, municipally owned utility,</a:t>
            </a:r>
          </a:p>
          <a:p>
            <a:pPr marL="0" indent="0">
              <a:buNone/>
            </a:pPr>
            <a:r>
              <a:rPr lang="en-US" sz="1600" dirty="0"/>
              <a:t>  	or electric cooperative information about the distributed generation facility that the</a:t>
            </a:r>
          </a:p>
          <a:p>
            <a:pPr marL="0" indent="0">
              <a:buNone/>
            </a:pPr>
            <a:r>
              <a:rPr lang="en-US" sz="1600" dirty="0"/>
              <a:t>                independent organization determines is necessary for maintaining system</a:t>
            </a:r>
          </a:p>
          <a:p>
            <a:pPr marL="0" indent="0">
              <a:buNone/>
            </a:pPr>
            <a:r>
              <a:rPr lang="en-US" sz="1600" dirty="0"/>
              <a:t>                reliability.</a:t>
            </a:r>
          </a:p>
        </p:txBody>
      </p:sp>
      <p:sp>
        <p:nvSpPr>
          <p:cNvPr id="2" name="Title 1"/>
          <p:cNvSpPr>
            <a:spLocks noGrp="1"/>
          </p:cNvSpPr>
          <p:nvPr>
            <p:ph type="title"/>
          </p:nvPr>
        </p:nvSpPr>
        <p:spPr/>
        <p:txBody>
          <a:bodyPr/>
          <a:lstStyle/>
          <a:p>
            <a:r>
              <a:rPr lang="en-US" dirty="0"/>
              <a:t>PURA Section 39.9165, as modified by HB 3390</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3368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4</a:t>
            </a:fld>
            <a:endParaRPr lang="en-US"/>
          </a:p>
        </p:txBody>
      </p:sp>
      <p:sp>
        <p:nvSpPr>
          <p:cNvPr id="2" name="Title 1"/>
          <p:cNvSpPr>
            <a:spLocks noGrp="1"/>
          </p:cNvSpPr>
          <p:nvPr>
            <p:ph type="title"/>
          </p:nvPr>
        </p:nvSpPr>
        <p:spPr/>
        <p:txBody>
          <a:bodyPr/>
          <a:lstStyle/>
          <a:p>
            <a:r>
              <a:rPr lang="en-US" dirty="0"/>
              <a:t>Section 39.9165, as modified by HB3390 (cont’d)</a:t>
            </a:r>
          </a:p>
        </p:txBody>
      </p:sp>
      <p:sp>
        <p:nvSpPr>
          <p:cNvPr id="5" name="Content Placeholder 4">
            <a:extLst>
              <a:ext uri="{FF2B5EF4-FFF2-40B4-BE49-F238E27FC236}">
                <a16:creationId xmlns:a16="http://schemas.microsoft.com/office/drawing/2014/main" id="{D67134C7-B949-6E05-31B2-76A0016875A1}"/>
              </a:ext>
            </a:extLst>
          </p:cNvPr>
          <p:cNvSpPr>
            <a:spLocks noGrp="1"/>
          </p:cNvSpPr>
          <p:nvPr>
            <p:ph sz="half" idx="1"/>
          </p:nvPr>
        </p:nvSpPr>
        <p:spPr>
          <a:xfrm>
            <a:off x="590550" y="1054074"/>
            <a:ext cx="8210550" cy="5486400"/>
          </a:xfrm>
        </p:spPr>
        <p:txBody>
          <a:bodyPr/>
          <a:lstStyle/>
          <a:p>
            <a:pPr marL="0" indent="0">
              <a:buNone/>
            </a:pPr>
            <a:r>
              <a:rPr lang="en-US" sz="1600" dirty="0"/>
              <a:t>(b-1)  Protocols adopted under Subsection (b) may require that the information be</a:t>
            </a:r>
          </a:p>
          <a:p>
            <a:pPr marL="0" indent="0">
              <a:buNone/>
            </a:pPr>
            <a:r>
              <a:rPr lang="en-US" sz="1600" dirty="0"/>
              <a:t>          provided as a condition to interconnecting the distributed generation facility.</a:t>
            </a:r>
          </a:p>
          <a:p>
            <a:pPr>
              <a:buAutoNum type="alphaLcParenBoth" startAt="3"/>
            </a:pPr>
            <a:r>
              <a:rPr lang="en-US" sz="1600" dirty="0"/>
              <a:t>An independent organization certified under Section 39.151 may establish protocols</a:t>
            </a:r>
          </a:p>
          <a:p>
            <a:pPr marL="0" indent="0">
              <a:buNone/>
            </a:pPr>
            <a:r>
              <a:rPr lang="en-US" sz="1600" dirty="0"/>
              <a:t>      to require a transmission service provider operating in the power region served by the</a:t>
            </a:r>
          </a:p>
          <a:p>
            <a:pPr marL="0" indent="0">
              <a:buNone/>
            </a:pPr>
            <a:r>
              <a:rPr lang="en-US" sz="1600" dirty="0"/>
              <a:t>      independent organization to report to the independent organization, in aggregate by</a:t>
            </a:r>
          </a:p>
          <a:p>
            <a:pPr marL="0" indent="0">
              <a:buNone/>
            </a:pPr>
            <a:r>
              <a:rPr lang="en-US" sz="1600" dirty="0"/>
              <a:t>      delivery point, information the independent organization determines is necessary for</a:t>
            </a:r>
          </a:p>
          <a:p>
            <a:pPr marL="0" indent="0">
              <a:buNone/>
            </a:pPr>
            <a:r>
              <a:rPr lang="en-US" sz="1600" dirty="0"/>
              <a:t>      maintaining system reliability regarding distributed generation facilities and</a:t>
            </a:r>
          </a:p>
          <a:p>
            <a:pPr marL="0" indent="0">
              <a:buNone/>
            </a:pPr>
            <a:r>
              <a:rPr lang="en-US" sz="1600" dirty="0"/>
              <a:t>      distribution-connected loads that:</a:t>
            </a:r>
          </a:p>
          <a:p>
            <a:pPr marL="0" indent="0">
              <a:buNone/>
            </a:pPr>
            <a:r>
              <a:rPr lang="en-US" sz="1600" dirty="0"/>
              <a:t>      (1)  are not registered with the independent organization; and</a:t>
            </a:r>
          </a:p>
          <a:p>
            <a:pPr marL="0" indent="0">
              <a:buNone/>
            </a:pPr>
            <a:r>
              <a:rPr lang="en-US" sz="1600" dirty="0"/>
              <a:t>      (2)  are connected to the utility systems served by the transmission service provider.</a:t>
            </a:r>
          </a:p>
          <a:p>
            <a:pPr>
              <a:buAutoNum type="alphaLcParenBoth" startAt="4"/>
            </a:pPr>
            <a:r>
              <a:rPr lang="en-US" sz="1600" dirty="0"/>
              <a:t>An independent organization certified under Section 39.151 may establish protocols</a:t>
            </a:r>
          </a:p>
          <a:p>
            <a:pPr marL="0" indent="0">
              <a:buNone/>
            </a:pPr>
            <a:r>
              <a:rPr lang="en-US" sz="1600" dirty="0"/>
              <a:t>      to require a transmission and distribution utility, municipally owned utility, or electric</a:t>
            </a:r>
          </a:p>
          <a:p>
            <a:pPr marL="0" indent="0">
              <a:buNone/>
            </a:pPr>
            <a:r>
              <a:rPr lang="en-US" sz="1600" dirty="0"/>
              <a:t>      cooperative that is not required to report load information directly to the independent</a:t>
            </a:r>
          </a:p>
          <a:p>
            <a:pPr marL="0" indent="0">
              <a:buNone/>
            </a:pPr>
            <a:r>
              <a:rPr lang="en-US" sz="1600" dirty="0"/>
              <a:t>      organization regarding the delivery points interconnected with its facilities to provide</a:t>
            </a:r>
          </a:p>
          <a:p>
            <a:pPr marL="0" indent="0">
              <a:buNone/>
            </a:pPr>
            <a:r>
              <a:rPr lang="en-US" sz="1600" dirty="0"/>
              <a:t>      information to the utility's or cooperative's transmission service provider for purposes</a:t>
            </a:r>
          </a:p>
          <a:p>
            <a:pPr marL="0" indent="0">
              <a:buNone/>
            </a:pPr>
            <a:r>
              <a:rPr lang="en-US" sz="1600" dirty="0"/>
              <a:t>      of the report described by Subsection (c).</a:t>
            </a:r>
          </a:p>
          <a:p>
            <a:pPr marL="0" indent="0">
              <a:buNone/>
            </a:pPr>
            <a:endParaRPr lang="en-US" sz="1600" dirty="0"/>
          </a:p>
        </p:txBody>
      </p:sp>
    </p:spTree>
    <p:extLst>
      <p:ext uri="{BB962C8B-B14F-4D97-AF65-F5344CB8AC3E}">
        <p14:creationId xmlns:p14="http://schemas.microsoft.com/office/powerpoint/2010/main" val="942695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39.9165, as modified by HB3390 (cont’d)</a:t>
            </a:r>
          </a:p>
        </p:txBody>
      </p:sp>
      <p:sp>
        <p:nvSpPr>
          <p:cNvPr id="3" name="Content Placeholder 2"/>
          <p:cNvSpPr>
            <a:spLocks noGrp="1"/>
          </p:cNvSpPr>
          <p:nvPr>
            <p:ph idx="1"/>
          </p:nvPr>
        </p:nvSpPr>
        <p:spPr/>
        <p:txBody>
          <a:bodyPr/>
          <a:lstStyle/>
          <a:p>
            <a:pPr>
              <a:buAutoNum type="alphaLcParenBoth" startAt="5"/>
            </a:pPr>
            <a:r>
              <a:rPr lang="en-US" sz="1600" dirty="0"/>
              <a:t>For a distributed generation facility interconnected before September 1, 2023, any </a:t>
            </a:r>
          </a:p>
          <a:p>
            <a:pPr marL="0" indent="0">
              <a:buNone/>
            </a:pPr>
            <a:r>
              <a:rPr lang="en-US" sz="1600" dirty="0"/>
              <a:t>      protocols the independent organization certified under Section 39.151 establishes under</a:t>
            </a:r>
          </a:p>
          <a:p>
            <a:pPr marL="0" indent="0">
              <a:buNone/>
            </a:pPr>
            <a:r>
              <a:rPr lang="en-US" sz="1600" dirty="0"/>
              <a:t>      Subsections (c) and (d) may require a transmission and distribution utility, municipally</a:t>
            </a:r>
          </a:p>
          <a:p>
            <a:pPr marL="0" indent="0">
              <a:buNone/>
            </a:pPr>
            <a:r>
              <a:rPr lang="en-US" sz="1600" dirty="0"/>
              <a:t>      owned utility, or electric cooperative to:</a:t>
            </a:r>
          </a:p>
          <a:p>
            <a:pPr marL="0" indent="0">
              <a:buNone/>
            </a:pPr>
            <a:r>
              <a:rPr lang="en-US" sz="1600" dirty="0"/>
              <a:t>      (1)  request information about the distributed generation facility from the owner or</a:t>
            </a:r>
          </a:p>
          <a:p>
            <a:pPr marL="0" indent="0">
              <a:buNone/>
            </a:pPr>
            <a:r>
              <a:rPr lang="en-US" sz="1600" dirty="0"/>
              <a:t>             operator of the facility; and</a:t>
            </a:r>
          </a:p>
          <a:p>
            <a:pPr marL="0" indent="0">
              <a:buNone/>
            </a:pPr>
            <a:r>
              <a:rPr lang="en-US" sz="1600" dirty="0"/>
              <a:t>      (2)  in the absence of any timely response to the request for information under</a:t>
            </a:r>
          </a:p>
          <a:p>
            <a:pPr marL="0" indent="0">
              <a:buNone/>
            </a:pPr>
            <a:r>
              <a:rPr lang="en-US" sz="1600" dirty="0"/>
              <a:t>            Subdivision (1) or if the information reasonably appears to be incorrect, provide to its</a:t>
            </a:r>
          </a:p>
          <a:p>
            <a:pPr marL="0" indent="0">
              <a:buNone/>
            </a:pPr>
            <a:r>
              <a:rPr lang="en-US" sz="1600" dirty="0"/>
              <a:t>            transmission service provider a good-faith estimate of the information based on</a:t>
            </a:r>
          </a:p>
          <a:p>
            <a:pPr marL="0" indent="0">
              <a:buNone/>
            </a:pPr>
            <a:r>
              <a:rPr lang="en-US" sz="1600" dirty="0"/>
              <a:t>            field observation or other data using reasonable engineering judgment.</a:t>
            </a:r>
          </a:p>
          <a:p>
            <a:pPr>
              <a:buAutoNum type="alphaLcParenBoth" startAt="6"/>
            </a:pPr>
            <a:r>
              <a:rPr lang="en-US" sz="1600" dirty="0"/>
              <a:t>Notwithstanding Subsection (e), the transmission and distribution utility, municipally</a:t>
            </a:r>
          </a:p>
          <a:p>
            <a:pPr marL="0" indent="0">
              <a:buNone/>
            </a:pPr>
            <a:r>
              <a:rPr lang="en-US" sz="1600" dirty="0"/>
              <a:t>      owned utility, or electric cooperative, in fulfilling any reporting obligation, may rely on</a:t>
            </a:r>
          </a:p>
          <a:p>
            <a:pPr marL="0" indent="0">
              <a:buNone/>
            </a:pPr>
            <a:r>
              <a:rPr lang="en-US" sz="1600" dirty="0"/>
              <a:t>      any existing record regarding the information required for a distributed generation facility,</a:t>
            </a:r>
          </a:p>
          <a:p>
            <a:pPr marL="0" indent="0">
              <a:buNone/>
            </a:pPr>
            <a:r>
              <a:rPr lang="en-US" sz="1600" dirty="0"/>
              <a:t>      if the transmission and distribution utility, municipally owned utility, or electric cooperative</a:t>
            </a:r>
          </a:p>
          <a:p>
            <a:pPr marL="0" indent="0">
              <a:buNone/>
            </a:pPr>
            <a:r>
              <a:rPr lang="en-US" sz="1600" dirty="0"/>
              <a:t>      reasonably believes the information is accurate.</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1808523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HB3390 Provisions</a:t>
            </a:r>
          </a:p>
        </p:txBody>
      </p:sp>
      <p:sp>
        <p:nvSpPr>
          <p:cNvPr id="3" name="Content Placeholder 2"/>
          <p:cNvSpPr>
            <a:spLocks noGrp="1"/>
          </p:cNvSpPr>
          <p:nvPr>
            <p:ph idx="1"/>
          </p:nvPr>
        </p:nvSpPr>
        <p:spPr/>
        <p:txBody>
          <a:bodyPr/>
          <a:lstStyle/>
          <a:p>
            <a:pPr marL="0" indent="0">
              <a:buNone/>
            </a:pPr>
            <a:r>
              <a:rPr lang="en-US" sz="1600" dirty="0"/>
              <a:t>SECTION 2.  Section 39.9165(b-1), Utilities Code, as added by this Act, applies only to a </a:t>
            </a:r>
          </a:p>
          <a:p>
            <a:pPr marL="0" indent="0">
              <a:buNone/>
            </a:pPr>
            <a:r>
              <a:rPr lang="en-US" sz="1600" dirty="0"/>
              <a:t>                     distributed generation facility interconnected on or after September 1, 2023.</a:t>
            </a:r>
          </a:p>
          <a:p>
            <a:pPr marL="0" indent="0">
              <a:buNone/>
            </a:pPr>
            <a:endParaRPr lang="en-US" sz="1600" dirty="0"/>
          </a:p>
          <a:p>
            <a:pPr marL="0" indent="0">
              <a:buNone/>
            </a:pPr>
            <a:r>
              <a:rPr lang="en-US" sz="1600" dirty="0"/>
              <a:t>SECTION 3.  </a:t>
            </a:r>
            <a:r>
              <a:rPr lang="en-US" sz="1600" dirty="0">
                <a:solidFill>
                  <a:srgbClr val="00B050"/>
                </a:solidFill>
              </a:rPr>
              <a:t>This Act takes effect immediately if it receives a vote of two-thirds of all the  </a:t>
            </a:r>
          </a:p>
          <a:p>
            <a:pPr marL="0" indent="0">
              <a:buNone/>
            </a:pPr>
            <a:r>
              <a:rPr lang="en-US" sz="1600" dirty="0">
                <a:solidFill>
                  <a:srgbClr val="00B050"/>
                </a:solidFill>
              </a:rPr>
              <a:t>                      members elected to each house, as provided by Section 39, Article III, Texas</a:t>
            </a:r>
          </a:p>
          <a:p>
            <a:pPr marL="0" indent="0">
              <a:buNone/>
            </a:pPr>
            <a:r>
              <a:rPr lang="en-US" sz="1600" dirty="0">
                <a:solidFill>
                  <a:srgbClr val="00B050"/>
                </a:solidFill>
              </a:rPr>
              <a:t>                      Constitution. </a:t>
            </a:r>
            <a:r>
              <a:rPr lang="en-US" sz="1600" dirty="0"/>
              <a:t> If this Act does not receive the vote necessary for immediate</a:t>
            </a:r>
          </a:p>
          <a:p>
            <a:pPr marL="0" indent="0">
              <a:buNone/>
            </a:pPr>
            <a:r>
              <a:rPr lang="en-US" sz="1600" dirty="0"/>
              <a:t>                      effect, this Act takes effect September 1, 2023.</a:t>
            </a:r>
          </a:p>
          <a:p>
            <a:pPr marL="0" indent="0">
              <a:buNone/>
            </a:pPr>
            <a:endParaRPr lang="en-US" sz="1600" dirty="0"/>
          </a:p>
          <a:p>
            <a:pPr marL="0" indent="0">
              <a:buNone/>
            </a:pPr>
            <a:r>
              <a:rPr lang="en-US" sz="1600" dirty="0"/>
              <a:t>Because this bill passed with over 2/3 vote in both House and Senate, it became effective on June 2, 2023, upon being signed by the Governor.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90321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7</a:t>
            </a:fld>
            <a:endParaRPr lang="en-US"/>
          </a:p>
        </p:txBody>
      </p:sp>
      <p:sp>
        <p:nvSpPr>
          <p:cNvPr id="9" name="Content Placeholder 8"/>
          <p:cNvSpPr>
            <a:spLocks noGrp="1"/>
          </p:cNvSpPr>
          <p:nvPr>
            <p:ph sz="half" idx="1"/>
          </p:nvPr>
        </p:nvSpPr>
        <p:spPr>
          <a:xfrm>
            <a:off x="533400" y="2438400"/>
            <a:ext cx="7905750" cy="1600199"/>
          </a:xfrm>
        </p:spPr>
        <p:txBody>
          <a:bodyPr/>
          <a:lstStyle/>
          <a:p>
            <a:pPr marL="0" indent="0" algn="ctr">
              <a:buNone/>
            </a:pPr>
            <a:r>
              <a:rPr lang="en-US" sz="2800" b="1" dirty="0">
                <a:solidFill>
                  <a:srgbClr val="00B0F0"/>
                </a:solidFill>
              </a:rPr>
              <a:t>Questions?</a:t>
            </a:r>
          </a:p>
        </p:txBody>
      </p:sp>
    </p:spTree>
    <p:extLst>
      <p:ext uri="{BB962C8B-B14F-4D97-AF65-F5344CB8AC3E}">
        <p14:creationId xmlns:p14="http://schemas.microsoft.com/office/powerpoint/2010/main" val="287206561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purl.org/dc/terms/"/>
    <ds:schemaRef ds:uri="http://schemas.microsoft.com/office/2006/documentManagement/types"/>
    <ds:schemaRef ds:uri="http://schemas.openxmlformats.org/package/2006/metadata/core-properties"/>
    <ds:schemaRef ds:uri="http://purl.org/dc/elements/1.1/"/>
    <ds:schemaRef ds:uri="c34af464-7aa1-4edd-9be4-83dffc1cb926"/>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9316</TotalTime>
  <Words>860</Words>
  <Application>Microsoft Office PowerPoint</Application>
  <PresentationFormat>On-screen Show (4:3)</PresentationFormat>
  <Paragraphs>78</Paragraphs>
  <Slides>7</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1_Custom Design</vt:lpstr>
      <vt:lpstr>Office Theme</vt:lpstr>
      <vt:lpstr>PowerPoint Presentation</vt:lpstr>
      <vt:lpstr>Background</vt:lpstr>
      <vt:lpstr>PURA Section 39.9165, as modified by HB 3390</vt:lpstr>
      <vt:lpstr>Section 39.9165, as modified by HB3390 (cont’d)</vt:lpstr>
      <vt:lpstr>Section 39.9165, as modified by HB3390 (cont’d)</vt:lpstr>
      <vt:lpstr>Other HB3390 Provisions</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Nathan Bigbee</cp:lastModifiedBy>
  <cp:revision>110</cp:revision>
  <cp:lastPrinted>2016-01-21T20:53:15Z</cp:lastPrinted>
  <dcterms:created xsi:type="dcterms:W3CDTF">2016-01-21T15:20:31Z</dcterms:created>
  <dcterms:modified xsi:type="dcterms:W3CDTF">2023-06-14T00:09:10Z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