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Lst>
  <p:notesMasterIdLst>
    <p:notesMasterId r:id="rId23"/>
  </p:notesMasterIdLst>
  <p:handoutMasterIdLst>
    <p:handoutMasterId r:id="rId24"/>
  </p:handoutMasterIdLst>
  <p:sldIdLst>
    <p:sldId id="260" r:id="rId6"/>
    <p:sldId id="295" r:id="rId7"/>
    <p:sldId id="297" r:id="rId8"/>
    <p:sldId id="305" r:id="rId9"/>
    <p:sldId id="278" r:id="rId10"/>
    <p:sldId id="273" r:id="rId11"/>
    <p:sldId id="306" r:id="rId12"/>
    <p:sldId id="282" r:id="rId13"/>
    <p:sldId id="307" r:id="rId14"/>
    <p:sldId id="298" r:id="rId15"/>
    <p:sldId id="284" r:id="rId16"/>
    <p:sldId id="283" r:id="rId17"/>
    <p:sldId id="289" r:id="rId18"/>
    <p:sldId id="300" r:id="rId19"/>
    <p:sldId id="270" r:id="rId20"/>
    <p:sldId id="271" r:id="rId21"/>
    <p:sldId id="272" r:id="rId2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ller, Megan" initials="MM" lastIdx="6" clrIdx="0">
    <p:extLst>
      <p:ext uri="{19B8F6BF-5375-455C-9EA6-DF929625EA0E}">
        <p15:presenceInfo xmlns:p15="http://schemas.microsoft.com/office/powerpoint/2012/main" userId="S-1-5-21-639947351-343809578-3807592339-5328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AEC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745" autoAdjust="0"/>
    <p:restoredTop sz="94660"/>
  </p:normalViewPr>
  <p:slideViewPr>
    <p:cSldViewPr showGuides="1">
      <p:cViewPr varScale="1">
        <p:scale>
          <a:sx n="114" d="100"/>
          <a:sy n="114" d="100"/>
        </p:scale>
        <p:origin x="1692" y="102"/>
      </p:cViewPr>
      <p:guideLst>
        <p:guide orient="horz" pos="2160"/>
        <p:guide pos="2880"/>
      </p:guideLst>
    </p:cSldViewPr>
  </p:slideViewPr>
  <p:notesTextViewPr>
    <p:cViewPr>
      <p:scale>
        <a:sx n="3" d="2"/>
        <a:sy n="3" d="2"/>
      </p:scale>
      <p:origin x="0" y="0"/>
    </p:cViewPr>
  </p:notesText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handoutMaster" Target="handoutMasters/handoutMaster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6/14/2023</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6/14/2023</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a:xfrm>
            <a:off x="2743200" y="6553200"/>
            <a:ext cx="4038600" cy="228600"/>
          </a:xfrm>
          <a:prstGeom prst="rect">
            <a:avLst/>
          </a:prstGeom>
        </p:spPr>
        <p:txBody>
          <a:bodyPr/>
          <a:lstStyle/>
          <a:p>
            <a:r>
              <a:rPr lang="en-US"/>
              <a:t>Footer text goes here.</a:t>
            </a:r>
            <a:endParaRPr lang="en-US" dirty="0"/>
          </a:p>
        </p:txBody>
      </p:sp>
      <p:sp>
        <p:nvSpPr>
          <p:cNvPr id="4" name="Slide Number Placeholder 3"/>
          <p:cNvSpPr>
            <a:spLocks noGrp="1"/>
          </p:cNvSpPr>
          <p:nvPr>
            <p:ph type="sldNum" sz="quarter" idx="11"/>
          </p:nvPr>
        </p:nvSpPr>
        <p:spPr>
          <a:xfrm>
            <a:off x="8534400" y="6561138"/>
            <a:ext cx="533400" cy="220662"/>
          </a:xfrm>
          <a:prstGeom prst="rect">
            <a:avLst/>
          </a:prstGeom>
        </p:spPr>
        <p:txBody>
          <a:bodyPr/>
          <a:lstStyle/>
          <a:p>
            <a:fld id="{1D93BD3E-1E9A-4970-A6F7-E7AC52762E0C}" type="slidenum">
              <a:rPr lang="en-US" smtClean="0"/>
              <a:pPr/>
              <a:t>‹#›</a:t>
            </a:fld>
            <a:endParaRPr lang="en-US"/>
          </a:p>
        </p:txBody>
      </p:sp>
      <p:sp>
        <p:nvSpPr>
          <p:cNvPr id="5" name="Content Placeholder 4"/>
          <p:cNvSpPr>
            <a:spLocks noGrp="1"/>
          </p:cNvSpPr>
          <p:nvPr>
            <p:ph sz="half" idx="1"/>
          </p:nvPr>
        </p:nvSpPr>
        <p:spPr>
          <a:xfrm>
            <a:off x="628650" y="990601"/>
            <a:ext cx="3886200" cy="4800600"/>
          </a:xfrm>
          <a:prstGeom prst="rect">
            <a:avLst/>
          </a:prstGeom>
        </p:spPr>
        <p:txBody>
          <a:bodyPr/>
          <a:lstStyle>
            <a:lvl1pPr>
              <a:defRPr sz="2400">
                <a:solidFill>
                  <a:schemeClr val="tx2"/>
                </a:solidFill>
              </a:defRPr>
            </a:lvl1pPr>
          </a:lstStyle>
          <a:p>
            <a:endParaRPr lang="en-US" dirty="0"/>
          </a:p>
        </p:txBody>
      </p:sp>
      <p:sp>
        <p:nvSpPr>
          <p:cNvPr id="6" name="Content Placeholder 5"/>
          <p:cNvSpPr>
            <a:spLocks noGrp="1"/>
          </p:cNvSpPr>
          <p:nvPr>
            <p:ph sz="half" idx="2"/>
          </p:nvPr>
        </p:nvSpPr>
        <p:spPr>
          <a:xfrm>
            <a:off x="4629150" y="990601"/>
            <a:ext cx="3886200" cy="4800600"/>
          </a:xfrm>
          <a:prstGeom prst="rect">
            <a:avLst/>
          </a:prstGeom>
        </p:spPr>
        <p:txBody>
          <a:bodyPr/>
          <a:lstStyle>
            <a:lvl1pPr>
              <a:defRPr sz="2400">
                <a:solidFill>
                  <a:schemeClr val="tx2"/>
                </a:solidFill>
              </a:defRPr>
            </a:lvl1pPr>
          </a:lstStyle>
          <a:p>
            <a:endParaRPr lang="en-US"/>
          </a:p>
        </p:txBody>
      </p:sp>
      <p:sp>
        <p:nvSpPr>
          <p:cNvPr id="7"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638325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lvl1pPr>
              <a:defRPr>
                <a:solidFill>
                  <a:schemeClr val="tx2"/>
                </a:solidFill>
              </a:defRPr>
            </a:lvl1pPr>
          </a:lstStyle>
          <a:p>
            <a:r>
              <a:rPr lang="en-US" dirty="0"/>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a:t>Footer text goes here.</a:t>
            </a:r>
          </a:p>
        </p:txBody>
      </p:sp>
      <p:sp>
        <p:nvSpPr>
          <p:cNvPr id="7"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304800" y="990600"/>
            <a:ext cx="8534400" cy="5052221"/>
          </a:xfrm>
          <a:prstGeom prst="rect">
            <a:avLst/>
          </a:prstGeom>
        </p:spPr>
        <p:txBody>
          <a:bodyPr/>
          <a:lstStyle>
            <a:lvl1pPr>
              <a:defRPr sz="2600">
                <a:solidFill>
                  <a:schemeClr val="tx2"/>
                </a:solidFill>
              </a:defRPr>
            </a:lvl1pPr>
            <a:lvl2pPr>
              <a:defRPr sz="2400">
                <a:solidFill>
                  <a:schemeClr val="tx2"/>
                </a:solidFill>
              </a:defRPr>
            </a:lvl2pPr>
            <a:lvl3pPr>
              <a:defRPr sz="2200">
                <a:solidFill>
                  <a:schemeClr val="tx2"/>
                </a:solidFill>
              </a:defRPr>
            </a:lvl3pPr>
            <a:lvl4pPr>
              <a:defRPr sz="2100">
                <a:solidFill>
                  <a:schemeClr val="tx2"/>
                </a:solidFill>
              </a:defRPr>
            </a:lvl4pPr>
            <a:lvl5pPr>
              <a:defRPr sz="200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ooter Placeholder 4"/>
          <p:cNvSpPr>
            <a:spLocks noGrp="1"/>
          </p:cNvSpPr>
          <p:nvPr>
            <p:ph type="ftr" sz="quarter" idx="11"/>
          </p:nvPr>
        </p:nvSpPr>
        <p:spPr>
          <a:xfrm>
            <a:off x="2743200" y="6553200"/>
            <a:ext cx="4038600" cy="228600"/>
          </a:xfrm>
        </p:spPr>
        <p:txBody>
          <a:bodyPr/>
          <a:lstStyle/>
          <a:p>
            <a:r>
              <a:rPr lang="en-US"/>
              <a:t>Footer text goes here.</a:t>
            </a: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7900848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a:t>Footer text goes here.</a:t>
            </a:r>
            <a:endParaRPr lang="en-US" dirty="0"/>
          </a:p>
        </p:txBody>
      </p:sp>
      <p:sp>
        <p:nvSpPr>
          <p:cNvPr id="4" name="Slide Number Placeholder 3"/>
          <p:cNvSpPr>
            <a:spLocks noGrp="1"/>
          </p:cNvSpPr>
          <p:nvPr>
            <p:ph type="sldNum" sz="quarter" idx="11"/>
          </p:nvPr>
        </p:nvSpPr>
        <p:spPr/>
        <p:txBody>
          <a:bodyPr/>
          <a:lstStyle/>
          <a:p>
            <a:fld id="{1D93BD3E-1E9A-4970-A6F7-E7AC52762E0C}" type="slidenum">
              <a:rPr lang="en-US" smtClean="0"/>
              <a:pPr/>
              <a:t>‹#›</a:t>
            </a:fld>
            <a:endParaRPr lang="en-US"/>
          </a:p>
        </p:txBody>
      </p:sp>
      <p:sp>
        <p:nvSpPr>
          <p:cNvPr id="5" name="Content Placeholder 4"/>
          <p:cNvSpPr>
            <a:spLocks noGrp="1"/>
          </p:cNvSpPr>
          <p:nvPr>
            <p:ph sz="half" idx="1"/>
          </p:nvPr>
        </p:nvSpPr>
        <p:spPr>
          <a:xfrm>
            <a:off x="628650" y="990601"/>
            <a:ext cx="3886200" cy="4800600"/>
          </a:xfrm>
          <a:prstGeom prst="rect">
            <a:avLst/>
          </a:prstGeom>
        </p:spPr>
        <p:txBody>
          <a:bodyPr/>
          <a:lstStyle>
            <a:lvl1pPr>
              <a:defRPr sz="2400">
                <a:solidFill>
                  <a:schemeClr val="tx2"/>
                </a:solidFill>
              </a:defRPr>
            </a:lvl1pPr>
          </a:lstStyle>
          <a:p>
            <a:endParaRPr lang="en-US" dirty="0"/>
          </a:p>
        </p:txBody>
      </p:sp>
      <p:sp>
        <p:nvSpPr>
          <p:cNvPr id="6" name="Content Placeholder 5"/>
          <p:cNvSpPr>
            <a:spLocks noGrp="1"/>
          </p:cNvSpPr>
          <p:nvPr>
            <p:ph sz="half" idx="2"/>
          </p:nvPr>
        </p:nvSpPr>
        <p:spPr>
          <a:xfrm>
            <a:off x="4629150" y="990601"/>
            <a:ext cx="3886200" cy="4800600"/>
          </a:xfrm>
          <a:prstGeom prst="rect">
            <a:avLst/>
          </a:prstGeom>
        </p:spPr>
        <p:txBody>
          <a:bodyPr/>
          <a:lstStyle>
            <a:lvl1pPr>
              <a:defRPr sz="2400">
                <a:solidFill>
                  <a:schemeClr val="tx2"/>
                </a:solidFill>
              </a:defRPr>
            </a:lvl1pPr>
          </a:lstStyle>
          <a:p>
            <a:endParaRPr lang="en-US"/>
          </a:p>
        </p:txBody>
      </p:sp>
      <p:sp>
        <p:nvSpPr>
          <p:cNvPr id="7"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764785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slideLayout" Target="../slideLayouts/slideLayout4.xml"/><Relationship Id="rId1" Type="http://schemas.openxmlformats.org/officeDocument/2006/relationships/slideLayout" Target="../slideLayouts/slideLayout3.xml"/><Relationship Id="rId5" Type="http://schemas.openxmlformats.org/officeDocument/2006/relationships/image" Target="../media/image2.pn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505200" y="0"/>
            <a:ext cx="56388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 id="2147483662" r:id="rId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Footer text goes here.</a:t>
            </a:r>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0" y="6553200"/>
            <a:ext cx="935925" cy="246221"/>
          </a:xfrm>
          <a:prstGeom prst="rect">
            <a:avLst/>
          </a:prstGeom>
          <a:noFill/>
        </p:spPr>
        <p:txBody>
          <a:bodyPr wrap="square" rtlCol="0">
            <a:spAutoFit/>
          </a:bodyPr>
          <a:lstStyle/>
          <a:p>
            <a:pPr algn="l"/>
            <a:r>
              <a:rPr lang="en-US" sz="1000" b="1" baseline="0" dirty="0">
                <a:solidFill>
                  <a:schemeClr val="tx2"/>
                </a:solidFill>
              </a:rPr>
              <a:t>PUBLIC</a:t>
            </a:r>
            <a:endParaRPr lang="en-US" sz="1000" b="1" dirty="0">
              <a:solidFill>
                <a:schemeClr val="tx2"/>
              </a:solidFill>
            </a:endParaRPr>
          </a:p>
        </p:txBody>
      </p:sp>
      <p:sp>
        <p:nvSpPr>
          <p:cNvPr id="13"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1" r:id="rId3"/>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hyperlink" Target="https://www.nerc.com/comm/RSTC_Reliability_Guidelines/Reliability_Guideline%20_DER_Model_Verification_of_Aggregate_DER_Models_used_in_Planning_Studies.pdf" TargetMode="External"/><Relationship Id="rId2" Type="http://schemas.openxmlformats.org/officeDocument/2006/relationships/hyperlink" Target="https://www.ercot.com/calendar/03302021-Unregistered-DG-Workshop-I" TargetMode="Externa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hyperlink" Target="https://www.ercot.com/files/docs/2021/09/22/096PGRR-01_Achieve_Consistent_Representation_of_Distributed_Generation_in_Steady-State_Models_092221.doc" TargetMode="Externa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33800" y="2895600"/>
            <a:ext cx="4800600" cy="1231106"/>
          </a:xfrm>
          <a:prstGeom prst="rect">
            <a:avLst/>
          </a:prstGeom>
          <a:noFill/>
        </p:spPr>
        <p:txBody>
          <a:bodyPr wrap="square" rtlCol="0">
            <a:spAutoFit/>
          </a:bodyPr>
          <a:lstStyle/>
          <a:p>
            <a:r>
              <a:rPr lang="en-US" sz="2000" b="1" dirty="0">
                <a:solidFill>
                  <a:schemeClr val="tx2"/>
                </a:solidFill>
              </a:rPr>
              <a:t>ERCOT Data Requirements</a:t>
            </a:r>
          </a:p>
          <a:p>
            <a:endParaRPr lang="en-US" dirty="0">
              <a:solidFill>
                <a:schemeClr val="tx2"/>
              </a:solidFill>
            </a:endParaRPr>
          </a:p>
          <a:p>
            <a:r>
              <a:rPr lang="en-US" dirty="0">
                <a:solidFill>
                  <a:schemeClr val="tx2"/>
                </a:solidFill>
              </a:rPr>
              <a:t>Slides for Unregistered DG Workshop 2</a:t>
            </a:r>
          </a:p>
          <a:p>
            <a:r>
              <a:rPr lang="en-US" dirty="0">
                <a:solidFill>
                  <a:schemeClr val="tx2"/>
                </a:solidFill>
              </a:rPr>
              <a:t>June 15, 2023</a:t>
            </a:r>
          </a:p>
        </p:txBody>
      </p:sp>
    </p:spTree>
    <p:extLst>
      <p:ext uri="{BB962C8B-B14F-4D97-AF65-F5344CB8AC3E}">
        <p14:creationId xmlns:p14="http://schemas.microsoft.com/office/powerpoint/2010/main" val="7306037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Appendix I</a:t>
            </a:r>
          </a:p>
        </p:txBody>
      </p:sp>
      <p:sp>
        <p:nvSpPr>
          <p:cNvPr id="4" name="Subtitle 3"/>
          <p:cNvSpPr>
            <a:spLocks noGrp="1"/>
          </p:cNvSpPr>
          <p:nvPr>
            <p:ph type="subTitle" idx="1"/>
          </p:nvPr>
        </p:nvSpPr>
        <p:spPr/>
        <p:txBody>
          <a:bodyPr/>
          <a:lstStyle/>
          <a:p>
            <a:r>
              <a:rPr lang="en-US" dirty="0"/>
              <a:t>Modeling Details under Current Process</a:t>
            </a:r>
          </a:p>
        </p:txBody>
      </p:sp>
    </p:spTree>
    <p:extLst>
      <p:ext uri="{BB962C8B-B14F-4D97-AF65-F5344CB8AC3E}">
        <p14:creationId xmlns:p14="http://schemas.microsoft.com/office/powerpoint/2010/main" val="25997605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DGR/DESR and SODG</a:t>
            </a:r>
          </a:p>
        </p:txBody>
      </p:sp>
      <p:sp>
        <p:nvSpPr>
          <p:cNvPr id="3" name="Content Placeholder 2"/>
          <p:cNvSpPr>
            <a:spLocks noGrp="1"/>
          </p:cNvSpPr>
          <p:nvPr>
            <p:ph idx="1"/>
          </p:nvPr>
        </p:nvSpPr>
        <p:spPr/>
        <p:txBody>
          <a:bodyPr/>
          <a:lstStyle/>
          <a:p>
            <a:r>
              <a:rPr lang="en-US" sz="2400" dirty="0"/>
              <a:t>DGR/DESR</a:t>
            </a:r>
          </a:p>
          <a:p>
            <a:pPr lvl="1"/>
            <a:r>
              <a:rPr lang="en-US" sz="2000" dirty="0"/>
              <a:t>ERCOT will continue modeling using current practices</a:t>
            </a:r>
          </a:p>
          <a:p>
            <a:pPr lvl="1"/>
            <a:r>
              <a:rPr lang="en-US" sz="2000" dirty="0"/>
              <a:t>Committed and dispatched using current SSWG methodology</a:t>
            </a:r>
          </a:p>
          <a:p>
            <a:pPr lvl="1"/>
            <a:r>
              <a:rPr lang="en-US" sz="2000" dirty="0"/>
              <a:t>TSPs will not embed in load forecasts nor represent with a negative load</a:t>
            </a:r>
          </a:p>
          <a:p>
            <a:r>
              <a:rPr lang="en-US" sz="2400" dirty="0"/>
              <a:t>SODG</a:t>
            </a:r>
          </a:p>
          <a:p>
            <a:pPr lvl="1"/>
            <a:r>
              <a:rPr lang="en-US" sz="2000" dirty="0"/>
              <a:t>ERCOT will represent as generators using simple models per SSWG manual</a:t>
            </a:r>
          </a:p>
          <a:p>
            <a:pPr lvl="1"/>
            <a:r>
              <a:rPr lang="en-US" sz="2000" dirty="0"/>
              <a:t>TSPs will not embed in load forecasts nor represent with a negative load</a:t>
            </a:r>
          </a:p>
          <a:p>
            <a:pPr lvl="1"/>
            <a:r>
              <a:rPr lang="en-US" sz="2000" dirty="0"/>
              <a:t>Individually Represented</a:t>
            </a:r>
          </a:p>
        </p:txBody>
      </p:sp>
      <p:sp>
        <p:nvSpPr>
          <p:cNvPr id="4" name="Slide Number Placeholder 3"/>
          <p:cNvSpPr>
            <a:spLocks noGrp="1"/>
          </p:cNvSpPr>
          <p:nvPr>
            <p:ph type="sldNum" sz="quarter" idx="4"/>
          </p:nvPr>
        </p:nvSpPr>
        <p:spPr/>
        <p:txBody>
          <a:bodyPr/>
          <a:lstStyle/>
          <a:p>
            <a:fld id="{1D93BD3E-1E9A-4970-A6F7-E7AC52762E0C}" type="slidenum">
              <a:rPr lang="en-US" smtClean="0"/>
              <a:pPr/>
              <a:t>11</a:t>
            </a:fld>
            <a:endParaRPr lang="en-US"/>
          </a:p>
        </p:txBody>
      </p:sp>
    </p:spTree>
    <p:extLst>
      <p:ext uri="{BB962C8B-B14F-4D97-AF65-F5344CB8AC3E}">
        <p14:creationId xmlns:p14="http://schemas.microsoft.com/office/powerpoint/2010/main" val="14739306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DWG Cases per DWG Manual</a:t>
            </a:r>
          </a:p>
        </p:txBody>
      </p:sp>
      <p:sp>
        <p:nvSpPr>
          <p:cNvPr id="3" name="Content Placeholder 2"/>
          <p:cNvSpPr>
            <a:spLocks noGrp="1"/>
          </p:cNvSpPr>
          <p:nvPr>
            <p:ph idx="1"/>
          </p:nvPr>
        </p:nvSpPr>
        <p:spPr/>
        <p:txBody>
          <a:bodyPr/>
          <a:lstStyle/>
          <a:p>
            <a:r>
              <a:rPr lang="en-US" dirty="0"/>
              <a:t>DGR/DESR and SODG</a:t>
            </a:r>
          </a:p>
          <a:p>
            <a:pPr lvl="1"/>
            <a:r>
              <a:rPr lang="en-US" dirty="0"/>
              <a:t>Use RE-provided dynamic models, if available</a:t>
            </a:r>
          </a:p>
          <a:p>
            <a:pPr lvl="1"/>
            <a:r>
              <a:rPr lang="en-US" dirty="0"/>
              <a:t>Use DER_A for IBRs if RE does not provide a dynamic model or dynamic model is insufficient</a:t>
            </a:r>
          </a:p>
          <a:p>
            <a:pPr lvl="1"/>
            <a:r>
              <a:rPr lang="en-US" dirty="0"/>
              <a:t>Use generic dynamic models for synchronous DGR if RE does not provide a dynamic model or dynamic model is insufficient</a:t>
            </a:r>
          </a:p>
          <a:p>
            <a:pPr lvl="1"/>
            <a:r>
              <a:rPr lang="en-US" dirty="0"/>
              <a:t>GNET some SODG</a:t>
            </a:r>
          </a:p>
          <a:p>
            <a:r>
              <a:rPr lang="en-US" dirty="0"/>
              <a:t>UDG</a:t>
            </a:r>
          </a:p>
          <a:p>
            <a:pPr lvl="1"/>
            <a:r>
              <a:rPr lang="en-US" dirty="0"/>
              <a:t>Dynamic models will not be explicitly represented</a:t>
            </a:r>
          </a:p>
          <a:p>
            <a:pPr lvl="1"/>
            <a:r>
              <a:rPr lang="en-US" dirty="0"/>
              <a:t>DWG will not modify representation from SSWG cases</a:t>
            </a:r>
          </a:p>
        </p:txBody>
      </p:sp>
      <p:sp>
        <p:nvSpPr>
          <p:cNvPr id="4" name="Slide Number Placeholder 3"/>
          <p:cNvSpPr>
            <a:spLocks noGrp="1"/>
          </p:cNvSpPr>
          <p:nvPr>
            <p:ph type="sldNum" sz="quarter" idx="4"/>
          </p:nvPr>
        </p:nvSpPr>
        <p:spPr/>
        <p:txBody>
          <a:bodyPr/>
          <a:lstStyle/>
          <a:p>
            <a:fld id="{1D93BD3E-1E9A-4970-A6F7-E7AC52762E0C}" type="slidenum">
              <a:rPr lang="en-US" smtClean="0"/>
              <a:pPr/>
              <a:t>12</a:t>
            </a:fld>
            <a:endParaRPr lang="en-US"/>
          </a:p>
        </p:txBody>
      </p:sp>
    </p:spTree>
    <p:extLst>
      <p:ext uri="{BB962C8B-B14F-4D97-AF65-F5344CB8AC3E}">
        <p14:creationId xmlns:p14="http://schemas.microsoft.com/office/powerpoint/2010/main" val="18085236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DG Parameterization Documentation</a:t>
            </a:r>
          </a:p>
        </p:txBody>
      </p:sp>
      <p:sp>
        <p:nvSpPr>
          <p:cNvPr id="3" name="Content Placeholder 2"/>
          <p:cNvSpPr>
            <a:spLocks noGrp="1"/>
          </p:cNvSpPr>
          <p:nvPr>
            <p:ph idx="1"/>
          </p:nvPr>
        </p:nvSpPr>
        <p:spPr/>
        <p:txBody>
          <a:bodyPr/>
          <a:lstStyle/>
          <a:p>
            <a:r>
              <a:rPr lang="en-US" sz="2800" dirty="0"/>
              <a:t>DWG Procedure Manual</a:t>
            </a:r>
          </a:p>
          <a:p>
            <a:pPr lvl="1"/>
            <a:r>
              <a:rPr lang="en-US" sz="2800" dirty="0"/>
              <a:t>Summarizes how DWG will represent DGRs and SODGs</a:t>
            </a:r>
          </a:p>
          <a:p>
            <a:r>
              <a:rPr lang="en-US" sz="2800" dirty="0"/>
              <a:t>Parameterization Guideline</a:t>
            </a:r>
          </a:p>
          <a:p>
            <a:pPr lvl="1"/>
            <a:r>
              <a:rPr lang="en-US" sz="2800" dirty="0"/>
              <a:t>DWG-approved guideline for developing default parameterization assumptions for DER</a:t>
            </a:r>
          </a:p>
          <a:p>
            <a:r>
              <a:rPr lang="en-US" sz="3000"/>
              <a:t>DWG will need to revise these documents to address UDG</a:t>
            </a:r>
            <a:endParaRPr lang="en-US" sz="30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13</a:t>
            </a:fld>
            <a:endParaRPr lang="en-US" dirty="0"/>
          </a:p>
        </p:txBody>
      </p:sp>
    </p:spTree>
    <p:extLst>
      <p:ext uri="{BB962C8B-B14F-4D97-AF65-F5344CB8AC3E}">
        <p14:creationId xmlns:p14="http://schemas.microsoft.com/office/powerpoint/2010/main" val="9032154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Appendix II</a:t>
            </a:r>
          </a:p>
        </p:txBody>
      </p:sp>
      <p:sp>
        <p:nvSpPr>
          <p:cNvPr id="4" name="Subtitle 3"/>
          <p:cNvSpPr>
            <a:spLocks noGrp="1"/>
          </p:cNvSpPr>
          <p:nvPr>
            <p:ph type="subTitle" idx="1"/>
          </p:nvPr>
        </p:nvSpPr>
        <p:spPr/>
        <p:txBody>
          <a:bodyPr/>
          <a:lstStyle/>
          <a:p>
            <a:r>
              <a:rPr lang="en-US" dirty="0"/>
              <a:t>Proposed Model Details</a:t>
            </a:r>
          </a:p>
        </p:txBody>
      </p:sp>
    </p:spTree>
    <p:extLst>
      <p:ext uri="{BB962C8B-B14F-4D97-AF65-F5344CB8AC3E}">
        <p14:creationId xmlns:p14="http://schemas.microsoft.com/office/powerpoint/2010/main" val="25160738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fld id="{1D93BD3E-1E9A-4970-A6F7-E7AC52762E0C}" type="slidenum">
              <a:rPr lang="en-US" smtClean="0"/>
              <a:pPr/>
              <a:t>15</a:t>
            </a:fld>
            <a:endParaRPr lang="en-US"/>
          </a:p>
        </p:txBody>
      </p:sp>
      <p:sp>
        <p:nvSpPr>
          <p:cNvPr id="9" name="Content Placeholder 8"/>
          <p:cNvSpPr>
            <a:spLocks noGrp="1"/>
          </p:cNvSpPr>
          <p:nvPr>
            <p:ph sz="half" idx="1"/>
          </p:nvPr>
        </p:nvSpPr>
        <p:spPr>
          <a:xfrm>
            <a:off x="628650" y="990601"/>
            <a:ext cx="7905750" cy="4800600"/>
          </a:xfrm>
        </p:spPr>
        <p:txBody>
          <a:bodyPr/>
          <a:lstStyle/>
          <a:p>
            <a:r>
              <a:rPr lang="en-US" sz="2000" dirty="0"/>
              <a:t>ERCOT will represent in NMMS using generator models based on data in RIOO (aggregated for multiple units/inverters)</a:t>
            </a:r>
          </a:p>
          <a:p>
            <a:r>
              <a:rPr lang="en-US" sz="2000" dirty="0"/>
              <a:t>Unit IDs used to identify fuel type and technical specifications</a:t>
            </a:r>
          </a:p>
          <a:p>
            <a:r>
              <a:rPr lang="en-US" sz="2000" dirty="0"/>
              <a:t>Generator bus names are “DGR_” + transmission-level POI identifier</a:t>
            </a:r>
          </a:p>
          <a:p>
            <a:r>
              <a:rPr lang="en-US" sz="2000" dirty="0"/>
              <a:t>Not embedded in ERCOT load forecasts</a:t>
            </a:r>
          </a:p>
          <a:p>
            <a:pPr lvl="1"/>
            <a:r>
              <a:rPr lang="en-US" sz="2000" dirty="0">
                <a:solidFill>
                  <a:schemeClr val="tx2">
                    <a:lumMod val="75000"/>
                  </a:schemeClr>
                </a:solidFill>
              </a:rPr>
              <a:t>Resource telemetry provided</a:t>
            </a:r>
            <a:endParaRPr lang="en-US" sz="2400" dirty="0">
              <a:solidFill>
                <a:schemeClr val="tx2">
                  <a:lumMod val="75000"/>
                </a:schemeClr>
              </a:solidFill>
            </a:endParaRPr>
          </a:p>
          <a:p>
            <a:r>
              <a:rPr lang="en-US" sz="2000" dirty="0"/>
              <a:t>Added to planning cases once individual DGR meets milestone for inclusion</a:t>
            </a:r>
          </a:p>
        </p:txBody>
      </p:sp>
      <p:sp>
        <p:nvSpPr>
          <p:cNvPr id="2" name="Title 1"/>
          <p:cNvSpPr>
            <a:spLocks noGrp="1"/>
          </p:cNvSpPr>
          <p:nvPr>
            <p:ph type="title"/>
          </p:nvPr>
        </p:nvSpPr>
        <p:spPr/>
        <p:txBody>
          <a:bodyPr/>
          <a:lstStyle/>
          <a:p>
            <a:r>
              <a:rPr lang="en-US" dirty="0"/>
              <a:t>Step 2: DGR/DESR</a:t>
            </a:r>
          </a:p>
        </p:txBody>
      </p:sp>
    </p:spTree>
    <p:extLst>
      <p:ext uri="{BB962C8B-B14F-4D97-AF65-F5344CB8AC3E}">
        <p14:creationId xmlns:p14="http://schemas.microsoft.com/office/powerpoint/2010/main" val="35360587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fld id="{1D93BD3E-1E9A-4970-A6F7-E7AC52762E0C}" type="slidenum">
              <a:rPr lang="en-US" smtClean="0"/>
              <a:pPr/>
              <a:t>16</a:t>
            </a:fld>
            <a:endParaRPr lang="en-US"/>
          </a:p>
        </p:txBody>
      </p:sp>
      <p:sp>
        <p:nvSpPr>
          <p:cNvPr id="9" name="Content Placeholder 8"/>
          <p:cNvSpPr>
            <a:spLocks noGrp="1"/>
          </p:cNvSpPr>
          <p:nvPr>
            <p:ph sz="half" idx="1"/>
          </p:nvPr>
        </p:nvSpPr>
        <p:spPr>
          <a:xfrm>
            <a:off x="628650" y="990601"/>
            <a:ext cx="8058150" cy="4800600"/>
          </a:xfrm>
        </p:spPr>
        <p:txBody>
          <a:bodyPr/>
          <a:lstStyle/>
          <a:p>
            <a:r>
              <a:rPr lang="en-US" sz="2000" dirty="0"/>
              <a:t>ERCOT will represent in NMMS as mapped to CIM Load based on data in RIOO</a:t>
            </a:r>
          </a:p>
          <a:p>
            <a:r>
              <a:rPr lang="en-US" sz="2000" dirty="0"/>
              <a:t>Unit IDs used to identify fuel type and technical specifications</a:t>
            </a:r>
          </a:p>
          <a:p>
            <a:r>
              <a:rPr lang="en-US" sz="2000" dirty="0"/>
              <a:t>Generator bus names are “SODG_” + transmission-level POI identifier</a:t>
            </a:r>
          </a:p>
          <a:p>
            <a:r>
              <a:rPr lang="en-US" sz="2000" dirty="0"/>
              <a:t>Not embedded in ERCOT load forecasts</a:t>
            </a:r>
          </a:p>
          <a:p>
            <a:pPr lvl="1"/>
            <a:r>
              <a:rPr lang="en-US" sz="1800" dirty="0">
                <a:solidFill>
                  <a:schemeClr val="tx2"/>
                </a:solidFill>
              </a:rPr>
              <a:t>Resource telemetry for units that export &gt; 10 MWh/</a:t>
            </a:r>
            <a:r>
              <a:rPr lang="en-US" sz="1800" dirty="0" err="1">
                <a:solidFill>
                  <a:schemeClr val="tx2"/>
                </a:solidFill>
              </a:rPr>
              <a:t>yr</a:t>
            </a:r>
            <a:r>
              <a:rPr lang="en-US" sz="1800" dirty="0">
                <a:solidFill>
                  <a:schemeClr val="tx2"/>
                </a:solidFill>
              </a:rPr>
              <a:t> will be provided</a:t>
            </a:r>
          </a:p>
          <a:p>
            <a:r>
              <a:rPr lang="en-US" sz="2000" dirty="0"/>
              <a:t>No ERCOT SODG forecast</a:t>
            </a:r>
          </a:p>
          <a:p>
            <a:r>
              <a:rPr lang="en-US" sz="2000" dirty="0"/>
              <a:t>Added to planning cases once individual SODG meets milestone for inclusion</a:t>
            </a:r>
          </a:p>
        </p:txBody>
      </p:sp>
      <p:sp>
        <p:nvSpPr>
          <p:cNvPr id="2" name="Title 1"/>
          <p:cNvSpPr>
            <a:spLocks noGrp="1"/>
          </p:cNvSpPr>
          <p:nvPr>
            <p:ph type="title"/>
          </p:nvPr>
        </p:nvSpPr>
        <p:spPr/>
        <p:txBody>
          <a:bodyPr/>
          <a:lstStyle/>
          <a:p>
            <a:r>
              <a:rPr lang="en-US" dirty="0"/>
              <a:t>Step 2: SODG</a:t>
            </a:r>
          </a:p>
        </p:txBody>
      </p:sp>
    </p:spTree>
    <p:extLst>
      <p:ext uri="{BB962C8B-B14F-4D97-AF65-F5344CB8AC3E}">
        <p14:creationId xmlns:p14="http://schemas.microsoft.com/office/powerpoint/2010/main" val="42105592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fld id="{1D93BD3E-1E9A-4970-A6F7-E7AC52762E0C}" type="slidenum">
              <a:rPr lang="en-US" smtClean="0"/>
              <a:pPr/>
              <a:t>17</a:t>
            </a:fld>
            <a:endParaRPr lang="en-US"/>
          </a:p>
        </p:txBody>
      </p:sp>
      <p:sp>
        <p:nvSpPr>
          <p:cNvPr id="9" name="Content Placeholder 8"/>
          <p:cNvSpPr>
            <a:spLocks noGrp="1"/>
          </p:cNvSpPr>
          <p:nvPr>
            <p:ph sz="half" idx="1"/>
          </p:nvPr>
        </p:nvSpPr>
        <p:spPr>
          <a:xfrm>
            <a:off x="628650" y="990601"/>
            <a:ext cx="7905750" cy="4800600"/>
          </a:xfrm>
        </p:spPr>
        <p:txBody>
          <a:bodyPr/>
          <a:lstStyle/>
          <a:p>
            <a:r>
              <a:rPr lang="en-US" sz="2000" dirty="0"/>
              <a:t>Represented in models at each CIM Load using aggregate generator models by capacity for a given fuel type and technical specification</a:t>
            </a:r>
          </a:p>
          <a:p>
            <a:pPr lvl="1"/>
            <a:r>
              <a:rPr lang="en-US" sz="1800" dirty="0">
                <a:solidFill>
                  <a:schemeClr val="tx1">
                    <a:lumMod val="65000"/>
                    <a:lumOff val="35000"/>
                  </a:schemeClr>
                </a:solidFill>
              </a:rPr>
              <a:t>Ride through characteristics defined as a percentage derived from install date </a:t>
            </a:r>
          </a:p>
          <a:p>
            <a:pPr lvl="2"/>
            <a:r>
              <a:rPr lang="en-US" sz="1600" dirty="0">
                <a:solidFill>
                  <a:schemeClr val="tx1">
                    <a:lumMod val="65000"/>
                    <a:lumOff val="35000"/>
                  </a:schemeClr>
                </a:solidFill>
              </a:rPr>
              <a:t>prior to 1/1/24 to be IEEE1547-2003</a:t>
            </a:r>
          </a:p>
          <a:p>
            <a:pPr lvl="2"/>
            <a:r>
              <a:rPr lang="en-US" sz="1600" dirty="0">
                <a:solidFill>
                  <a:schemeClr val="tx1">
                    <a:lumMod val="65000"/>
                    <a:lumOff val="35000"/>
                  </a:schemeClr>
                </a:solidFill>
              </a:rPr>
              <a:t>After 1/1/24 to be IEEE1547-2018</a:t>
            </a:r>
          </a:p>
          <a:p>
            <a:r>
              <a:rPr lang="en-US" sz="2000" dirty="0"/>
              <a:t>Unit IDs used to identify fuel type and technical specifications</a:t>
            </a:r>
          </a:p>
          <a:p>
            <a:r>
              <a:rPr lang="en-US" sz="2000" dirty="0"/>
              <a:t>Generator bus names are “UDG_” + transmission-level POI identifier</a:t>
            </a:r>
          </a:p>
          <a:p>
            <a:r>
              <a:rPr lang="en-US" sz="2000" dirty="0"/>
              <a:t>Embedded in ERCOT load forecasts</a:t>
            </a:r>
          </a:p>
          <a:p>
            <a:pPr lvl="1"/>
            <a:r>
              <a:rPr lang="en-US" sz="1600" dirty="0">
                <a:solidFill>
                  <a:schemeClr val="tx2">
                    <a:lumMod val="75000"/>
                  </a:schemeClr>
                </a:solidFill>
              </a:rPr>
              <a:t>No telemetry available</a:t>
            </a:r>
          </a:p>
          <a:p>
            <a:r>
              <a:rPr lang="en-US" sz="2000" dirty="0"/>
              <a:t>ERCOT will forecast rooftop solar growth</a:t>
            </a:r>
          </a:p>
        </p:txBody>
      </p:sp>
      <p:sp>
        <p:nvSpPr>
          <p:cNvPr id="2" name="Title 1"/>
          <p:cNvSpPr>
            <a:spLocks noGrp="1"/>
          </p:cNvSpPr>
          <p:nvPr>
            <p:ph type="title"/>
          </p:nvPr>
        </p:nvSpPr>
        <p:spPr/>
        <p:txBody>
          <a:bodyPr/>
          <a:lstStyle/>
          <a:p>
            <a:r>
              <a:rPr lang="en-US" dirty="0"/>
              <a:t>Step 2: Unregistered DG</a:t>
            </a:r>
          </a:p>
        </p:txBody>
      </p:sp>
    </p:spTree>
    <p:extLst>
      <p:ext uri="{BB962C8B-B14F-4D97-AF65-F5344CB8AC3E}">
        <p14:creationId xmlns:p14="http://schemas.microsoft.com/office/powerpoint/2010/main" val="28720656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Background</a:t>
            </a:r>
          </a:p>
        </p:txBody>
      </p:sp>
      <p:sp>
        <p:nvSpPr>
          <p:cNvPr id="3" name="Content Placeholder 2"/>
          <p:cNvSpPr>
            <a:spLocks noGrp="1"/>
          </p:cNvSpPr>
          <p:nvPr>
            <p:ph idx="1"/>
          </p:nvPr>
        </p:nvSpPr>
        <p:spPr>
          <a:xfrm>
            <a:off x="266700" y="787866"/>
            <a:ext cx="8686800" cy="5052221"/>
          </a:xfrm>
        </p:spPr>
        <p:txBody>
          <a:bodyPr/>
          <a:lstStyle/>
          <a:p>
            <a:r>
              <a:rPr lang="en-US" sz="2400" dirty="0"/>
              <a:t>Appropriate representation of DER in planning assessments is required by NERC to understand their impacts and maintain reliability</a:t>
            </a:r>
          </a:p>
          <a:p>
            <a:pPr lvl="1"/>
            <a:r>
              <a:rPr lang="en-US" sz="2200" dirty="0"/>
              <a:t>For Background Information refer to first Unregistered DG Workshop </a:t>
            </a:r>
            <a:r>
              <a:rPr lang="en-US" sz="1400" dirty="0">
                <a:hlinkClick r:id="rId2"/>
              </a:rPr>
              <a:t>https://www.ercot.com/calendar/03302021-Unregistered-DG-Workshop-I</a:t>
            </a:r>
            <a:endParaRPr lang="en-US" sz="1400" dirty="0"/>
          </a:p>
          <a:p>
            <a:pPr lvl="1"/>
            <a:r>
              <a:rPr lang="en-US" sz="2000" dirty="0">
                <a:hlinkClick r:id="rId3"/>
              </a:rPr>
              <a:t>https://www.nerc.com/comm/RSTC_Reliability_Guidelines/Reliability_Guideline%20_DER_Model_Verification_of_Aggregate_DER_Models_used_in_Planning_Studies.pdf</a:t>
            </a:r>
            <a:endParaRPr lang="en-US" sz="2000" dirty="0"/>
          </a:p>
          <a:p>
            <a:pPr lvl="1"/>
            <a:endParaRPr lang="en-US" sz="2000" dirty="0"/>
          </a:p>
          <a:p>
            <a:r>
              <a:rPr lang="en-US" sz="2400" dirty="0"/>
              <a:t>Planning and Forecasting decisions are being made for 5-6 years in the future with limited visibility of what is connected to the system today</a:t>
            </a:r>
          </a:p>
          <a:p>
            <a:pPr marL="0" indent="0">
              <a:buNone/>
            </a:pPr>
            <a:endParaRPr lang="en-US" sz="22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2</a:t>
            </a:fld>
            <a:endParaRPr lang="en-US"/>
          </a:p>
        </p:txBody>
      </p:sp>
    </p:spTree>
    <p:extLst>
      <p:ext uri="{BB962C8B-B14F-4D97-AF65-F5344CB8AC3E}">
        <p14:creationId xmlns:p14="http://schemas.microsoft.com/office/powerpoint/2010/main" val="29488567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Rounded Corners 4">
            <a:extLst>
              <a:ext uri="{FF2B5EF4-FFF2-40B4-BE49-F238E27FC236}">
                <a16:creationId xmlns:a16="http://schemas.microsoft.com/office/drawing/2014/main" id="{0DCEB7A4-42D8-49B7-9E2B-2BA56DDD8A5A}"/>
              </a:ext>
            </a:extLst>
          </p:cNvPr>
          <p:cNvSpPr/>
          <p:nvPr/>
        </p:nvSpPr>
        <p:spPr>
          <a:xfrm>
            <a:off x="304800" y="3276600"/>
            <a:ext cx="8534400" cy="1676400"/>
          </a:xfrm>
          <a:prstGeom prst="roundRect">
            <a:avLst/>
          </a:prstGeom>
          <a:solidFill>
            <a:schemeClr val="accent1">
              <a:alpha val="1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a:xfrm>
            <a:off x="342900" y="1066800"/>
            <a:ext cx="8534400" cy="5052221"/>
          </a:xfrm>
        </p:spPr>
        <p:txBody>
          <a:bodyPr/>
          <a:lstStyle/>
          <a:p>
            <a:r>
              <a:rPr lang="en-US" dirty="0"/>
              <a:t>Step 1: Consistent representation of DGR/DESR, SODG, and “Unregistered DG” in planning cases</a:t>
            </a:r>
          </a:p>
          <a:p>
            <a:pPr lvl="1"/>
            <a:r>
              <a:rPr lang="en-US" sz="1400" dirty="0">
                <a:hlinkClick r:id="rId2"/>
              </a:rPr>
              <a:t>https://www.ercot.com/files/docs/2021/09/22/096PGRR-01_Achieve_Consistent_Representation_of_Distributed_Generation_in_Steady-State_Models_092221.doc</a:t>
            </a:r>
            <a:endParaRPr lang="en-US" sz="1400" dirty="0"/>
          </a:p>
          <a:p>
            <a:pPr lvl="1"/>
            <a:r>
              <a:rPr lang="en-US" dirty="0"/>
              <a:t>Implemented June 2022</a:t>
            </a:r>
          </a:p>
          <a:p>
            <a:pPr lvl="1"/>
            <a:endParaRPr lang="en-US" dirty="0"/>
          </a:p>
          <a:p>
            <a:r>
              <a:rPr lang="en-US" dirty="0"/>
              <a:t>Step 2: Represent DGR/DESR, SODG, and Unregistered DG as separate aggregations by CIM Load using generator models</a:t>
            </a:r>
          </a:p>
        </p:txBody>
      </p:sp>
      <p:sp>
        <p:nvSpPr>
          <p:cNvPr id="2" name="Title 1"/>
          <p:cNvSpPr>
            <a:spLocks noGrp="1"/>
          </p:cNvSpPr>
          <p:nvPr>
            <p:ph type="title"/>
          </p:nvPr>
        </p:nvSpPr>
        <p:spPr/>
        <p:txBody>
          <a:bodyPr/>
          <a:lstStyle/>
          <a:p>
            <a:r>
              <a:rPr lang="en-US" dirty="0"/>
              <a:t>Original Goals from 2021 UDG Workshop</a:t>
            </a:r>
          </a:p>
        </p:txBody>
      </p:sp>
      <p:sp>
        <p:nvSpPr>
          <p:cNvPr id="4" name="Slide Number Placeholder 3"/>
          <p:cNvSpPr>
            <a:spLocks noGrp="1"/>
          </p:cNvSpPr>
          <p:nvPr>
            <p:ph type="sldNum" sz="quarter" idx="4"/>
          </p:nvPr>
        </p:nvSpPr>
        <p:spPr/>
        <p:txBody>
          <a:bodyPr/>
          <a:lstStyle/>
          <a:p>
            <a:fld id="{1D93BD3E-1E9A-4970-A6F7-E7AC52762E0C}" type="slidenum">
              <a:rPr lang="en-US" smtClean="0"/>
              <a:pPr/>
              <a:t>3</a:t>
            </a:fld>
            <a:endParaRPr lang="en-US"/>
          </a:p>
        </p:txBody>
      </p:sp>
    </p:spTree>
    <p:extLst>
      <p:ext uri="{BB962C8B-B14F-4D97-AF65-F5344CB8AC3E}">
        <p14:creationId xmlns:p14="http://schemas.microsoft.com/office/powerpoint/2010/main" val="333680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fld id="{1D93BD3E-1E9A-4970-A6F7-E7AC52762E0C}" type="slidenum">
              <a:rPr lang="en-US" smtClean="0"/>
              <a:pPr/>
              <a:t>4</a:t>
            </a:fld>
            <a:endParaRPr lang="en-US"/>
          </a:p>
        </p:txBody>
      </p:sp>
      <p:sp>
        <p:nvSpPr>
          <p:cNvPr id="2" name="Title 1"/>
          <p:cNvSpPr>
            <a:spLocks noGrp="1"/>
          </p:cNvSpPr>
          <p:nvPr>
            <p:ph type="title"/>
          </p:nvPr>
        </p:nvSpPr>
        <p:spPr/>
        <p:txBody>
          <a:bodyPr/>
          <a:lstStyle/>
          <a:p>
            <a:r>
              <a:rPr lang="en-US" dirty="0"/>
              <a:t>Step 2: NERC DER Modeling Guideline</a:t>
            </a:r>
          </a:p>
        </p:txBody>
      </p:sp>
      <p:pic>
        <p:nvPicPr>
          <p:cNvPr id="10" name="Content Placeholder 4"/>
          <p:cNvPicPr>
            <a:picLocks noGrp="1" noChangeAspect="1"/>
          </p:cNvPicPr>
          <p:nvPr>
            <p:ph sz="half" idx="1"/>
          </p:nvPr>
        </p:nvPicPr>
        <p:blipFill>
          <a:blip r:embed="rId2"/>
          <a:stretch>
            <a:fillRect/>
          </a:stretch>
        </p:blipFill>
        <p:spPr>
          <a:xfrm>
            <a:off x="628650" y="2070706"/>
            <a:ext cx="3886200" cy="3187094"/>
          </a:xfrm>
          <a:prstGeom prst="rect">
            <a:avLst/>
          </a:prstGeom>
        </p:spPr>
      </p:pic>
      <p:sp>
        <p:nvSpPr>
          <p:cNvPr id="11" name="TextBox 10"/>
          <p:cNvSpPr txBox="1"/>
          <p:nvPr/>
        </p:nvSpPr>
        <p:spPr>
          <a:xfrm>
            <a:off x="1466850" y="1485144"/>
            <a:ext cx="2209800" cy="369332"/>
          </a:xfrm>
          <a:prstGeom prst="rect">
            <a:avLst/>
          </a:prstGeom>
          <a:noFill/>
        </p:spPr>
        <p:txBody>
          <a:bodyPr wrap="square" rtlCol="0">
            <a:spAutoFit/>
          </a:bodyPr>
          <a:lstStyle/>
          <a:p>
            <a:r>
              <a:rPr lang="en-US" dirty="0">
                <a:solidFill>
                  <a:schemeClr val="accent2"/>
                </a:solidFill>
              </a:rPr>
              <a:t>NERC SPIDERWG</a:t>
            </a:r>
          </a:p>
        </p:txBody>
      </p:sp>
      <p:sp>
        <p:nvSpPr>
          <p:cNvPr id="7" name="TextBox 6">
            <a:extLst>
              <a:ext uri="{FF2B5EF4-FFF2-40B4-BE49-F238E27FC236}">
                <a16:creationId xmlns:a16="http://schemas.microsoft.com/office/drawing/2014/main" id="{44785AD0-CA9A-40DC-9D33-2C198B0B954C}"/>
              </a:ext>
            </a:extLst>
          </p:cNvPr>
          <p:cNvSpPr txBox="1"/>
          <p:nvPr/>
        </p:nvSpPr>
        <p:spPr>
          <a:xfrm>
            <a:off x="4992675" y="1851368"/>
            <a:ext cx="4114800" cy="1754326"/>
          </a:xfrm>
          <a:prstGeom prst="rect">
            <a:avLst/>
          </a:prstGeom>
          <a:noFill/>
        </p:spPr>
        <p:txBody>
          <a:bodyPr wrap="square">
            <a:spAutoFit/>
          </a:bodyPr>
          <a:lstStyle/>
          <a:p>
            <a:r>
              <a:rPr lang="en-US" sz="1800" dirty="0"/>
              <a:t>Although the NERC guideline includes significant model elements of the distribution system, ERCOT does not want to model the distribution system and prefers to simply include aggregations at each CIM Load.</a:t>
            </a:r>
          </a:p>
        </p:txBody>
      </p:sp>
      <p:sp>
        <p:nvSpPr>
          <p:cNvPr id="9" name="TextBox 8">
            <a:extLst>
              <a:ext uri="{FF2B5EF4-FFF2-40B4-BE49-F238E27FC236}">
                <a16:creationId xmlns:a16="http://schemas.microsoft.com/office/drawing/2014/main" id="{B8BE8A18-242D-45D1-A6CD-2CC8C90BFC0E}"/>
              </a:ext>
            </a:extLst>
          </p:cNvPr>
          <p:cNvSpPr txBox="1"/>
          <p:nvPr/>
        </p:nvSpPr>
        <p:spPr>
          <a:xfrm>
            <a:off x="4992675" y="4072585"/>
            <a:ext cx="3733800" cy="1200329"/>
          </a:xfrm>
          <a:prstGeom prst="rect">
            <a:avLst/>
          </a:prstGeom>
          <a:noFill/>
        </p:spPr>
        <p:txBody>
          <a:bodyPr wrap="square">
            <a:spAutoFit/>
          </a:bodyPr>
          <a:lstStyle/>
          <a:p>
            <a:r>
              <a:rPr lang="en-US" sz="1800" dirty="0"/>
              <a:t>Model representation modified based on feedback received by ERCOT after the first Unregistered DG workshop</a:t>
            </a:r>
          </a:p>
        </p:txBody>
      </p:sp>
    </p:spTree>
    <p:extLst>
      <p:ext uri="{BB962C8B-B14F-4D97-AF65-F5344CB8AC3E}">
        <p14:creationId xmlns:p14="http://schemas.microsoft.com/office/powerpoint/2010/main" val="9426950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fld id="{1D93BD3E-1E9A-4970-A6F7-E7AC52762E0C}" type="slidenum">
              <a:rPr lang="en-US" smtClean="0"/>
              <a:pPr/>
              <a:t>5</a:t>
            </a:fld>
            <a:endParaRPr lang="en-US"/>
          </a:p>
        </p:txBody>
      </p:sp>
      <p:sp>
        <p:nvSpPr>
          <p:cNvPr id="2" name="Title 1"/>
          <p:cNvSpPr>
            <a:spLocks noGrp="1"/>
          </p:cNvSpPr>
          <p:nvPr>
            <p:ph type="title"/>
          </p:nvPr>
        </p:nvSpPr>
        <p:spPr/>
        <p:txBody>
          <a:bodyPr/>
          <a:lstStyle/>
          <a:p>
            <a:r>
              <a:rPr lang="en-US" dirty="0"/>
              <a:t>Step 2: Conceptual One-Line representation of actual system</a:t>
            </a:r>
            <a:br>
              <a:rPr lang="en-US" dirty="0"/>
            </a:br>
            <a:endParaRPr lang="en-US" dirty="0"/>
          </a:p>
        </p:txBody>
      </p:sp>
      <p:sp>
        <p:nvSpPr>
          <p:cNvPr id="12" name="Rectangle 11">
            <a:extLst>
              <a:ext uri="{FF2B5EF4-FFF2-40B4-BE49-F238E27FC236}">
                <a16:creationId xmlns:a16="http://schemas.microsoft.com/office/drawing/2014/main" id="{09B66973-DA12-4CC6-8DF6-45CED072EBDF}"/>
              </a:ext>
            </a:extLst>
          </p:cNvPr>
          <p:cNvSpPr/>
          <p:nvPr/>
        </p:nvSpPr>
        <p:spPr>
          <a:xfrm>
            <a:off x="1600200" y="1586352"/>
            <a:ext cx="5029200" cy="1382526"/>
          </a:xfrm>
          <a:prstGeom prst="rect">
            <a:avLst/>
          </a:prstGeom>
          <a:noFill/>
          <a:ln w="38100">
            <a:solidFill>
              <a:schemeClr val="accent6">
                <a:lumMod val="75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 name="Straight Connector 13">
            <a:extLst>
              <a:ext uri="{FF2B5EF4-FFF2-40B4-BE49-F238E27FC236}">
                <a16:creationId xmlns:a16="http://schemas.microsoft.com/office/drawing/2014/main" id="{A20F3D7C-3AD2-4BCA-A695-CD24F60F4632}"/>
              </a:ext>
            </a:extLst>
          </p:cNvPr>
          <p:cNvCxnSpPr>
            <a:cxnSpLocks/>
          </p:cNvCxnSpPr>
          <p:nvPr/>
        </p:nvCxnSpPr>
        <p:spPr>
          <a:xfrm>
            <a:off x="2569811" y="2223350"/>
            <a:ext cx="0" cy="431568"/>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B5C3F5BC-1127-4C77-9DF7-3E1E8DD05672}"/>
              </a:ext>
            </a:extLst>
          </p:cNvPr>
          <p:cNvCxnSpPr>
            <a:cxnSpLocks/>
          </p:cNvCxnSpPr>
          <p:nvPr/>
        </p:nvCxnSpPr>
        <p:spPr>
          <a:xfrm flipH="1">
            <a:off x="1707467" y="2218820"/>
            <a:ext cx="2015361" cy="453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339B762E-0C60-4A85-8C01-4713DAEFE495}"/>
              </a:ext>
            </a:extLst>
          </p:cNvPr>
          <p:cNvCxnSpPr>
            <a:cxnSpLocks/>
          </p:cNvCxnSpPr>
          <p:nvPr/>
        </p:nvCxnSpPr>
        <p:spPr>
          <a:xfrm flipH="1">
            <a:off x="3697218" y="2098113"/>
            <a:ext cx="121648" cy="155397"/>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6D36FBB2-2DC5-44BF-9CBF-A156148C8E0B}"/>
              </a:ext>
            </a:extLst>
          </p:cNvPr>
          <p:cNvCxnSpPr>
            <a:cxnSpLocks/>
          </p:cNvCxnSpPr>
          <p:nvPr/>
        </p:nvCxnSpPr>
        <p:spPr>
          <a:xfrm flipH="1">
            <a:off x="3833949" y="2229617"/>
            <a:ext cx="2432832" cy="1238"/>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3515F0A8-4C7B-46D4-894F-CB93AA342FFD}"/>
              </a:ext>
            </a:extLst>
          </p:cNvPr>
          <p:cNvCxnSpPr>
            <a:cxnSpLocks/>
          </p:cNvCxnSpPr>
          <p:nvPr/>
        </p:nvCxnSpPr>
        <p:spPr>
          <a:xfrm flipH="1">
            <a:off x="5022179" y="2229617"/>
            <a:ext cx="1" cy="431568"/>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42A3EE4D-4D9C-40F1-85E4-100B0AE7414F}"/>
              </a:ext>
            </a:extLst>
          </p:cNvPr>
          <p:cNvCxnSpPr>
            <a:cxnSpLocks/>
          </p:cNvCxnSpPr>
          <p:nvPr/>
        </p:nvCxnSpPr>
        <p:spPr>
          <a:xfrm>
            <a:off x="2569811" y="2699835"/>
            <a:ext cx="0" cy="2649070"/>
          </a:xfrm>
          <a:prstGeom prst="line">
            <a:avLst/>
          </a:prstGeom>
          <a:ln w="22225"/>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32ED89F8-4CFE-41B6-A38B-9275CD30F77B}"/>
              </a:ext>
            </a:extLst>
          </p:cNvPr>
          <p:cNvCxnSpPr>
            <a:cxnSpLocks/>
          </p:cNvCxnSpPr>
          <p:nvPr/>
        </p:nvCxnSpPr>
        <p:spPr>
          <a:xfrm>
            <a:off x="5022180" y="2706102"/>
            <a:ext cx="0" cy="2649070"/>
          </a:xfrm>
          <a:prstGeom prst="line">
            <a:avLst/>
          </a:prstGeom>
          <a:ln w="22225"/>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B35E823A-5BEC-43E9-B287-05F8DE6F8243}"/>
              </a:ext>
            </a:extLst>
          </p:cNvPr>
          <p:cNvCxnSpPr>
            <a:cxnSpLocks/>
          </p:cNvCxnSpPr>
          <p:nvPr/>
        </p:nvCxnSpPr>
        <p:spPr>
          <a:xfrm>
            <a:off x="5827012" y="2878460"/>
            <a:ext cx="27018" cy="2476712"/>
          </a:xfrm>
          <a:prstGeom prst="line">
            <a:avLst/>
          </a:prstGeom>
          <a:ln w="22225"/>
        </p:spPr>
        <p:style>
          <a:lnRef idx="1">
            <a:schemeClr val="accent1"/>
          </a:lnRef>
          <a:fillRef idx="0">
            <a:schemeClr val="accent1"/>
          </a:fillRef>
          <a:effectRef idx="0">
            <a:schemeClr val="accent1"/>
          </a:effectRef>
          <a:fontRef idx="minor">
            <a:schemeClr val="tx1"/>
          </a:fontRef>
        </p:style>
      </p:cxnSp>
      <p:sp>
        <p:nvSpPr>
          <p:cNvPr id="23" name="Oval 22">
            <a:extLst>
              <a:ext uri="{FF2B5EF4-FFF2-40B4-BE49-F238E27FC236}">
                <a16:creationId xmlns:a16="http://schemas.microsoft.com/office/drawing/2014/main" id="{E3D821DA-D5DB-4546-A353-3EECA94E4953}"/>
              </a:ext>
            </a:extLst>
          </p:cNvPr>
          <p:cNvSpPr/>
          <p:nvPr/>
        </p:nvSpPr>
        <p:spPr>
          <a:xfrm>
            <a:off x="2333225" y="4717223"/>
            <a:ext cx="82472" cy="8544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4" name="Straight Connector 23">
            <a:extLst>
              <a:ext uri="{FF2B5EF4-FFF2-40B4-BE49-F238E27FC236}">
                <a16:creationId xmlns:a16="http://schemas.microsoft.com/office/drawing/2014/main" id="{DA80BB34-9CF5-4753-953F-0FD44856D069}"/>
              </a:ext>
            </a:extLst>
          </p:cNvPr>
          <p:cNvCxnSpPr>
            <a:cxnSpLocks/>
          </p:cNvCxnSpPr>
          <p:nvPr/>
        </p:nvCxnSpPr>
        <p:spPr>
          <a:xfrm>
            <a:off x="2415697" y="4759943"/>
            <a:ext cx="154114" cy="0"/>
          </a:xfrm>
          <a:prstGeom prst="line">
            <a:avLst/>
          </a:prstGeom>
        </p:spPr>
        <p:style>
          <a:lnRef idx="1">
            <a:schemeClr val="accent1"/>
          </a:lnRef>
          <a:fillRef idx="0">
            <a:schemeClr val="accent1"/>
          </a:fillRef>
          <a:effectRef idx="0">
            <a:schemeClr val="accent1"/>
          </a:effectRef>
          <a:fontRef idx="minor">
            <a:schemeClr val="tx1"/>
          </a:fontRef>
        </p:style>
      </p:cxnSp>
      <p:sp>
        <p:nvSpPr>
          <p:cNvPr id="25" name="Oval 24">
            <a:extLst>
              <a:ext uri="{FF2B5EF4-FFF2-40B4-BE49-F238E27FC236}">
                <a16:creationId xmlns:a16="http://schemas.microsoft.com/office/drawing/2014/main" id="{C9555936-B1C4-47FC-9A14-385BC2C5496E}"/>
              </a:ext>
            </a:extLst>
          </p:cNvPr>
          <p:cNvSpPr/>
          <p:nvPr/>
        </p:nvSpPr>
        <p:spPr>
          <a:xfrm>
            <a:off x="2322112" y="4944236"/>
            <a:ext cx="82472" cy="8544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6" name="Straight Connector 25">
            <a:extLst>
              <a:ext uri="{FF2B5EF4-FFF2-40B4-BE49-F238E27FC236}">
                <a16:creationId xmlns:a16="http://schemas.microsoft.com/office/drawing/2014/main" id="{D548B44B-2896-4C8B-A4D9-3B6C1BF1D124}"/>
              </a:ext>
            </a:extLst>
          </p:cNvPr>
          <p:cNvCxnSpPr>
            <a:cxnSpLocks/>
          </p:cNvCxnSpPr>
          <p:nvPr/>
        </p:nvCxnSpPr>
        <p:spPr>
          <a:xfrm>
            <a:off x="2404584" y="4986956"/>
            <a:ext cx="154114" cy="0"/>
          </a:xfrm>
          <a:prstGeom prst="line">
            <a:avLst/>
          </a:prstGeom>
        </p:spPr>
        <p:style>
          <a:lnRef idx="1">
            <a:schemeClr val="accent1"/>
          </a:lnRef>
          <a:fillRef idx="0">
            <a:schemeClr val="accent1"/>
          </a:fillRef>
          <a:effectRef idx="0">
            <a:schemeClr val="accent1"/>
          </a:effectRef>
          <a:fontRef idx="minor">
            <a:schemeClr val="tx1"/>
          </a:fontRef>
        </p:style>
      </p:cxnSp>
      <p:sp>
        <p:nvSpPr>
          <p:cNvPr id="27" name="Oval 26">
            <a:extLst>
              <a:ext uri="{FF2B5EF4-FFF2-40B4-BE49-F238E27FC236}">
                <a16:creationId xmlns:a16="http://schemas.microsoft.com/office/drawing/2014/main" id="{F3982435-B81A-4279-8167-04EE10B76C8F}"/>
              </a:ext>
            </a:extLst>
          </p:cNvPr>
          <p:cNvSpPr/>
          <p:nvPr/>
        </p:nvSpPr>
        <p:spPr>
          <a:xfrm>
            <a:off x="2333225" y="5072396"/>
            <a:ext cx="82472" cy="8544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8" name="Straight Connector 27">
            <a:extLst>
              <a:ext uri="{FF2B5EF4-FFF2-40B4-BE49-F238E27FC236}">
                <a16:creationId xmlns:a16="http://schemas.microsoft.com/office/drawing/2014/main" id="{E910D9C4-0DEF-4A2B-BA99-50A3B120E9FA}"/>
              </a:ext>
            </a:extLst>
          </p:cNvPr>
          <p:cNvCxnSpPr>
            <a:cxnSpLocks/>
          </p:cNvCxnSpPr>
          <p:nvPr/>
        </p:nvCxnSpPr>
        <p:spPr>
          <a:xfrm>
            <a:off x="2415697" y="5115116"/>
            <a:ext cx="154114" cy="0"/>
          </a:xfrm>
          <a:prstGeom prst="line">
            <a:avLst/>
          </a:prstGeom>
        </p:spPr>
        <p:style>
          <a:lnRef idx="1">
            <a:schemeClr val="accent1"/>
          </a:lnRef>
          <a:fillRef idx="0">
            <a:schemeClr val="accent1"/>
          </a:fillRef>
          <a:effectRef idx="0">
            <a:schemeClr val="accent1"/>
          </a:effectRef>
          <a:fontRef idx="minor">
            <a:schemeClr val="tx1"/>
          </a:fontRef>
        </p:style>
      </p:cxnSp>
      <p:sp>
        <p:nvSpPr>
          <p:cNvPr id="29" name="Oval 28">
            <a:extLst>
              <a:ext uri="{FF2B5EF4-FFF2-40B4-BE49-F238E27FC236}">
                <a16:creationId xmlns:a16="http://schemas.microsoft.com/office/drawing/2014/main" id="{3F850B70-E8A0-4FDC-8636-CB70485BCCC8}"/>
              </a:ext>
            </a:extLst>
          </p:cNvPr>
          <p:cNvSpPr/>
          <p:nvPr/>
        </p:nvSpPr>
        <p:spPr>
          <a:xfrm>
            <a:off x="2322112" y="5299409"/>
            <a:ext cx="82472" cy="8544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0" name="Straight Connector 29">
            <a:extLst>
              <a:ext uri="{FF2B5EF4-FFF2-40B4-BE49-F238E27FC236}">
                <a16:creationId xmlns:a16="http://schemas.microsoft.com/office/drawing/2014/main" id="{58A68020-74F8-4FB8-829D-AAB0996F7599}"/>
              </a:ext>
            </a:extLst>
          </p:cNvPr>
          <p:cNvCxnSpPr>
            <a:cxnSpLocks/>
          </p:cNvCxnSpPr>
          <p:nvPr/>
        </p:nvCxnSpPr>
        <p:spPr>
          <a:xfrm>
            <a:off x="2404584" y="5342129"/>
            <a:ext cx="154114" cy="0"/>
          </a:xfrm>
          <a:prstGeom prst="line">
            <a:avLst/>
          </a:prstGeom>
        </p:spPr>
        <p:style>
          <a:lnRef idx="1">
            <a:schemeClr val="accent1"/>
          </a:lnRef>
          <a:fillRef idx="0">
            <a:schemeClr val="accent1"/>
          </a:fillRef>
          <a:effectRef idx="0">
            <a:schemeClr val="accent1"/>
          </a:effectRef>
          <a:fontRef idx="minor">
            <a:schemeClr val="tx1"/>
          </a:fontRef>
        </p:style>
      </p:cxnSp>
      <p:sp>
        <p:nvSpPr>
          <p:cNvPr id="31" name="Oval 30">
            <a:extLst>
              <a:ext uri="{FF2B5EF4-FFF2-40B4-BE49-F238E27FC236}">
                <a16:creationId xmlns:a16="http://schemas.microsoft.com/office/drawing/2014/main" id="{473CBA2E-6921-488F-B72F-F6F05B96D9D0}"/>
              </a:ext>
            </a:extLst>
          </p:cNvPr>
          <p:cNvSpPr/>
          <p:nvPr/>
        </p:nvSpPr>
        <p:spPr>
          <a:xfrm>
            <a:off x="4785593" y="4950503"/>
            <a:ext cx="82472" cy="8544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2" name="Straight Connector 31">
            <a:extLst>
              <a:ext uri="{FF2B5EF4-FFF2-40B4-BE49-F238E27FC236}">
                <a16:creationId xmlns:a16="http://schemas.microsoft.com/office/drawing/2014/main" id="{FDF781AC-0F88-4777-BAF5-5D4FF7F6032C}"/>
              </a:ext>
            </a:extLst>
          </p:cNvPr>
          <p:cNvCxnSpPr>
            <a:cxnSpLocks/>
          </p:cNvCxnSpPr>
          <p:nvPr/>
        </p:nvCxnSpPr>
        <p:spPr>
          <a:xfrm>
            <a:off x="4868065" y="4993223"/>
            <a:ext cx="154114" cy="0"/>
          </a:xfrm>
          <a:prstGeom prst="line">
            <a:avLst/>
          </a:prstGeom>
        </p:spPr>
        <p:style>
          <a:lnRef idx="1">
            <a:schemeClr val="accent1"/>
          </a:lnRef>
          <a:fillRef idx="0">
            <a:schemeClr val="accent1"/>
          </a:fillRef>
          <a:effectRef idx="0">
            <a:schemeClr val="accent1"/>
          </a:effectRef>
          <a:fontRef idx="minor">
            <a:schemeClr val="tx1"/>
          </a:fontRef>
        </p:style>
      </p:cxnSp>
      <p:sp>
        <p:nvSpPr>
          <p:cNvPr id="33" name="Oval 32">
            <a:extLst>
              <a:ext uri="{FF2B5EF4-FFF2-40B4-BE49-F238E27FC236}">
                <a16:creationId xmlns:a16="http://schemas.microsoft.com/office/drawing/2014/main" id="{6C553759-9FE6-425E-B37E-71CFEA77BE19}"/>
              </a:ext>
            </a:extLst>
          </p:cNvPr>
          <p:cNvSpPr/>
          <p:nvPr/>
        </p:nvSpPr>
        <p:spPr>
          <a:xfrm>
            <a:off x="4796706" y="5078663"/>
            <a:ext cx="82472" cy="8544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4" name="Straight Connector 33">
            <a:extLst>
              <a:ext uri="{FF2B5EF4-FFF2-40B4-BE49-F238E27FC236}">
                <a16:creationId xmlns:a16="http://schemas.microsoft.com/office/drawing/2014/main" id="{DA56E524-8DC7-450B-BB8F-F9EF88084561}"/>
              </a:ext>
            </a:extLst>
          </p:cNvPr>
          <p:cNvCxnSpPr>
            <a:cxnSpLocks/>
          </p:cNvCxnSpPr>
          <p:nvPr/>
        </p:nvCxnSpPr>
        <p:spPr>
          <a:xfrm>
            <a:off x="4879178" y="5121383"/>
            <a:ext cx="154114" cy="0"/>
          </a:xfrm>
          <a:prstGeom prst="line">
            <a:avLst/>
          </a:prstGeom>
        </p:spPr>
        <p:style>
          <a:lnRef idx="1">
            <a:schemeClr val="accent1"/>
          </a:lnRef>
          <a:fillRef idx="0">
            <a:schemeClr val="accent1"/>
          </a:fillRef>
          <a:effectRef idx="0">
            <a:schemeClr val="accent1"/>
          </a:effectRef>
          <a:fontRef idx="minor">
            <a:schemeClr val="tx1"/>
          </a:fontRef>
        </p:style>
      </p:cxnSp>
      <p:sp>
        <p:nvSpPr>
          <p:cNvPr id="35" name="Oval 34">
            <a:extLst>
              <a:ext uri="{FF2B5EF4-FFF2-40B4-BE49-F238E27FC236}">
                <a16:creationId xmlns:a16="http://schemas.microsoft.com/office/drawing/2014/main" id="{29356BA1-5B78-45DC-AEC5-F3B1FB068ADE}"/>
              </a:ext>
            </a:extLst>
          </p:cNvPr>
          <p:cNvSpPr/>
          <p:nvPr/>
        </p:nvSpPr>
        <p:spPr>
          <a:xfrm>
            <a:off x="4785593" y="5305676"/>
            <a:ext cx="82472" cy="8544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6" name="Straight Connector 35">
            <a:extLst>
              <a:ext uri="{FF2B5EF4-FFF2-40B4-BE49-F238E27FC236}">
                <a16:creationId xmlns:a16="http://schemas.microsoft.com/office/drawing/2014/main" id="{2ABBABDA-B420-468D-BE62-CF355A4EF657}"/>
              </a:ext>
            </a:extLst>
          </p:cNvPr>
          <p:cNvCxnSpPr>
            <a:cxnSpLocks/>
          </p:cNvCxnSpPr>
          <p:nvPr/>
        </p:nvCxnSpPr>
        <p:spPr>
          <a:xfrm>
            <a:off x="4868065" y="5348396"/>
            <a:ext cx="154114" cy="0"/>
          </a:xfrm>
          <a:prstGeom prst="line">
            <a:avLst/>
          </a:prstGeom>
        </p:spPr>
        <p:style>
          <a:lnRef idx="1">
            <a:schemeClr val="accent1"/>
          </a:lnRef>
          <a:fillRef idx="0">
            <a:schemeClr val="accent1"/>
          </a:fillRef>
          <a:effectRef idx="0">
            <a:schemeClr val="accent1"/>
          </a:effectRef>
          <a:fontRef idx="minor">
            <a:schemeClr val="tx1"/>
          </a:fontRef>
        </p:style>
      </p:cxnSp>
      <p:sp>
        <p:nvSpPr>
          <p:cNvPr id="37" name="Oval 36">
            <a:extLst>
              <a:ext uri="{FF2B5EF4-FFF2-40B4-BE49-F238E27FC236}">
                <a16:creationId xmlns:a16="http://schemas.microsoft.com/office/drawing/2014/main" id="{4FED4A59-F37B-4321-9EFB-9ED639A1C609}"/>
              </a:ext>
            </a:extLst>
          </p:cNvPr>
          <p:cNvSpPr/>
          <p:nvPr/>
        </p:nvSpPr>
        <p:spPr>
          <a:xfrm>
            <a:off x="5617442" y="4951380"/>
            <a:ext cx="82472" cy="8544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8" name="Straight Connector 37">
            <a:extLst>
              <a:ext uri="{FF2B5EF4-FFF2-40B4-BE49-F238E27FC236}">
                <a16:creationId xmlns:a16="http://schemas.microsoft.com/office/drawing/2014/main" id="{F3CBC528-0762-40DF-9D49-3123D277A9FB}"/>
              </a:ext>
            </a:extLst>
          </p:cNvPr>
          <p:cNvCxnSpPr>
            <a:cxnSpLocks/>
          </p:cNvCxnSpPr>
          <p:nvPr/>
        </p:nvCxnSpPr>
        <p:spPr>
          <a:xfrm>
            <a:off x="5699914" y="4994100"/>
            <a:ext cx="154114" cy="0"/>
          </a:xfrm>
          <a:prstGeom prst="line">
            <a:avLst/>
          </a:prstGeom>
        </p:spPr>
        <p:style>
          <a:lnRef idx="1">
            <a:schemeClr val="accent1"/>
          </a:lnRef>
          <a:fillRef idx="0">
            <a:schemeClr val="accent1"/>
          </a:fillRef>
          <a:effectRef idx="0">
            <a:schemeClr val="accent1"/>
          </a:effectRef>
          <a:fontRef idx="minor">
            <a:schemeClr val="tx1"/>
          </a:fontRef>
        </p:style>
      </p:cxnSp>
      <p:sp>
        <p:nvSpPr>
          <p:cNvPr id="39" name="Oval 38">
            <a:extLst>
              <a:ext uri="{FF2B5EF4-FFF2-40B4-BE49-F238E27FC236}">
                <a16:creationId xmlns:a16="http://schemas.microsoft.com/office/drawing/2014/main" id="{58D578FD-BA58-4D1D-A1A7-F5B8A1D879CB}"/>
              </a:ext>
            </a:extLst>
          </p:cNvPr>
          <p:cNvSpPr/>
          <p:nvPr/>
        </p:nvSpPr>
        <p:spPr>
          <a:xfrm>
            <a:off x="5628555" y="5079540"/>
            <a:ext cx="82472" cy="8544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0" name="Straight Connector 39">
            <a:extLst>
              <a:ext uri="{FF2B5EF4-FFF2-40B4-BE49-F238E27FC236}">
                <a16:creationId xmlns:a16="http://schemas.microsoft.com/office/drawing/2014/main" id="{A93AC014-5D86-4DC4-AA97-101D4109D238}"/>
              </a:ext>
            </a:extLst>
          </p:cNvPr>
          <p:cNvCxnSpPr>
            <a:cxnSpLocks/>
          </p:cNvCxnSpPr>
          <p:nvPr/>
        </p:nvCxnSpPr>
        <p:spPr>
          <a:xfrm>
            <a:off x="5711027" y="5122260"/>
            <a:ext cx="154114" cy="0"/>
          </a:xfrm>
          <a:prstGeom prst="line">
            <a:avLst/>
          </a:prstGeom>
        </p:spPr>
        <p:style>
          <a:lnRef idx="1">
            <a:schemeClr val="accent1"/>
          </a:lnRef>
          <a:fillRef idx="0">
            <a:schemeClr val="accent1"/>
          </a:fillRef>
          <a:effectRef idx="0">
            <a:schemeClr val="accent1"/>
          </a:effectRef>
          <a:fontRef idx="minor">
            <a:schemeClr val="tx1"/>
          </a:fontRef>
        </p:style>
      </p:cxnSp>
      <p:sp>
        <p:nvSpPr>
          <p:cNvPr id="41" name="Oval 40">
            <a:extLst>
              <a:ext uri="{FF2B5EF4-FFF2-40B4-BE49-F238E27FC236}">
                <a16:creationId xmlns:a16="http://schemas.microsoft.com/office/drawing/2014/main" id="{AD53BC33-716F-4499-A785-D41E5328DEE8}"/>
              </a:ext>
            </a:extLst>
          </p:cNvPr>
          <p:cNvSpPr/>
          <p:nvPr/>
        </p:nvSpPr>
        <p:spPr>
          <a:xfrm>
            <a:off x="5617442" y="5306553"/>
            <a:ext cx="82472" cy="8544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2" name="Straight Connector 41">
            <a:extLst>
              <a:ext uri="{FF2B5EF4-FFF2-40B4-BE49-F238E27FC236}">
                <a16:creationId xmlns:a16="http://schemas.microsoft.com/office/drawing/2014/main" id="{7DA41329-ED05-4282-B59B-9792DDC790CA}"/>
              </a:ext>
            </a:extLst>
          </p:cNvPr>
          <p:cNvCxnSpPr>
            <a:cxnSpLocks/>
          </p:cNvCxnSpPr>
          <p:nvPr/>
        </p:nvCxnSpPr>
        <p:spPr>
          <a:xfrm>
            <a:off x="5699914" y="5349273"/>
            <a:ext cx="154114" cy="0"/>
          </a:xfrm>
          <a:prstGeom prst="line">
            <a:avLst/>
          </a:prstGeom>
        </p:spPr>
        <p:style>
          <a:lnRef idx="1">
            <a:schemeClr val="accent1"/>
          </a:lnRef>
          <a:fillRef idx="0">
            <a:schemeClr val="accent1"/>
          </a:fillRef>
          <a:effectRef idx="0">
            <a:schemeClr val="accent1"/>
          </a:effectRef>
          <a:fontRef idx="minor">
            <a:schemeClr val="tx1"/>
          </a:fontRef>
        </p:style>
      </p:cxnSp>
      <p:sp>
        <p:nvSpPr>
          <p:cNvPr id="43" name="TextBox 42">
            <a:extLst>
              <a:ext uri="{FF2B5EF4-FFF2-40B4-BE49-F238E27FC236}">
                <a16:creationId xmlns:a16="http://schemas.microsoft.com/office/drawing/2014/main" id="{556B6863-ED61-467E-9678-965A036F67F9}"/>
              </a:ext>
            </a:extLst>
          </p:cNvPr>
          <p:cNvSpPr txBox="1"/>
          <p:nvPr/>
        </p:nvSpPr>
        <p:spPr>
          <a:xfrm>
            <a:off x="1749141" y="4673181"/>
            <a:ext cx="641522" cy="200055"/>
          </a:xfrm>
          <a:prstGeom prst="rect">
            <a:avLst/>
          </a:prstGeom>
          <a:noFill/>
        </p:spPr>
        <p:txBody>
          <a:bodyPr wrap="none" rtlCol="0">
            <a:spAutoFit/>
          </a:bodyPr>
          <a:lstStyle/>
          <a:p>
            <a:r>
              <a:rPr lang="en-US" sz="700" dirty="0"/>
              <a:t>ESID Meter#</a:t>
            </a:r>
          </a:p>
        </p:txBody>
      </p:sp>
      <p:sp>
        <p:nvSpPr>
          <p:cNvPr id="44" name="TextBox 43">
            <a:extLst>
              <a:ext uri="{FF2B5EF4-FFF2-40B4-BE49-F238E27FC236}">
                <a16:creationId xmlns:a16="http://schemas.microsoft.com/office/drawing/2014/main" id="{6D8C946A-1FE2-4B2E-AF57-865AD07A8F12}"/>
              </a:ext>
            </a:extLst>
          </p:cNvPr>
          <p:cNvSpPr txBox="1"/>
          <p:nvPr/>
        </p:nvSpPr>
        <p:spPr>
          <a:xfrm>
            <a:off x="3412785" y="1243075"/>
            <a:ext cx="1151277" cy="307777"/>
          </a:xfrm>
          <a:prstGeom prst="rect">
            <a:avLst/>
          </a:prstGeom>
          <a:noFill/>
        </p:spPr>
        <p:txBody>
          <a:bodyPr wrap="none" rtlCol="0">
            <a:spAutoFit/>
          </a:bodyPr>
          <a:lstStyle/>
          <a:p>
            <a:r>
              <a:rPr lang="en-US" sz="1400" dirty="0">
                <a:solidFill>
                  <a:schemeClr val="accent6">
                    <a:lumMod val="75000"/>
                  </a:schemeClr>
                </a:solidFill>
              </a:rPr>
              <a:t>Substation</a:t>
            </a:r>
            <a:r>
              <a:rPr lang="en-US" sz="1050" dirty="0">
                <a:solidFill>
                  <a:schemeClr val="accent6">
                    <a:lumMod val="75000"/>
                  </a:schemeClr>
                </a:solidFill>
              </a:rPr>
              <a:t> X</a:t>
            </a:r>
          </a:p>
        </p:txBody>
      </p:sp>
      <p:sp>
        <p:nvSpPr>
          <p:cNvPr id="45" name="TextBox 44">
            <a:extLst>
              <a:ext uri="{FF2B5EF4-FFF2-40B4-BE49-F238E27FC236}">
                <a16:creationId xmlns:a16="http://schemas.microsoft.com/office/drawing/2014/main" id="{DD452F36-B72E-4A64-8CCB-2804182FC701}"/>
              </a:ext>
            </a:extLst>
          </p:cNvPr>
          <p:cNvSpPr txBox="1"/>
          <p:nvPr/>
        </p:nvSpPr>
        <p:spPr>
          <a:xfrm>
            <a:off x="2619375" y="2564333"/>
            <a:ext cx="378630" cy="215444"/>
          </a:xfrm>
          <a:prstGeom prst="rect">
            <a:avLst/>
          </a:prstGeom>
          <a:noFill/>
        </p:spPr>
        <p:txBody>
          <a:bodyPr wrap="none" rtlCol="0">
            <a:spAutoFit/>
          </a:bodyPr>
          <a:lstStyle/>
          <a:p>
            <a:r>
              <a:rPr lang="en-US" sz="800" dirty="0"/>
              <a:t>TSF1</a:t>
            </a:r>
          </a:p>
        </p:txBody>
      </p:sp>
      <p:sp>
        <p:nvSpPr>
          <p:cNvPr id="46" name="TextBox 45">
            <a:extLst>
              <a:ext uri="{FF2B5EF4-FFF2-40B4-BE49-F238E27FC236}">
                <a16:creationId xmlns:a16="http://schemas.microsoft.com/office/drawing/2014/main" id="{0C6E6389-14D1-490D-9ABF-EC06BA461EFF}"/>
              </a:ext>
            </a:extLst>
          </p:cNvPr>
          <p:cNvSpPr txBox="1"/>
          <p:nvPr/>
        </p:nvSpPr>
        <p:spPr>
          <a:xfrm>
            <a:off x="5094401" y="2563927"/>
            <a:ext cx="378630" cy="215444"/>
          </a:xfrm>
          <a:prstGeom prst="rect">
            <a:avLst/>
          </a:prstGeom>
          <a:noFill/>
        </p:spPr>
        <p:txBody>
          <a:bodyPr wrap="none" rtlCol="0">
            <a:spAutoFit/>
          </a:bodyPr>
          <a:lstStyle/>
          <a:p>
            <a:r>
              <a:rPr lang="en-US" sz="800" dirty="0"/>
              <a:t>TSF2</a:t>
            </a:r>
          </a:p>
        </p:txBody>
      </p:sp>
      <p:cxnSp>
        <p:nvCxnSpPr>
          <p:cNvPr id="48" name="Straight Connector 47">
            <a:extLst>
              <a:ext uri="{FF2B5EF4-FFF2-40B4-BE49-F238E27FC236}">
                <a16:creationId xmlns:a16="http://schemas.microsoft.com/office/drawing/2014/main" id="{F1D06514-4CEB-4E00-8500-92B5E6539F80}"/>
              </a:ext>
            </a:extLst>
          </p:cNvPr>
          <p:cNvCxnSpPr>
            <a:cxnSpLocks/>
          </p:cNvCxnSpPr>
          <p:nvPr/>
        </p:nvCxnSpPr>
        <p:spPr>
          <a:xfrm>
            <a:off x="2558698" y="1376980"/>
            <a:ext cx="0" cy="84184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1B4AC4E6-061F-41D3-A49E-F760681FC354}"/>
              </a:ext>
            </a:extLst>
          </p:cNvPr>
          <p:cNvCxnSpPr>
            <a:cxnSpLocks/>
          </p:cNvCxnSpPr>
          <p:nvPr/>
        </p:nvCxnSpPr>
        <p:spPr>
          <a:xfrm>
            <a:off x="5473031" y="1383247"/>
            <a:ext cx="0" cy="84184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50" name="TextBox 49">
            <a:extLst>
              <a:ext uri="{FF2B5EF4-FFF2-40B4-BE49-F238E27FC236}">
                <a16:creationId xmlns:a16="http://schemas.microsoft.com/office/drawing/2014/main" id="{E52B1080-6380-4358-9FB0-A3A14AEBE54B}"/>
              </a:ext>
            </a:extLst>
          </p:cNvPr>
          <p:cNvSpPr txBox="1"/>
          <p:nvPr/>
        </p:nvSpPr>
        <p:spPr>
          <a:xfrm>
            <a:off x="2070784" y="1118817"/>
            <a:ext cx="1002197" cy="215444"/>
          </a:xfrm>
          <a:prstGeom prst="rect">
            <a:avLst/>
          </a:prstGeom>
          <a:noFill/>
        </p:spPr>
        <p:txBody>
          <a:bodyPr wrap="none" rtlCol="0">
            <a:spAutoFit/>
          </a:bodyPr>
          <a:lstStyle/>
          <a:p>
            <a:r>
              <a:rPr lang="en-US" sz="800" dirty="0"/>
              <a:t>Transmission Line 1</a:t>
            </a:r>
          </a:p>
        </p:txBody>
      </p:sp>
      <p:sp>
        <p:nvSpPr>
          <p:cNvPr id="51" name="TextBox 50">
            <a:extLst>
              <a:ext uri="{FF2B5EF4-FFF2-40B4-BE49-F238E27FC236}">
                <a16:creationId xmlns:a16="http://schemas.microsoft.com/office/drawing/2014/main" id="{C0013E69-E9A0-4B01-B69B-DF86E6FC0814}"/>
              </a:ext>
            </a:extLst>
          </p:cNvPr>
          <p:cNvSpPr txBox="1"/>
          <p:nvPr/>
        </p:nvSpPr>
        <p:spPr>
          <a:xfrm>
            <a:off x="4971658" y="1113222"/>
            <a:ext cx="1002197" cy="215444"/>
          </a:xfrm>
          <a:prstGeom prst="rect">
            <a:avLst/>
          </a:prstGeom>
          <a:noFill/>
        </p:spPr>
        <p:txBody>
          <a:bodyPr wrap="none" rtlCol="0">
            <a:spAutoFit/>
          </a:bodyPr>
          <a:lstStyle/>
          <a:p>
            <a:r>
              <a:rPr lang="en-US" sz="800" dirty="0"/>
              <a:t>Transmission Line 2</a:t>
            </a:r>
          </a:p>
        </p:txBody>
      </p:sp>
      <p:sp>
        <p:nvSpPr>
          <p:cNvPr id="52" name="TextBox 51">
            <a:extLst>
              <a:ext uri="{FF2B5EF4-FFF2-40B4-BE49-F238E27FC236}">
                <a16:creationId xmlns:a16="http://schemas.microsoft.com/office/drawing/2014/main" id="{A7D1AD2C-4E23-4751-892B-D9A8CD5DC3AD}"/>
              </a:ext>
            </a:extLst>
          </p:cNvPr>
          <p:cNvSpPr txBox="1"/>
          <p:nvPr/>
        </p:nvSpPr>
        <p:spPr>
          <a:xfrm rot="5400000">
            <a:off x="2388354" y="3193322"/>
            <a:ext cx="548548" cy="215444"/>
          </a:xfrm>
          <a:prstGeom prst="rect">
            <a:avLst/>
          </a:prstGeom>
          <a:noFill/>
        </p:spPr>
        <p:txBody>
          <a:bodyPr wrap="none" rtlCol="0">
            <a:spAutoFit/>
          </a:bodyPr>
          <a:lstStyle/>
          <a:p>
            <a:r>
              <a:rPr lang="en-US" sz="800" dirty="0"/>
              <a:t>Feeder 1</a:t>
            </a:r>
          </a:p>
        </p:txBody>
      </p:sp>
      <p:sp>
        <p:nvSpPr>
          <p:cNvPr id="53" name="TextBox 52">
            <a:extLst>
              <a:ext uri="{FF2B5EF4-FFF2-40B4-BE49-F238E27FC236}">
                <a16:creationId xmlns:a16="http://schemas.microsoft.com/office/drawing/2014/main" id="{512F23F1-965D-4F65-90DD-9399AF7DC7B8}"/>
              </a:ext>
            </a:extLst>
          </p:cNvPr>
          <p:cNvSpPr txBox="1"/>
          <p:nvPr/>
        </p:nvSpPr>
        <p:spPr>
          <a:xfrm rot="5400000">
            <a:off x="4828939" y="3222048"/>
            <a:ext cx="598241" cy="215444"/>
          </a:xfrm>
          <a:prstGeom prst="rect">
            <a:avLst/>
          </a:prstGeom>
          <a:noFill/>
        </p:spPr>
        <p:txBody>
          <a:bodyPr wrap="none" rtlCol="0">
            <a:spAutoFit/>
          </a:bodyPr>
          <a:lstStyle/>
          <a:p>
            <a:r>
              <a:rPr lang="en-US" sz="800" dirty="0"/>
              <a:t>Feeder 4</a:t>
            </a:r>
          </a:p>
        </p:txBody>
      </p:sp>
      <p:sp>
        <p:nvSpPr>
          <p:cNvPr id="54" name="TextBox 53">
            <a:extLst>
              <a:ext uri="{FF2B5EF4-FFF2-40B4-BE49-F238E27FC236}">
                <a16:creationId xmlns:a16="http://schemas.microsoft.com/office/drawing/2014/main" id="{FE148B88-452A-4637-827A-A0CC1934DFAD}"/>
              </a:ext>
            </a:extLst>
          </p:cNvPr>
          <p:cNvSpPr txBox="1"/>
          <p:nvPr/>
        </p:nvSpPr>
        <p:spPr>
          <a:xfrm rot="5400000">
            <a:off x="5635614" y="3200310"/>
            <a:ext cx="598241" cy="215444"/>
          </a:xfrm>
          <a:prstGeom prst="rect">
            <a:avLst/>
          </a:prstGeom>
          <a:noFill/>
        </p:spPr>
        <p:txBody>
          <a:bodyPr wrap="none" rtlCol="0">
            <a:spAutoFit/>
          </a:bodyPr>
          <a:lstStyle/>
          <a:p>
            <a:r>
              <a:rPr lang="en-US" sz="800" dirty="0"/>
              <a:t>Feeder 5</a:t>
            </a:r>
          </a:p>
        </p:txBody>
      </p:sp>
      <p:sp>
        <p:nvSpPr>
          <p:cNvPr id="55" name="TextBox 54">
            <a:extLst>
              <a:ext uri="{FF2B5EF4-FFF2-40B4-BE49-F238E27FC236}">
                <a16:creationId xmlns:a16="http://schemas.microsoft.com/office/drawing/2014/main" id="{282F3092-CF5C-4037-AA87-CB2330B4D455}"/>
              </a:ext>
            </a:extLst>
          </p:cNvPr>
          <p:cNvSpPr txBox="1"/>
          <p:nvPr/>
        </p:nvSpPr>
        <p:spPr>
          <a:xfrm>
            <a:off x="3438519" y="1858972"/>
            <a:ext cx="532518" cy="215444"/>
          </a:xfrm>
          <a:prstGeom prst="rect">
            <a:avLst/>
          </a:prstGeom>
          <a:noFill/>
        </p:spPr>
        <p:txBody>
          <a:bodyPr wrap="none" rtlCol="0">
            <a:spAutoFit/>
          </a:bodyPr>
          <a:lstStyle/>
          <a:p>
            <a:r>
              <a:rPr lang="en-US" sz="800" dirty="0"/>
              <a:t>Switch Y</a:t>
            </a:r>
          </a:p>
        </p:txBody>
      </p:sp>
      <p:sp>
        <p:nvSpPr>
          <p:cNvPr id="56" name="Rectangle: Rounded Corners 55">
            <a:extLst>
              <a:ext uri="{FF2B5EF4-FFF2-40B4-BE49-F238E27FC236}">
                <a16:creationId xmlns:a16="http://schemas.microsoft.com/office/drawing/2014/main" id="{2790A557-CD72-4041-BC90-A200AF61B40C}"/>
              </a:ext>
            </a:extLst>
          </p:cNvPr>
          <p:cNvSpPr/>
          <p:nvPr/>
        </p:nvSpPr>
        <p:spPr>
          <a:xfrm>
            <a:off x="3860056" y="2389722"/>
            <a:ext cx="2513038" cy="3595231"/>
          </a:xfrm>
          <a:prstGeom prst="round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a:t>
            </a:r>
          </a:p>
        </p:txBody>
      </p:sp>
      <p:sp>
        <p:nvSpPr>
          <p:cNvPr id="57" name="TextBox 56">
            <a:extLst>
              <a:ext uri="{FF2B5EF4-FFF2-40B4-BE49-F238E27FC236}">
                <a16:creationId xmlns:a16="http://schemas.microsoft.com/office/drawing/2014/main" id="{B2B1724C-7773-4A7A-A85E-BEAF4C289EBC}"/>
              </a:ext>
            </a:extLst>
          </p:cNvPr>
          <p:cNvSpPr txBox="1"/>
          <p:nvPr/>
        </p:nvSpPr>
        <p:spPr>
          <a:xfrm>
            <a:off x="2296474" y="6036416"/>
            <a:ext cx="651140" cy="215444"/>
          </a:xfrm>
          <a:prstGeom prst="rect">
            <a:avLst/>
          </a:prstGeom>
          <a:noFill/>
        </p:spPr>
        <p:txBody>
          <a:bodyPr wrap="none" rtlCol="0">
            <a:spAutoFit/>
          </a:bodyPr>
          <a:lstStyle/>
          <a:p>
            <a:r>
              <a:rPr lang="en-US" sz="800" dirty="0"/>
              <a:t>CIM Load 1</a:t>
            </a:r>
          </a:p>
        </p:txBody>
      </p:sp>
      <p:sp>
        <p:nvSpPr>
          <p:cNvPr id="58" name="TextBox 57">
            <a:extLst>
              <a:ext uri="{FF2B5EF4-FFF2-40B4-BE49-F238E27FC236}">
                <a16:creationId xmlns:a16="http://schemas.microsoft.com/office/drawing/2014/main" id="{D8DEBEF7-D47D-4971-8746-E633296BF379}"/>
              </a:ext>
            </a:extLst>
          </p:cNvPr>
          <p:cNvSpPr txBox="1"/>
          <p:nvPr/>
        </p:nvSpPr>
        <p:spPr>
          <a:xfrm>
            <a:off x="4821617" y="6036416"/>
            <a:ext cx="651140" cy="215444"/>
          </a:xfrm>
          <a:prstGeom prst="rect">
            <a:avLst/>
          </a:prstGeom>
          <a:noFill/>
        </p:spPr>
        <p:txBody>
          <a:bodyPr wrap="none" rtlCol="0">
            <a:spAutoFit/>
          </a:bodyPr>
          <a:lstStyle/>
          <a:p>
            <a:r>
              <a:rPr lang="en-US" sz="800" dirty="0"/>
              <a:t>CIM Load 2</a:t>
            </a:r>
          </a:p>
        </p:txBody>
      </p:sp>
      <p:sp>
        <p:nvSpPr>
          <p:cNvPr id="59" name="Rectangle: Rounded Corners 58">
            <a:extLst>
              <a:ext uri="{FF2B5EF4-FFF2-40B4-BE49-F238E27FC236}">
                <a16:creationId xmlns:a16="http://schemas.microsoft.com/office/drawing/2014/main" id="{E18C2D1B-C7E1-437F-B555-A3007B94C893}"/>
              </a:ext>
            </a:extLst>
          </p:cNvPr>
          <p:cNvSpPr/>
          <p:nvPr/>
        </p:nvSpPr>
        <p:spPr>
          <a:xfrm>
            <a:off x="1707466" y="2360730"/>
            <a:ext cx="2015362" cy="3595231"/>
          </a:xfrm>
          <a:prstGeom prst="round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a:t>
            </a:r>
          </a:p>
        </p:txBody>
      </p:sp>
      <p:cxnSp>
        <p:nvCxnSpPr>
          <p:cNvPr id="60" name="Straight Connector 59">
            <a:extLst>
              <a:ext uri="{FF2B5EF4-FFF2-40B4-BE49-F238E27FC236}">
                <a16:creationId xmlns:a16="http://schemas.microsoft.com/office/drawing/2014/main" id="{080FBC62-84AD-43F8-95FF-32377CD833E8}"/>
              </a:ext>
            </a:extLst>
          </p:cNvPr>
          <p:cNvCxnSpPr>
            <a:cxnSpLocks/>
          </p:cNvCxnSpPr>
          <p:nvPr/>
        </p:nvCxnSpPr>
        <p:spPr>
          <a:xfrm>
            <a:off x="5865141" y="4862510"/>
            <a:ext cx="154114" cy="0"/>
          </a:xfrm>
          <a:prstGeom prst="line">
            <a:avLst/>
          </a:prstGeom>
        </p:spPr>
        <p:style>
          <a:lnRef idx="1">
            <a:schemeClr val="accent1"/>
          </a:lnRef>
          <a:fillRef idx="0">
            <a:schemeClr val="accent1"/>
          </a:fillRef>
          <a:effectRef idx="0">
            <a:schemeClr val="accent1"/>
          </a:effectRef>
          <a:fontRef idx="minor">
            <a:schemeClr val="tx1"/>
          </a:fontRef>
        </p:style>
      </p:cxnSp>
      <p:sp>
        <p:nvSpPr>
          <p:cNvPr id="61" name="Oval 60">
            <a:extLst>
              <a:ext uri="{FF2B5EF4-FFF2-40B4-BE49-F238E27FC236}">
                <a16:creationId xmlns:a16="http://schemas.microsoft.com/office/drawing/2014/main" id="{131701BB-A492-4A57-A35E-0D23AC7C7210}"/>
              </a:ext>
            </a:extLst>
          </p:cNvPr>
          <p:cNvSpPr/>
          <p:nvPr/>
        </p:nvSpPr>
        <p:spPr>
          <a:xfrm>
            <a:off x="6036380" y="4766210"/>
            <a:ext cx="179584" cy="173433"/>
          </a:xfrm>
          <a:prstGeom prst="ellipse">
            <a:avLst/>
          </a:prstGeom>
          <a:no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TextBox 61">
            <a:extLst>
              <a:ext uri="{FF2B5EF4-FFF2-40B4-BE49-F238E27FC236}">
                <a16:creationId xmlns:a16="http://schemas.microsoft.com/office/drawing/2014/main" id="{97C47540-4209-416E-B4E5-DAF15DA3C922}"/>
              </a:ext>
            </a:extLst>
          </p:cNvPr>
          <p:cNvSpPr txBox="1"/>
          <p:nvPr/>
        </p:nvSpPr>
        <p:spPr>
          <a:xfrm>
            <a:off x="5903537" y="4884303"/>
            <a:ext cx="463588" cy="215444"/>
          </a:xfrm>
          <a:prstGeom prst="rect">
            <a:avLst/>
          </a:prstGeom>
          <a:noFill/>
        </p:spPr>
        <p:txBody>
          <a:bodyPr wrap="none" rtlCol="0">
            <a:spAutoFit/>
          </a:bodyPr>
          <a:lstStyle/>
          <a:p>
            <a:r>
              <a:rPr lang="en-US" sz="800" dirty="0"/>
              <a:t>DGR-G</a:t>
            </a:r>
          </a:p>
        </p:txBody>
      </p:sp>
      <p:sp>
        <p:nvSpPr>
          <p:cNvPr id="63" name="Rectangle 62">
            <a:extLst>
              <a:ext uri="{FF2B5EF4-FFF2-40B4-BE49-F238E27FC236}">
                <a16:creationId xmlns:a16="http://schemas.microsoft.com/office/drawing/2014/main" id="{218F4F5B-3484-41DA-8070-E28F44A5C5FB}"/>
              </a:ext>
            </a:extLst>
          </p:cNvPr>
          <p:cNvSpPr/>
          <p:nvPr/>
        </p:nvSpPr>
        <p:spPr>
          <a:xfrm rot="2613737">
            <a:off x="2326717" y="5361097"/>
            <a:ext cx="84373" cy="7923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Rectangle 63">
            <a:extLst>
              <a:ext uri="{FF2B5EF4-FFF2-40B4-BE49-F238E27FC236}">
                <a16:creationId xmlns:a16="http://schemas.microsoft.com/office/drawing/2014/main" id="{48188EE1-D693-4122-9B49-70F2FE4FF70C}"/>
              </a:ext>
            </a:extLst>
          </p:cNvPr>
          <p:cNvSpPr/>
          <p:nvPr/>
        </p:nvSpPr>
        <p:spPr>
          <a:xfrm rot="2613737">
            <a:off x="4795754" y="5134962"/>
            <a:ext cx="84373" cy="7923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Rectangle 64">
            <a:extLst>
              <a:ext uri="{FF2B5EF4-FFF2-40B4-BE49-F238E27FC236}">
                <a16:creationId xmlns:a16="http://schemas.microsoft.com/office/drawing/2014/main" id="{58A97D5D-1371-40A1-9C75-6C0CB09DA5F1}"/>
              </a:ext>
            </a:extLst>
          </p:cNvPr>
          <p:cNvSpPr/>
          <p:nvPr/>
        </p:nvSpPr>
        <p:spPr>
          <a:xfrm rot="2613737">
            <a:off x="4787192" y="5351498"/>
            <a:ext cx="84373" cy="7923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6" name="Picture 65">
            <a:extLst>
              <a:ext uri="{FF2B5EF4-FFF2-40B4-BE49-F238E27FC236}">
                <a16:creationId xmlns:a16="http://schemas.microsoft.com/office/drawing/2014/main" id="{B3652828-34E6-41A9-9213-93981AE3B3B3}"/>
              </a:ext>
            </a:extLst>
          </p:cNvPr>
          <p:cNvPicPr>
            <a:picLocks noChangeAspect="1"/>
          </p:cNvPicPr>
          <p:nvPr/>
        </p:nvPicPr>
        <p:blipFill>
          <a:blip r:embed="rId2"/>
          <a:stretch>
            <a:fillRect/>
          </a:stretch>
        </p:blipFill>
        <p:spPr>
          <a:xfrm>
            <a:off x="5599681" y="5101610"/>
            <a:ext cx="140220" cy="140220"/>
          </a:xfrm>
          <a:prstGeom prst="rect">
            <a:avLst/>
          </a:prstGeom>
        </p:spPr>
      </p:pic>
      <p:sp>
        <p:nvSpPr>
          <p:cNvPr id="67" name="TextBox 66">
            <a:extLst>
              <a:ext uri="{FF2B5EF4-FFF2-40B4-BE49-F238E27FC236}">
                <a16:creationId xmlns:a16="http://schemas.microsoft.com/office/drawing/2014/main" id="{15336BCE-38AA-4E11-99F5-C8EE73466D2D}"/>
              </a:ext>
            </a:extLst>
          </p:cNvPr>
          <p:cNvSpPr txBox="1"/>
          <p:nvPr/>
        </p:nvSpPr>
        <p:spPr>
          <a:xfrm>
            <a:off x="2062932" y="5406797"/>
            <a:ext cx="720069" cy="307777"/>
          </a:xfrm>
          <a:prstGeom prst="rect">
            <a:avLst/>
          </a:prstGeom>
          <a:noFill/>
        </p:spPr>
        <p:txBody>
          <a:bodyPr wrap="none" rtlCol="0">
            <a:spAutoFit/>
          </a:bodyPr>
          <a:lstStyle/>
          <a:p>
            <a:r>
              <a:rPr lang="en-US" sz="700" dirty="0"/>
              <a:t>ESID Meter </a:t>
            </a:r>
          </a:p>
          <a:p>
            <a:r>
              <a:rPr lang="en-US" sz="700" dirty="0"/>
              <a:t>w/ Rooftop PV</a:t>
            </a:r>
          </a:p>
        </p:txBody>
      </p:sp>
      <p:sp>
        <p:nvSpPr>
          <p:cNvPr id="68" name="TextBox 67">
            <a:extLst>
              <a:ext uri="{FF2B5EF4-FFF2-40B4-BE49-F238E27FC236}">
                <a16:creationId xmlns:a16="http://schemas.microsoft.com/office/drawing/2014/main" id="{F47634D9-B0BA-4CAD-AC15-D9625DB62C61}"/>
              </a:ext>
            </a:extLst>
          </p:cNvPr>
          <p:cNvSpPr txBox="1"/>
          <p:nvPr/>
        </p:nvSpPr>
        <p:spPr>
          <a:xfrm>
            <a:off x="5962026" y="4673181"/>
            <a:ext cx="300082" cy="369332"/>
          </a:xfrm>
          <a:prstGeom prst="rect">
            <a:avLst/>
          </a:prstGeom>
          <a:noFill/>
        </p:spPr>
        <p:txBody>
          <a:bodyPr wrap="none" rtlCol="0">
            <a:spAutoFit/>
          </a:bodyPr>
          <a:lstStyle/>
          <a:p>
            <a:r>
              <a:rPr lang="en-US" dirty="0"/>
              <a:t>~</a:t>
            </a:r>
          </a:p>
        </p:txBody>
      </p:sp>
      <p:cxnSp>
        <p:nvCxnSpPr>
          <p:cNvPr id="69" name="Straight Connector 68">
            <a:extLst>
              <a:ext uri="{FF2B5EF4-FFF2-40B4-BE49-F238E27FC236}">
                <a16:creationId xmlns:a16="http://schemas.microsoft.com/office/drawing/2014/main" id="{39C4685D-2DBF-4AB2-9E90-E88375A518AF}"/>
              </a:ext>
            </a:extLst>
          </p:cNvPr>
          <p:cNvCxnSpPr>
            <a:cxnSpLocks/>
          </p:cNvCxnSpPr>
          <p:nvPr/>
        </p:nvCxnSpPr>
        <p:spPr>
          <a:xfrm>
            <a:off x="5034875" y="4599335"/>
            <a:ext cx="154114" cy="0"/>
          </a:xfrm>
          <a:prstGeom prst="line">
            <a:avLst/>
          </a:prstGeom>
        </p:spPr>
        <p:style>
          <a:lnRef idx="1">
            <a:schemeClr val="accent1"/>
          </a:lnRef>
          <a:fillRef idx="0">
            <a:schemeClr val="accent1"/>
          </a:fillRef>
          <a:effectRef idx="0">
            <a:schemeClr val="accent1"/>
          </a:effectRef>
          <a:fontRef idx="minor">
            <a:schemeClr val="tx1"/>
          </a:fontRef>
        </p:style>
      </p:cxnSp>
      <p:sp>
        <p:nvSpPr>
          <p:cNvPr id="70" name="Oval 69">
            <a:extLst>
              <a:ext uri="{FF2B5EF4-FFF2-40B4-BE49-F238E27FC236}">
                <a16:creationId xmlns:a16="http://schemas.microsoft.com/office/drawing/2014/main" id="{6FB2E1E8-1EC4-41A9-AFB9-09B3292DB6DD}"/>
              </a:ext>
            </a:extLst>
          </p:cNvPr>
          <p:cNvSpPr/>
          <p:nvPr/>
        </p:nvSpPr>
        <p:spPr>
          <a:xfrm>
            <a:off x="5206114" y="4503035"/>
            <a:ext cx="179584" cy="173433"/>
          </a:xfrm>
          <a:prstGeom prst="ellipse">
            <a:avLst/>
          </a:prstGeom>
          <a:no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TextBox 70">
            <a:extLst>
              <a:ext uri="{FF2B5EF4-FFF2-40B4-BE49-F238E27FC236}">
                <a16:creationId xmlns:a16="http://schemas.microsoft.com/office/drawing/2014/main" id="{E721BB0F-7B27-4230-8E0D-BF8CF0AF5B60}"/>
              </a:ext>
            </a:extLst>
          </p:cNvPr>
          <p:cNvSpPr txBox="1"/>
          <p:nvPr/>
        </p:nvSpPr>
        <p:spPr>
          <a:xfrm>
            <a:off x="5073271" y="4621128"/>
            <a:ext cx="659155" cy="215444"/>
          </a:xfrm>
          <a:prstGeom prst="rect">
            <a:avLst/>
          </a:prstGeom>
          <a:noFill/>
        </p:spPr>
        <p:txBody>
          <a:bodyPr wrap="none" rtlCol="0">
            <a:spAutoFit/>
          </a:bodyPr>
          <a:lstStyle/>
          <a:p>
            <a:r>
              <a:rPr lang="en-US" sz="800" dirty="0"/>
              <a:t>SODG-PV</a:t>
            </a:r>
          </a:p>
        </p:txBody>
      </p:sp>
      <p:sp>
        <p:nvSpPr>
          <p:cNvPr id="72" name="TextBox 71">
            <a:extLst>
              <a:ext uri="{FF2B5EF4-FFF2-40B4-BE49-F238E27FC236}">
                <a16:creationId xmlns:a16="http://schemas.microsoft.com/office/drawing/2014/main" id="{D9F6C051-FCDA-4728-B699-847D666FC3A0}"/>
              </a:ext>
            </a:extLst>
          </p:cNvPr>
          <p:cNvSpPr txBox="1"/>
          <p:nvPr/>
        </p:nvSpPr>
        <p:spPr>
          <a:xfrm>
            <a:off x="5144614" y="4419550"/>
            <a:ext cx="300082" cy="369332"/>
          </a:xfrm>
          <a:prstGeom prst="rect">
            <a:avLst/>
          </a:prstGeom>
          <a:noFill/>
        </p:spPr>
        <p:txBody>
          <a:bodyPr wrap="none" rtlCol="0">
            <a:spAutoFit/>
          </a:bodyPr>
          <a:lstStyle/>
          <a:p>
            <a:r>
              <a:rPr lang="en-US" dirty="0"/>
              <a:t>~</a:t>
            </a:r>
          </a:p>
        </p:txBody>
      </p:sp>
      <p:sp>
        <p:nvSpPr>
          <p:cNvPr id="73" name="Oval 72">
            <a:extLst>
              <a:ext uri="{FF2B5EF4-FFF2-40B4-BE49-F238E27FC236}">
                <a16:creationId xmlns:a16="http://schemas.microsoft.com/office/drawing/2014/main" id="{1C936F95-85A6-4D6D-BF5D-4ED61B40116C}"/>
              </a:ext>
            </a:extLst>
          </p:cNvPr>
          <p:cNvSpPr/>
          <p:nvPr/>
        </p:nvSpPr>
        <p:spPr>
          <a:xfrm>
            <a:off x="4785593" y="4302271"/>
            <a:ext cx="82472" cy="85440"/>
          </a:xfrm>
          <a:prstGeom prst="ellipse">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4" name="Straight Connector 73">
            <a:extLst>
              <a:ext uri="{FF2B5EF4-FFF2-40B4-BE49-F238E27FC236}">
                <a16:creationId xmlns:a16="http://schemas.microsoft.com/office/drawing/2014/main" id="{F51D838E-5F1C-400A-88D5-26802E2A1462}"/>
              </a:ext>
            </a:extLst>
          </p:cNvPr>
          <p:cNvCxnSpPr>
            <a:cxnSpLocks/>
          </p:cNvCxnSpPr>
          <p:nvPr/>
        </p:nvCxnSpPr>
        <p:spPr>
          <a:xfrm>
            <a:off x="4868065" y="4344991"/>
            <a:ext cx="154114" cy="0"/>
          </a:xfrm>
          <a:prstGeom prst="line">
            <a:avLst/>
          </a:prstGeom>
        </p:spPr>
        <p:style>
          <a:lnRef idx="1">
            <a:schemeClr val="accent1"/>
          </a:lnRef>
          <a:fillRef idx="0">
            <a:schemeClr val="accent1"/>
          </a:fillRef>
          <a:effectRef idx="0">
            <a:schemeClr val="accent1"/>
          </a:effectRef>
          <a:fontRef idx="minor">
            <a:schemeClr val="tx1"/>
          </a:fontRef>
        </p:style>
      </p:cxnSp>
      <p:sp>
        <p:nvSpPr>
          <p:cNvPr id="75" name="Oval 74">
            <a:extLst>
              <a:ext uri="{FF2B5EF4-FFF2-40B4-BE49-F238E27FC236}">
                <a16:creationId xmlns:a16="http://schemas.microsoft.com/office/drawing/2014/main" id="{203C5B70-ABA8-4B28-9D47-AE83397DBAB8}"/>
              </a:ext>
            </a:extLst>
          </p:cNvPr>
          <p:cNvSpPr/>
          <p:nvPr/>
        </p:nvSpPr>
        <p:spPr>
          <a:xfrm>
            <a:off x="2323093" y="4389074"/>
            <a:ext cx="82472" cy="85440"/>
          </a:xfrm>
          <a:prstGeom prst="ellipse">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6" name="Straight Connector 75">
            <a:extLst>
              <a:ext uri="{FF2B5EF4-FFF2-40B4-BE49-F238E27FC236}">
                <a16:creationId xmlns:a16="http://schemas.microsoft.com/office/drawing/2014/main" id="{7EECB7E5-1D15-460F-B8AE-E7C5A8624145}"/>
              </a:ext>
            </a:extLst>
          </p:cNvPr>
          <p:cNvCxnSpPr>
            <a:cxnSpLocks/>
          </p:cNvCxnSpPr>
          <p:nvPr/>
        </p:nvCxnSpPr>
        <p:spPr>
          <a:xfrm>
            <a:off x="2405565" y="4431794"/>
            <a:ext cx="154114" cy="0"/>
          </a:xfrm>
          <a:prstGeom prst="line">
            <a:avLst/>
          </a:prstGeom>
        </p:spPr>
        <p:style>
          <a:lnRef idx="1">
            <a:schemeClr val="accent1"/>
          </a:lnRef>
          <a:fillRef idx="0">
            <a:schemeClr val="accent1"/>
          </a:fillRef>
          <a:effectRef idx="0">
            <a:schemeClr val="accent1"/>
          </a:effectRef>
          <a:fontRef idx="minor">
            <a:schemeClr val="tx1"/>
          </a:fontRef>
        </p:style>
      </p:cxnSp>
      <p:sp>
        <p:nvSpPr>
          <p:cNvPr id="77" name="Oval 76">
            <a:extLst>
              <a:ext uri="{FF2B5EF4-FFF2-40B4-BE49-F238E27FC236}">
                <a16:creationId xmlns:a16="http://schemas.microsoft.com/office/drawing/2014/main" id="{F0B70F52-6D1D-496C-A65D-4EEBFBF44842}"/>
              </a:ext>
            </a:extLst>
          </p:cNvPr>
          <p:cNvSpPr/>
          <p:nvPr/>
        </p:nvSpPr>
        <p:spPr>
          <a:xfrm>
            <a:off x="4791805" y="4666815"/>
            <a:ext cx="82472" cy="8544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8" name="Straight Connector 77">
            <a:extLst>
              <a:ext uri="{FF2B5EF4-FFF2-40B4-BE49-F238E27FC236}">
                <a16:creationId xmlns:a16="http://schemas.microsoft.com/office/drawing/2014/main" id="{6CB9B88D-BACD-404B-95C5-4292042DCA73}"/>
              </a:ext>
            </a:extLst>
          </p:cNvPr>
          <p:cNvCxnSpPr>
            <a:cxnSpLocks/>
          </p:cNvCxnSpPr>
          <p:nvPr/>
        </p:nvCxnSpPr>
        <p:spPr>
          <a:xfrm>
            <a:off x="4874277" y="4709535"/>
            <a:ext cx="154114" cy="0"/>
          </a:xfrm>
          <a:prstGeom prst="line">
            <a:avLst/>
          </a:prstGeom>
        </p:spPr>
        <p:style>
          <a:lnRef idx="1">
            <a:schemeClr val="accent1"/>
          </a:lnRef>
          <a:fillRef idx="0">
            <a:schemeClr val="accent1"/>
          </a:fillRef>
          <a:effectRef idx="0">
            <a:schemeClr val="accent1"/>
          </a:effectRef>
          <a:fontRef idx="minor">
            <a:schemeClr val="tx1"/>
          </a:fontRef>
        </p:style>
      </p:cxnSp>
      <p:sp>
        <p:nvSpPr>
          <p:cNvPr id="79" name="Oval 78">
            <a:extLst>
              <a:ext uri="{FF2B5EF4-FFF2-40B4-BE49-F238E27FC236}">
                <a16:creationId xmlns:a16="http://schemas.microsoft.com/office/drawing/2014/main" id="{0A835E37-9A64-4A47-9C46-AFA44E40A9BE}"/>
              </a:ext>
            </a:extLst>
          </p:cNvPr>
          <p:cNvSpPr/>
          <p:nvPr/>
        </p:nvSpPr>
        <p:spPr>
          <a:xfrm>
            <a:off x="5628555" y="4019995"/>
            <a:ext cx="82472" cy="85440"/>
          </a:xfrm>
          <a:prstGeom prst="ellipse">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0" name="Straight Connector 79">
            <a:extLst>
              <a:ext uri="{FF2B5EF4-FFF2-40B4-BE49-F238E27FC236}">
                <a16:creationId xmlns:a16="http://schemas.microsoft.com/office/drawing/2014/main" id="{0B2D87D2-5867-46C5-8EB5-D3130114ECDF}"/>
              </a:ext>
            </a:extLst>
          </p:cNvPr>
          <p:cNvCxnSpPr>
            <a:cxnSpLocks/>
          </p:cNvCxnSpPr>
          <p:nvPr/>
        </p:nvCxnSpPr>
        <p:spPr>
          <a:xfrm>
            <a:off x="5711027" y="4062715"/>
            <a:ext cx="154114" cy="0"/>
          </a:xfrm>
          <a:prstGeom prst="line">
            <a:avLst/>
          </a:prstGeom>
        </p:spPr>
        <p:style>
          <a:lnRef idx="1">
            <a:schemeClr val="accent1"/>
          </a:lnRef>
          <a:fillRef idx="0">
            <a:schemeClr val="accent1"/>
          </a:fillRef>
          <a:effectRef idx="0">
            <a:schemeClr val="accent1"/>
          </a:effectRef>
          <a:fontRef idx="minor">
            <a:schemeClr val="tx1"/>
          </a:fontRef>
        </p:style>
      </p:cxnSp>
      <p:sp>
        <p:nvSpPr>
          <p:cNvPr id="81" name="Oval 80">
            <a:extLst>
              <a:ext uri="{FF2B5EF4-FFF2-40B4-BE49-F238E27FC236}">
                <a16:creationId xmlns:a16="http://schemas.microsoft.com/office/drawing/2014/main" id="{ECE75B62-EA62-485F-AD7A-60F7F2514967}"/>
              </a:ext>
            </a:extLst>
          </p:cNvPr>
          <p:cNvSpPr/>
          <p:nvPr/>
        </p:nvSpPr>
        <p:spPr>
          <a:xfrm>
            <a:off x="5607312" y="4271427"/>
            <a:ext cx="82472" cy="8544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2" name="Straight Connector 81">
            <a:extLst>
              <a:ext uri="{FF2B5EF4-FFF2-40B4-BE49-F238E27FC236}">
                <a16:creationId xmlns:a16="http://schemas.microsoft.com/office/drawing/2014/main" id="{DEBC6B9B-1277-4D5B-8E49-F878E3762D7E}"/>
              </a:ext>
            </a:extLst>
          </p:cNvPr>
          <p:cNvCxnSpPr>
            <a:cxnSpLocks/>
          </p:cNvCxnSpPr>
          <p:nvPr/>
        </p:nvCxnSpPr>
        <p:spPr>
          <a:xfrm>
            <a:off x="5689784" y="4314147"/>
            <a:ext cx="154114" cy="0"/>
          </a:xfrm>
          <a:prstGeom prst="line">
            <a:avLst/>
          </a:prstGeom>
        </p:spPr>
        <p:style>
          <a:lnRef idx="1">
            <a:schemeClr val="accent1"/>
          </a:lnRef>
          <a:fillRef idx="0">
            <a:schemeClr val="accent1"/>
          </a:fillRef>
          <a:effectRef idx="0">
            <a:schemeClr val="accent1"/>
          </a:effectRef>
          <a:fontRef idx="minor">
            <a:schemeClr val="tx1"/>
          </a:fontRef>
        </p:style>
      </p:cxnSp>
      <p:sp>
        <p:nvSpPr>
          <p:cNvPr id="83" name="Oval 82">
            <a:extLst>
              <a:ext uri="{FF2B5EF4-FFF2-40B4-BE49-F238E27FC236}">
                <a16:creationId xmlns:a16="http://schemas.microsoft.com/office/drawing/2014/main" id="{145C1C62-091E-4EDC-952B-FD702A0907F4}"/>
              </a:ext>
            </a:extLst>
          </p:cNvPr>
          <p:cNvSpPr/>
          <p:nvPr/>
        </p:nvSpPr>
        <p:spPr>
          <a:xfrm>
            <a:off x="5625093" y="4489942"/>
            <a:ext cx="82472" cy="8544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4" name="Straight Connector 83">
            <a:extLst>
              <a:ext uri="{FF2B5EF4-FFF2-40B4-BE49-F238E27FC236}">
                <a16:creationId xmlns:a16="http://schemas.microsoft.com/office/drawing/2014/main" id="{D1A06C64-F3B6-4B3B-9A07-183F682D355B}"/>
              </a:ext>
            </a:extLst>
          </p:cNvPr>
          <p:cNvCxnSpPr>
            <a:cxnSpLocks/>
          </p:cNvCxnSpPr>
          <p:nvPr/>
        </p:nvCxnSpPr>
        <p:spPr>
          <a:xfrm>
            <a:off x="5707565" y="4532662"/>
            <a:ext cx="154114" cy="0"/>
          </a:xfrm>
          <a:prstGeom prst="line">
            <a:avLst/>
          </a:prstGeom>
        </p:spPr>
        <p:style>
          <a:lnRef idx="1">
            <a:schemeClr val="accent1"/>
          </a:lnRef>
          <a:fillRef idx="0">
            <a:schemeClr val="accent1"/>
          </a:fillRef>
          <a:effectRef idx="0">
            <a:schemeClr val="accent1"/>
          </a:effectRef>
          <a:fontRef idx="minor">
            <a:schemeClr val="tx1"/>
          </a:fontRef>
        </p:style>
      </p:cxnSp>
      <p:sp>
        <p:nvSpPr>
          <p:cNvPr id="85" name="TextBox 84">
            <a:extLst>
              <a:ext uri="{FF2B5EF4-FFF2-40B4-BE49-F238E27FC236}">
                <a16:creationId xmlns:a16="http://schemas.microsoft.com/office/drawing/2014/main" id="{152130F9-5E5A-41A8-BA01-CF70BD1532A3}"/>
              </a:ext>
            </a:extLst>
          </p:cNvPr>
          <p:cNvSpPr txBox="1"/>
          <p:nvPr/>
        </p:nvSpPr>
        <p:spPr>
          <a:xfrm>
            <a:off x="4818734" y="2382606"/>
            <a:ext cx="389850" cy="584775"/>
          </a:xfrm>
          <a:prstGeom prst="rect">
            <a:avLst/>
          </a:prstGeom>
          <a:noFill/>
        </p:spPr>
        <p:txBody>
          <a:bodyPr wrap="none" rtlCol="0">
            <a:spAutoFit/>
          </a:bodyPr>
          <a:lstStyle/>
          <a:p>
            <a:r>
              <a:rPr lang="en-US" sz="3200" dirty="0">
                <a:solidFill>
                  <a:schemeClr val="accent1">
                    <a:lumMod val="75000"/>
                  </a:schemeClr>
                </a:solidFill>
              </a:rPr>
              <a:t>~</a:t>
            </a:r>
          </a:p>
        </p:txBody>
      </p:sp>
      <p:sp>
        <p:nvSpPr>
          <p:cNvPr id="86" name="TextBox 85">
            <a:extLst>
              <a:ext uri="{FF2B5EF4-FFF2-40B4-BE49-F238E27FC236}">
                <a16:creationId xmlns:a16="http://schemas.microsoft.com/office/drawing/2014/main" id="{70DE12F8-AE89-43D8-A740-BC3BED84CD6D}"/>
              </a:ext>
            </a:extLst>
          </p:cNvPr>
          <p:cNvSpPr txBox="1"/>
          <p:nvPr/>
        </p:nvSpPr>
        <p:spPr>
          <a:xfrm>
            <a:off x="4821891" y="2454382"/>
            <a:ext cx="400571" cy="584775"/>
          </a:xfrm>
          <a:prstGeom prst="rect">
            <a:avLst/>
          </a:prstGeom>
          <a:noFill/>
        </p:spPr>
        <p:txBody>
          <a:bodyPr wrap="square" rtlCol="0">
            <a:spAutoFit/>
          </a:bodyPr>
          <a:lstStyle/>
          <a:p>
            <a:r>
              <a:rPr lang="en-US" sz="3200" dirty="0">
                <a:solidFill>
                  <a:schemeClr val="accent1">
                    <a:lumMod val="75000"/>
                  </a:schemeClr>
                </a:solidFill>
              </a:rPr>
              <a:t>~</a:t>
            </a:r>
          </a:p>
        </p:txBody>
      </p:sp>
      <p:sp>
        <p:nvSpPr>
          <p:cNvPr id="89" name="TextBox 88">
            <a:extLst>
              <a:ext uri="{FF2B5EF4-FFF2-40B4-BE49-F238E27FC236}">
                <a16:creationId xmlns:a16="http://schemas.microsoft.com/office/drawing/2014/main" id="{6045D075-E322-4894-9DE4-EA38CB3AD62C}"/>
              </a:ext>
            </a:extLst>
          </p:cNvPr>
          <p:cNvSpPr txBox="1"/>
          <p:nvPr/>
        </p:nvSpPr>
        <p:spPr>
          <a:xfrm>
            <a:off x="2373360" y="2380357"/>
            <a:ext cx="389850" cy="584775"/>
          </a:xfrm>
          <a:prstGeom prst="rect">
            <a:avLst/>
          </a:prstGeom>
          <a:noFill/>
        </p:spPr>
        <p:txBody>
          <a:bodyPr wrap="none" rtlCol="0">
            <a:spAutoFit/>
          </a:bodyPr>
          <a:lstStyle/>
          <a:p>
            <a:r>
              <a:rPr lang="en-US" sz="3200" dirty="0">
                <a:solidFill>
                  <a:schemeClr val="accent1">
                    <a:lumMod val="75000"/>
                  </a:schemeClr>
                </a:solidFill>
              </a:rPr>
              <a:t>~</a:t>
            </a:r>
          </a:p>
        </p:txBody>
      </p:sp>
      <p:sp>
        <p:nvSpPr>
          <p:cNvPr id="90" name="TextBox 89">
            <a:extLst>
              <a:ext uri="{FF2B5EF4-FFF2-40B4-BE49-F238E27FC236}">
                <a16:creationId xmlns:a16="http://schemas.microsoft.com/office/drawing/2014/main" id="{BD32F6C9-B8D0-487E-86BF-6BE700825A4D}"/>
              </a:ext>
            </a:extLst>
          </p:cNvPr>
          <p:cNvSpPr txBox="1"/>
          <p:nvPr/>
        </p:nvSpPr>
        <p:spPr>
          <a:xfrm>
            <a:off x="2376517" y="2452133"/>
            <a:ext cx="400571" cy="584775"/>
          </a:xfrm>
          <a:prstGeom prst="rect">
            <a:avLst/>
          </a:prstGeom>
          <a:noFill/>
        </p:spPr>
        <p:txBody>
          <a:bodyPr wrap="square" rtlCol="0">
            <a:spAutoFit/>
          </a:bodyPr>
          <a:lstStyle/>
          <a:p>
            <a:r>
              <a:rPr lang="en-US" sz="3200" dirty="0">
                <a:solidFill>
                  <a:schemeClr val="accent1">
                    <a:lumMod val="75000"/>
                  </a:schemeClr>
                </a:solidFill>
              </a:rPr>
              <a:t>~</a:t>
            </a:r>
          </a:p>
        </p:txBody>
      </p:sp>
      <p:sp>
        <p:nvSpPr>
          <p:cNvPr id="91" name="TextBox 90">
            <a:extLst>
              <a:ext uri="{FF2B5EF4-FFF2-40B4-BE49-F238E27FC236}">
                <a16:creationId xmlns:a16="http://schemas.microsoft.com/office/drawing/2014/main" id="{82339059-E267-44F0-8AE7-8088E0A5E5B0}"/>
              </a:ext>
            </a:extLst>
          </p:cNvPr>
          <p:cNvSpPr txBox="1"/>
          <p:nvPr/>
        </p:nvSpPr>
        <p:spPr>
          <a:xfrm>
            <a:off x="5079086" y="3787556"/>
            <a:ext cx="603050" cy="307777"/>
          </a:xfrm>
          <a:prstGeom prst="rect">
            <a:avLst/>
          </a:prstGeom>
          <a:noFill/>
        </p:spPr>
        <p:txBody>
          <a:bodyPr wrap="none" rtlCol="0">
            <a:spAutoFit/>
          </a:bodyPr>
          <a:lstStyle/>
          <a:p>
            <a:r>
              <a:rPr lang="en-US" sz="700" dirty="0"/>
              <a:t>Aggregated</a:t>
            </a:r>
          </a:p>
          <a:p>
            <a:r>
              <a:rPr lang="en-US" sz="700" dirty="0"/>
              <a:t>Resources</a:t>
            </a:r>
          </a:p>
        </p:txBody>
      </p:sp>
      <p:sp>
        <p:nvSpPr>
          <p:cNvPr id="92" name="TextBox 91">
            <a:extLst>
              <a:ext uri="{FF2B5EF4-FFF2-40B4-BE49-F238E27FC236}">
                <a16:creationId xmlns:a16="http://schemas.microsoft.com/office/drawing/2014/main" id="{350233A2-0055-4737-8F14-CE4BB9DB82FF}"/>
              </a:ext>
            </a:extLst>
          </p:cNvPr>
          <p:cNvSpPr txBox="1"/>
          <p:nvPr/>
        </p:nvSpPr>
        <p:spPr>
          <a:xfrm>
            <a:off x="1734891" y="4304292"/>
            <a:ext cx="641522" cy="307777"/>
          </a:xfrm>
          <a:prstGeom prst="rect">
            <a:avLst/>
          </a:prstGeom>
          <a:noFill/>
        </p:spPr>
        <p:txBody>
          <a:bodyPr wrap="none" rtlCol="0">
            <a:spAutoFit/>
          </a:bodyPr>
          <a:lstStyle/>
          <a:p>
            <a:r>
              <a:rPr lang="en-US" sz="700" dirty="0"/>
              <a:t>ESID Meter#</a:t>
            </a:r>
          </a:p>
          <a:p>
            <a:r>
              <a:rPr lang="en-US" sz="700" dirty="0"/>
              <a:t>w/ BES</a:t>
            </a:r>
          </a:p>
        </p:txBody>
      </p:sp>
      <p:cxnSp>
        <p:nvCxnSpPr>
          <p:cNvPr id="93" name="Straight Arrow Connector 92">
            <a:extLst>
              <a:ext uri="{FF2B5EF4-FFF2-40B4-BE49-F238E27FC236}">
                <a16:creationId xmlns:a16="http://schemas.microsoft.com/office/drawing/2014/main" id="{44E53D89-9054-4943-BA17-A1766D9E0284}"/>
              </a:ext>
            </a:extLst>
          </p:cNvPr>
          <p:cNvCxnSpPr>
            <a:cxnSpLocks/>
          </p:cNvCxnSpPr>
          <p:nvPr/>
        </p:nvCxnSpPr>
        <p:spPr>
          <a:xfrm>
            <a:off x="5536263" y="3941444"/>
            <a:ext cx="112285" cy="11524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4" name="Straight Arrow Connector 93">
            <a:extLst>
              <a:ext uri="{FF2B5EF4-FFF2-40B4-BE49-F238E27FC236}">
                <a16:creationId xmlns:a16="http://schemas.microsoft.com/office/drawing/2014/main" id="{84C6D133-C03A-409A-8183-D119EED747AC}"/>
              </a:ext>
            </a:extLst>
          </p:cNvPr>
          <p:cNvCxnSpPr>
            <a:cxnSpLocks/>
          </p:cNvCxnSpPr>
          <p:nvPr/>
        </p:nvCxnSpPr>
        <p:spPr>
          <a:xfrm flipH="1">
            <a:off x="4891598" y="4050478"/>
            <a:ext cx="311290" cy="23506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5" name="Straight Arrow Connector 94">
            <a:extLst>
              <a:ext uri="{FF2B5EF4-FFF2-40B4-BE49-F238E27FC236}">
                <a16:creationId xmlns:a16="http://schemas.microsoft.com/office/drawing/2014/main" id="{18B5D247-2BEC-48DF-A0A7-6C212CF764B6}"/>
              </a:ext>
            </a:extLst>
          </p:cNvPr>
          <p:cNvCxnSpPr>
            <a:cxnSpLocks/>
            <a:stCxn id="91" idx="1"/>
          </p:cNvCxnSpPr>
          <p:nvPr/>
        </p:nvCxnSpPr>
        <p:spPr>
          <a:xfrm flipH="1">
            <a:off x="4167916" y="3941445"/>
            <a:ext cx="911170" cy="41153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6" name="Rectangle 95">
            <a:extLst>
              <a:ext uri="{FF2B5EF4-FFF2-40B4-BE49-F238E27FC236}">
                <a16:creationId xmlns:a16="http://schemas.microsoft.com/office/drawing/2014/main" id="{79BE8032-FCCD-46C0-A69A-46180C1D6519}"/>
              </a:ext>
            </a:extLst>
          </p:cNvPr>
          <p:cNvSpPr/>
          <p:nvPr/>
        </p:nvSpPr>
        <p:spPr>
          <a:xfrm>
            <a:off x="2482622" y="1774727"/>
            <a:ext cx="196924" cy="21544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Rectangle 96">
            <a:extLst>
              <a:ext uri="{FF2B5EF4-FFF2-40B4-BE49-F238E27FC236}">
                <a16:creationId xmlns:a16="http://schemas.microsoft.com/office/drawing/2014/main" id="{B30A72EF-3A20-4CEB-8E1E-9E2B1317B9D6}"/>
              </a:ext>
            </a:extLst>
          </p:cNvPr>
          <p:cNvSpPr/>
          <p:nvPr/>
        </p:nvSpPr>
        <p:spPr>
          <a:xfrm>
            <a:off x="5383375" y="1795890"/>
            <a:ext cx="178764" cy="22087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8" name="Straight Connector 97">
            <a:extLst>
              <a:ext uri="{FF2B5EF4-FFF2-40B4-BE49-F238E27FC236}">
                <a16:creationId xmlns:a16="http://schemas.microsoft.com/office/drawing/2014/main" id="{AD5C9591-BFB9-4295-909B-1FA0381349FF}"/>
              </a:ext>
            </a:extLst>
          </p:cNvPr>
          <p:cNvCxnSpPr>
            <a:cxnSpLocks/>
          </p:cNvCxnSpPr>
          <p:nvPr/>
        </p:nvCxnSpPr>
        <p:spPr>
          <a:xfrm flipH="1">
            <a:off x="1880167" y="2866954"/>
            <a:ext cx="1701233" cy="11506"/>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99" name="Straight Connector 98">
            <a:extLst>
              <a:ext uri="{FF2B5EF4-FFF2-40B4-BE49-F238E27FC236}">
                <a16:creationId xmlns:a16="http://schemas.microsoft.com/office/drawing/2014/main" id="{FF2132A7-AA3A-464B-8F37-CA7661A8EFA2}"/>
              </a:ext>
            </a:extLst>
          </p:cNvPr>
          <p:cNvCxnSpPr>
            <a:cxnSpLocks/>
          </p:cNvCxnSpPr>
          <p:nvPr/>
        </p:nvCxnSpPr>
        <p:spPr>
          <a:xfrm flipH="1">
            <a:off x="3886200" y="2878460"/>
            <a:ext cx="2380581"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00" name="Straight Arrow Connector 99">
            <a:extLst>
              <a:ext uri="{FF2B5EF4-FFF2-40B4-BE49-F238E27FC236}">
                <a16:creationId xmlns:a16="http://schemas.microsoft.com/office/drawing/2014/main" id="{53BEC8FD-BC91-4E07-8820-F9F9E435138F}"/>
              </a:ext>
            </a:extLst>
          </p:cNvPr>
          <p:cNvCxnSpPr>
            <a:cxnSpLocks/>
          </p:cNvCxnSpPr>
          <p:nvPr/>
        </p:nvCxnSpPr>
        <p:spPr>
          <a:xfrm flipH="1" flipV="1">
            <a:off x="6071624" y="2866954"/>
            <a:ext cx="987948" cy="58569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2" name="TextBox 101">
            <a:extLst>
              <a:ext uri="{FF2B5EF4-FFF2-40B4-BE49-F238E27FC236}">
                <a16:creationId xmlns:a16="http://schemas.microsoft.com/office/drawing/2014/main" id="{92EA82AA-0430-4E5F-99E2-283CAD0DAF83}"/>
              </a:ext>
            </a:extLst>
          </p:cNvPr>
          <p:cNvSpPr txBox="1"/>
          <p:nvPr/>
        </p:nvSpPr>
        <p:spPr>
          <a:xfrm>
            <a:off x="7045006" y="1629330"/>
            <a:ext cx="1870394" cy="307777"/>
          </a:xfrm>
          <a:prstGeom prst="rect">
            <a:avLst/>
          </a:prstGeom>
          <a:noFill/>
        </p:spPr>
        <p:txBody>
          <a:bodyPr wrap="square" rtlCol="0">
            <a:spAutoFit/>
          </a:bodyPr>
          <a:lstStyle/>
          <a:p>
            <a:r>
              <a:rPr lang="en-US" sz="1400" b="1" dirty="0">
                <a:solidFill>
                  <a:srgbClr val="00AEC7"/>
                </a:solidFill>
              </a:rPr>
              <a:t>HV Bus/PSSE Bus</a:t>
            </a:r>
          </a:p>
        </p:txBody>
      </p:sp>
      <p:cxnSp>
        <p:nvCxnSpPr>
          <p:cNvPr id="103" name="Straight Arrow Connector 102">
            <a:extLst>
              <a:ext uri="{FF2B5EF4-FFF2-40B4-BE49-F238E27FC236}">
                <a16:creationId xmlns:a16="http://schemas.microsoft.com/office/drawing/2014/main" id="{AFB03A6D-CC41-450E-866F-701DA46F0F79}"/>
              </a:ext>
            </a:extLst>
          </p:cNvPr>
          <p:cNvCxnSpPr>
            <a:cxnSpLocks/>
          </p:cNvCxnSpPr>
          <p:nvPr/>
        </p:nvCxnSpPr>
        <p:spPr>
          <a:xfrm flipH="1">
            <a:off x="6135974" y="1789077"/>
            <a:ext cx="911170" cy="41153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4" name="Straight Connector 103">
            <a:extLst>
              <a:ext uri="{FF2B5EF4-FFF2-40B4-BE49-F238E27FC236}">
                <a16:creationId xmlns:a16="http://schemas.microsoft.com/office/drawing/2014/main" id="{E6F5E544-C122-4155-816D-15D9C67C4838}"/>
              </a:ext>
            </a:extLst>
          </p:cNvPr>
          <p:cNvCxnSpPr>
            <a:cxnSpLocks/>
          </p:cNvCxnSpPr>
          <p:nvPr/>
        </p:nvCxnSpPr>
        <p:spPr>
          <a:xfrm>
            <a:off x="3406584" y="2866954"/>
            <a:ext cx="0" cy="2468170"/>
          </a:xfrm>
          <a:prstGeom prst="line">
            <a:avLst/>
          </a:prstGeom>
          <a:ln w="22225"/>
        </p:spPr>
        <p:style>
          <a:lnRef idx="1">
            <a:schemeClr val="accent1"/>
          </a:lnRef>
          <a:fillRef idx="0">
            <a:schemeClr val="accent1"/>
          </a:fillRef>
          <a:effectRef idx="0">
            <a:schemeClr val="accent1"/>
          </a:effectRef>
          <a:fontRef idx="minor">
            <a:schemeClr val="tx1"/>
          </a:fontRef>
        </p:style>
      </p:cxnSp>
      <p:sp>
        <p:nvSpPr>
          <p:cNvPr id="105" name="Oval 104">
            <a:extLst>
              <a:ext uri="{FF2B5EF4-FFF2-40B4-BE49-F238E27FC236}">
                <a16:creationId xmlns:a16="http://schemas.microsoft.com/office/drawing/2014/main" id="{B936E68C-621B-4262-89B3-F0782B087016}"/>
              </a:ext>
            </a:extLst>
          </p:cNvPr>
          <p:cNvSpPr/>
          <p:nvPr/>
        </p:nvSpPr>
        <p:spPr>
          <a:xfrm>
            <a:off x="3169998" y="4703442"/>
            <a:ext cx="82472" cy="8544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6" name="Straight Connector 105">
            <a:extLst>
              <a:ext uri="{FF2B5EF4-FFF2-40B4-BE49-F238E27FC236}">
                <a16:creationId xmlns:a16="http://schemas.microsoft.com/office/drawing/2014/main" id="{A41C10B1-11B0-4379-8D21-7631E74249DD}"/>
              </a:ext>
            </a:extLst>
          </p:cNvPr>
          <p:cNvCxnSpPr>
            <a:cxnSpLocks/>
          </p:cNvCxnSpPr>
          <p:nvPr/>
        </p:nvCxnSpPr>
        <p:spPr>
          <a:xfrm>
            <a:off x="3252470" y="4746162"/>
            <a:ext cx="154114" cy="0"/>
          </a:xfrm>
          <a:prstGeom prst="line">
            <a:avLst/>
          </a:prstGeom>
        </p:spPr>
        <p:style>
          <a:lnRef idx="1">
            <a:schemeClr val="accent1"/>
          </a:lnRef>
          <a:fillRef idx="0">
            <a:schemeClr val="accent1"/>
          </a:fillRef>
          <a:effectRef idx="0">
            <a:schemeClr val="accent1"/>
          </a:effectRef>
          <a:fontRef idx="minor">
            <a:schemeClr val="tx1"/>
          </a:fontRef>
        </p:style>
      </p:cxnSp>
      <p:sp>
        <p:nvSpPr>
          <p:cNvPr id="107" name="Oval 106">
            <a:extLst>
              <a:ext uri="{FF2B5EF4-FFF2-40B4-BE49-F238E27FC236}">
                <a16:creationId xmlns:a16="http://schemas.microsoft.com/office/drawing/2014/main" id="{BAE971D0-17C3-45ED-90DF-596984541FCF}"/>
              </a:ext>
            </a:extLst>
          </p:cNvPr>
          <p:cNvSpPr/>
          <p:nvPr/>
        </p:nvSpPr>
        <p:spPr>
          <a:xfrm>
            <a:off x="3158885" y="4930455"/>
            <a:ext cx="82472" cy="8544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8" name="Straight Connector 107">
            <a:extLst>
              <a:ext uri="{FF2B5EF4-FFF2-40B4-BE49-F238E27FC236}">
                <a16:creationId xmlns:a16="http://schemas.microsoft.com/office/drawing/2014/main" id="{ABE4B68C-EBA4-4ED2-A43C-93BD56152516}"/>
              </a:ext>
            </a:extLst>
          </p:cNvPr>
          <p:cNvCxnSpPr>
            <a:cxnSpLocks/>
          </p:cNvCxnSpPr>
          <p:nvPr/>
        </p:nvCxnSpPr>
        <p:spPr>
          <a:xfrm>
            <a:off x="3241357" y="4973175"/>
            <a:ext cx="154114" cy="0"/>
          </a:xfrm>
          <a:prstGeom prst="line">
            <a:avLst/>
          </a:prstGeom>
        </p:spPr>
        <p:style>
          <a:lnRef idx="1">
            <a:schemeClr val="accent1"/>
          </a:lnRef>
          <a:fillRef idx="0">
            <a:schemeClr val="accent1"/>
          </a:fillRef>
          <a:effectRef idx="0">
            <a:schemeClr val="accent1"/>
          </a:effectRef>
          <a:fontRef idx="minor">
            <a:schemeClr val="tx1"/>
          </a:fontRef>
        </p:style>
      </p:cxnSp>
      <p:sp>
        <p:nvSpPr>
          <p:cNvPr id="109" name="Oval 108">
            <a:extLst>
              <a:ext uri="{FF2B5EF4-FFF2-40B4-BE49-F238E27FC236}">
                <a16:creationId xmlns:a16="http://schemas.microsoft.com/office/drawing/2014/main" id="{08C02709-A66D-4FD4-8366-2E6BBD6BD4E6}"/>
              </a:ext>
            </a:extLst>
          </p:cNvPr>
          <p:cNvSpPr/>
          <p:nvPr/>
        </p:nvSpPr>
        <p:spPr>
          <a:xfrm>
            <a:off x="3169998" y="5058615"/>
            <a:ext cx="82472" cy="8544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0" name="Straight Connector 109">
            <a:extLst>
              <a:ext uri="{FF2B5EF4-FFF2-40B4-BE49-F238E27FC236}">
                <a16:creationId xmlns:a16="http://schemas.microsoft.com/office/drawing/2014/main" id="{D9C89C3C-0D53-41D6-B394-FE61E56B41E3}"/>
              </a:ext>
            </a:extLst>
          </p:cNvPr>
          <p:cNvCxnSpPr>
            <a:cxnSpLocks/>
          </p:cNvCxnSpPr>
          <p:nvPr/>
        </p:nvCxnSpPr>
        <p:spPr>
          <a:xfrm>
            <a:off x="3252470" y="5101335"/>
            <a:ext cx="154114" cy="0"/>
          </a:xfrm>
          <a:prstGeom prst="line">
            <a:avLst/>
          </a:prstGeom>
        </p:spPr>
        <p:style>
          <a:lnRef idx="1">
            <a:schemeClr val="accent1"/>
          </a:lnRef>
          <a:fillRef idx="0">
            <a:schemeClr val="accent1"/>
          </a:fillRef>
          <a:effectRef idx="0">
            <a:schemeClr val="accent1"/>
          </a:effectRef>
          <a:fontRef idx="minor">
            <a:schemeClr val="tx1"/>
          </a:fontRef>
        </p:style>
      </p:cxnSp>
      <p:sp>
        <p:nvSpPr>
          <p:cNvPr id="111" name="Oval 110">
            <a:extLst>
              <a:ext uri="{FF2B5EF4-FFF2-40B4-BE49-F238E27FC236}">
                <a16:creationId xmlns:a16="http://schemas.microsoft.com/office/drawing/2014/main" id="{CFBCAF20-2FF9-4398-BDF4-309D10067DEA}"/>
              </a:ext>
            </a:extLst>
          </p:cNvPr>
          <p:cNvSpPr/>
          <p:nvPr/>
        </p:nvSpPr>
        <p:spPr>
          <a:xfrm>
            <a:off x="3158885" y="5285628"/>
            <a:ext cx="82472" cy="8544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2" name="Straight Connector 111">
            <a:extLst>
              <a:ext uri="{FF2B5EF4-FFF2-40B4-BE49-F238E27FC236}">
                <a16:creationId xmlns:a16="http://schemas.microsoft.com/office/drawing/2014/main" id="{D8A91498-D55F-4174-AB95-A4DA33AF8BAD}"/>
              </a:ext>
            </a:extLst>
          </p:cNvPr>
          <p:cNvCxnSpPr>
            <a:cxnSpLocks/>
          </p:cNvCxnSpPr>
          <p:nvPr/>
        </p:nvCxnSpPr>
        <p:spPr>
          <a:xfrm>
            <a:off x="3241357" y="5328348"/>
            <a:ext cx="154114" cy="0"/>
          </a:xfrm>
          <a:prstGeom prst="line">
            <a:avLst/>
          </a:prstGeom>
        </p:spPr>
        <p:style>
          <a:lnRef idx="1">
            <a:schemeClr val="accent1"/>
          </a:lnRef>
          <a:fillRef idx="0">
            <a:schemeClr val="accent1"/>
          </a:fillRef>
          <a:effectRef idx="0">
            <a:schemeClr val="accent1"/>
          </a:effectRef>
          <a:fontRef idx="minor">
            <a:schemeClr val="tx1"/>
          </a:fontRef>
        </p:style>
      </p:cxnSp>
      <p:sp>
        <p:nvSpPr>
          <p:cNvPr id="113" name="TextBox 112">
            <a:extLst>
              <a:ext uri="{FF2B5EF4-FFF2-40B4-BE49-F238E27FC236}">
                <a16:creationId xmlns:a16="http://schemas.microsoft.com/office/drawing/2014/main" id="{7EB13895-0B80-4303-AD29-70640567FB59}"/>
              </a:ext>
            </a:extLst>
          </p:cNvPr>
          <p:cNvSpPr txBox="1"/>
          <p:nvPr/>
        </p:nvSpPr>
        <p:spPr>
          <a:xfrm>
            <a:off x="2585914" y="4659400"/>
            <a:ext cx="641522" cy="200055"/>
          </a:xfrm>
          <a:prstGeom prst="rect">
            <a:avLst/>
          </a:prstGeom>
          <a:noFill/>
        </p:spPr>
        <p:txBody>
          <a:bodyPr wrap="none" rtlCol="0">
            <a:spAutoFit/>
          </a:bodyPr>
          <a:lstStyle/>
          <a:p>
            <a:r>
              <a:rPr lang="en-US" sz="700" dirty="0"/>
              <a:t>ESID Meter#</a:t>
            </a:r>
          </a:p>
        </p:txBody>
      </p:sp>
      <p:sp>
        <p:nvSpPr>
          <p:cNvPr id="114" name="TextBox 113">
            <a:extLst>
              <a:ext uri="{FF2B5EF4-FFF2-40B4-BE49-F238E27FC236}">
                <a16:creationId xmlns:a16="http://schemas.microsoft.com/office/drawing/2014/main" id="{ED7E0741-AE60-4CA7-AA92-55CE23D97FDF}"/>
              </a:ext>
            </a:extLst>
          </p:cNvPr>
          <p:cNvSpPr txBox="1"/>
          <p:nvPr/>
        </p:nvSpPr>
        <p:spPr>
          <a:xfrm rot="5400000">
            <a:off x="3200281" y="3179541"/>
            <a:ext cx="598241" cy="215444"/>
          </a:xfrm>
          <a:prstGeom prst="rect">
            <a:avLst/>
          </a:prstGeom>
          <a:noFill/>
        </p:spPr>
        <p:txBody>
          <a:bodyPr wrap="none" rtlCol="0">
            <a:spAutoFit/>
          </a:bodyPr>
          <a:lstStyle/>
          <a:p>
            <a:r>
              <a:rPr lang="en-US" sz="800" dirty="0"/>
              <a:t>Feeder 2</a:t>
            </a:r>
          </a:p>
        </p:txBody>
      </p:sp>
      <p:sp>
        <p:nvSpPr>
          <p:cNvPr id="116" name="Rectangle 115">
            <a:extLst>
              <a:ext uri="{FF2B5EF4-FFF2-40B4-BE49-F238E27FC236}">
                <a16:creationId xmlns:a16="http://schemas.microsoft.com/office/drawing/2014/main" id="{8A22C33D-1812-4943-B36B-D0D0E4B34FCF}"/>
              </a:ext>
            </a:extLst>
          </p:cNvPr>
          <p:cNvSpPr/>
          <p:nvPr/>
        </p:nvSpPr>
        <p:spPr>
          <a:xfrm rot="2613737">
            <a:off x="3163490" y="5347316"/>
            <a:ext cx="84373" cy="7923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TextBox 116">
            <a:extLst>
              <a:ext uri="{FF2B5EF4-FFF2-40B4-BE49-F238E27FC236}">
                <a16:creationId xmlns:a16="http://schemas.microsoft.com/office/drawing/2014/main" id="{988A4295-CE66-4A4F-8486-936832A4710F}"/>
              </a:ext>
            </a:extLst>
          </p:cNvPr>
          <p:cNvSpPr txBox="1"/>
          <p:nvPr/>
        </p:nvSpPr>
        <p:spPr>
          <a:xfrm>
            <a:off x="2900011" y="5430083"/>
            <a:ext cx="720069" cy="307777"/>
          </a:xfrm>
          <a:prstGeom prst="rect">
            <a:avLst/>
          </a:prstGeom>
          <a:noFill/>
        </p:spPr>
        <p:txBody>
          <a:bodyPr wrap="none" rtlCol="0">
            <a:spAutoFit/>
          </a:bodyPr>
          <a:lstStyle/>
          <a:p>
            <a:r>
              <a:rPr lang="en-US" sz="700" dirty="0"/>
              <a:t>ESID Meter </a:t>
            </a:r>
          </a:p>
          <a:p>
            <a:r>
              <a:rPr lang="en-US" sz="700" dirty="0"/>
              <a:t>w/ Rooftop PV</a:t>
            </a:r>
          </a:p>
        </p:txBody>
      </p:sp>
      <p:sp>
        <p:nvSpPr>
          <p:cNvPr id="118" name="Oval 117">
            <a:extLst>
              <a:ext uri="{FF2B5EF4-FFF2-40B4-BE49-F238E27FC236}">
                <a16:creationId xmlns:a16="http://schemas.microsoft.com/office/drawing/2014/main" id="{03D4B06F-D7AC-4418-9C2F-0EB4AD487369}"/>
              </a:ext>
            </a:extLst>
          </p:cNvPr>
          <p:cNvSpPr/>
          <p:nvPr/>
        </p:nvSpPr>
        <p:spPr>
          <a:xfrm>
            <a:off x="3159866" y="4375293"/>
            <a:ext cx="82472" cy="85440"/>
          </a:xfrm>
          <a:prstGeom prst="ellipse">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9" name="Straight Connector 118">
            <a:extLst>
              <a:ext uri="{FF2B5EF4-FFF2-40B4-BE49-F238E27FC236}">
                <a16:creationId xmlns:a16="http://schemas.microsoft.com/office/drawing/2014/main" id="{AAC3D752-36DD-4817-A72E-CA0E0ACC5C67}"/>
              </a:ext>
            </a:extLst>
          </p:cNvPr>
          <p:cNvCxnSpPr>
            <a:cxnSpLocks/>
          </p:cNvCxnSpPr>
          <p:nvPr/>
        </p:nvCxnSpPr>
        <p:spPr>
          <a:xfrm>
            <a:off x="3242338" y="4418013"/>
            <a:ext cx="15411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0" name="Straight Connector 119">
            <a:extLst>
              <a:ext uri="{FF2B5EF4-FFF2-40B4-BE49-F238E27FC236}">
                <a16:creationId xmlns:a16="http://schemas.microsoft.com/office/drawing/2014/main" id="{C215DF58-BCDD-43E9-95AD-98A07861398B}"/>
              </a:ext>
            </a:extLst>
          </p:cNvPr>
          <p:cNvCxnSpPr>
            <a:cxnSpLocks/>
          </p:cNvCxnSpPr>
          <p:nvPr/>
        </p:nvCxnSpPr>
        <p:spPr>
          <a:xfrm>
            <a:off x="4333858" y="2878460"/>
            <a:ext cx="0" cy="2476868"/>
          </a:xfrm>
          <a:prstGeom prst="line">
            <a:avLst/>
          </a:prstGeom>
          <a:ln w="22225"/>
        </p:spPr>
        <p:style>
          <a:lnRef idx="1">
            <a:schemeClr val="accent1"/>
          </a:lnRef>
          <a:fillRef idx="0">
            <a:schemeClr val="accent1"/>
          </a:fillRef>
          <a:effectRef idx="0">
            <a:schemeClr val="accent1"/>
          </a:effectRef>
          <a:fontRef idx="minor">
            <a:schemeClr val="tx1"/>
          </a:fontRef>
        </p:style>
      </p:cxnSp>
      <p:sp>
        <p:nvSpPr>
          <p:cNvPr id="121" name="Oval 120">
            <a:extLst>
              <a:ext uri="{FF2B5EF4-FFF2-40B4-BE49-F238E27FC236}">
                <a16:creationId xmlns:a16="http://schemas.microsoft.com/office/drawing/2014/main" id="{AB33661E-C2B9-499F-9EBD-A3623CD76791}"/>
              </a:ext>
            </a:extLst>
          </p:cNvPr>
          <p:cNvSpPr/>
          <p:nvPr/>
        </p:nvSpPr>
        <p:spPr>
          <a:xfrm>
            <a:off x="4097272" y="4723646"/>
            <a:ext cx="82472" cy="8544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2" name="Straight Connector 121">
            <a:extLst>
              <a:ext uri="{FF2B5EF4-FFF2-40B4-BE49-F238E27FC236}">
                <a16:creationId xmlns:a16="http://schemas.microsoft.com/office/drawing/2014/main" id="{23625874-926D-443B-BBB7-50D50576A831}"/>
              </a:ext>
            </a:extLst>
          </p:cNvPr>
          <p:cNvCxnSpPr>
            <a:cxnSpLocks/>
          </p:cNvCxnSpPr>
          <p:nvPr/>
        </p:nvCxnSpPr>
        <p:spPr>
          <a:xfrm>
            <a:off x="4179744" y="4766366"/>
            <a:ext cx="154114" cy="0"/>
          </a:xfrm>
          <a:prstGeom prst="line">
            <a:avLst/>
          </a:prstGeom>
        </p:spPr>
        <p:style>
          <a:lnRef idx="1">
            <a:schemeClr val="accent1"/>
          </a:lnRef>
          <a:fillRef idx="0">
            <a:schemeClr val="accent1"/>
          </a:fillRef>
          <a:effectRef idx="0">
            <a:schemeClr val="accent1"/>
          </a:effectRef>
          <a:fontRef idx="minor">
            <a:schemeClr val="tx1"/>
          </a:fontRef>
        </p:style>
      </p:cxnSp>
      <p:sp>
        <p:nvSpPr>
          <p:cNvPr id="123" name="Oval 122">
            <a:extLst>
              <a:ext uri="{FF2B5EF4-FFF2-40B4-BE49-F238E27FC236}">
                <a16:creationId xmlns:a16="http://schemas.microsoft.com/office/drawing/2014/main" id="{CD46EEB1-A057-47CC-BD61-807B52A72AC9}"/>
              </a:ext>
            </a:extLst>
          </p:cNvPr>
          <p:cNvSpPr/>
          <p:nvPr/>
        </p:nvSpPr>
        <p:spPr>
          <a:xfrm>
            <a:off x="4086159" y="4950659"/>
            <a:ext cx="82472" cy="8544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4" name="Straight Connector 123">
            <a:extLst>
              <a:ext uri="{FF2B5EF4-FFF2-40B4-BE49-F238E27FC236}">
                <a16:creationId xmlns:a16="http://schemas.microsoft.com/office/drawing/2014/main" id="{3A03224F-DB49-4514-9342-981E7D9695EC}"/>
              </a:ext>
            </a:extLst>
          </p:cNvPr>
          <p:cNvCxnSpPr>
            <a:cxnSpLocks/>
          </p:cNvCxnSpPr>
          <p:nvPr/>
        </p:nvCxnSpPr>
        <p:spPr>
          <a:xfrm>
            <a:off x="4168631" y="4993379"/>
            <a:ext cx="154114" cy="0"/>
          </a:xfrm>
          <a:prstGeom prst="line">
            <a:avLst/>
          </a:prstGeom>
        </p:spPr>
        <p:style>
          <a:lnRef idx="1">
            <a:schemeClr val="accent1"/>
          </a:lnRef>
          <a:fillRef idx="0">
            <a:schemeClr val="accent1"/>
          </a:fillRef>
          <a:effectRef idx="0">
            <a:schemeClr val="accent1"/>
          </a:effectRef>
          <a:fontRef idx="minor">
            <a:schemeClr val="tx1"/>
          </a:fontRef>
        </p:style>
      </p:cxnSp>
      <p:sp>
        <p:nvSpPr>
          <p:cNvPr id="125" name="Oval 124">
            <a:extLst>
              <a:ext uri="{FF2B5EF4-FFF2-40B4-BE49-F238E27FC236}">
                <a16:creationId xmlns:a16="http://schemas.microsoft.com/office/drawing/2014/main" id="{71CD2420-194E-4AF8-8A21-589BCED257DA}"/>
              </a:ext>
            </a:extLst>
          </p:cNvPr>
          <p:cNvSpPr/>
          <p:nvPr/>
        </p:nvSpPr>
        <p:spPr>
          <a:xfrm>
            <a:off x="4097272" y="5078819"/>
            <a:ext cx="82472" cy="8544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6" name="Straight Connector 125">
            <a:extLst>
              <a:ext uri="{FF2B5EF4-FFF2-40B4-BE49-F238E27FC236}">
                <a16:creationId xmlns:a16="http://schemas.microsoft.com/office/drawing/2014/main" id="{B4935FC2-ADCD-4384-AA4F-C15BA87E3ADD}"/>
              </a:ext>
            </a:extLst>
          </p:cNvPr>
          <p:cNvCxnSpPr>
            <a:cxnSpLocks/>
          </p:cNvCxnSpPr>
          <p:nvPr/>
        </p:nvCxnSpPr>
        <p:spPr>
          <a:xfrm>
            <a:off x="4179744" y="5121539"/>
            <a:ext cx="154114" cy="0"/>
          </a:xfrm>
          <a:prstGeom prst="line">
            <a:avLst/>
          </a:prstGeom>
        </p:spPr>
        <p:style>
          <a:lnRef idx="1">
            <a:schemeClr val="accent1"/>
          </a:lnRef>
          <a:fillRef idx="0">
            <a:schemeClr val="accent1"/>
          </a:fillRef>
          <a:effectRef idx="0">
            <a:schemeClr val="accent1"/>
          </a:effectRef>
          <a:fontRef idx="minor">
            <a:schemeClr val="tx1"/>
          </a:fontRef>
        </p:style>
      </p:cxnSp>
      <p:sp>
        <p:nvSpPr>
          <p:cNvPr id="127" name="Oval 126">
            <a:extLst>
              <a:ext uri="{FF2B5EF4-FFF2-40B4-BE49-F238E27FC236}">
                <a16:creationId xmlns:a16="http://schemas.microsoft.com/office/drawing/2014/main" id="{61F459DD-F465-4B10-BC4F-0241F6A2FA5C}"/>
              </a:ext>
            </a:extLst>
          </p:cNvPr>
          <p:cNvSpPr/>
          <p:nvPr/>
        </p:nvSpPr>
        <p:spPr>
          <a:xfrm>
            <a:off x="4086159" y="5305832"/>
            <a:ext cx="82472" cy="8544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8" name="Straight Connector 127">
            <a:extLst>
              <a:ext uri="{FF2B5EF4-FFF2-40B4-BE49-F238E27FC236}">
                <a16:creationId xmlns:a16="http://schemas.microsoft.com/office/drawing/2014/main" id="{610A439C-C5CE-4488-8807-913A54CDDBDA}"/>
              </a:ext>
            </a:extLst>
          </p:cNvPr>
          <p:cNvCxnSpPr>
            <a:cxnSpLocks/>
          </p:cNvCxnSpPr>
          <p:nvPr/>
        </p:nvCxnSpPr>
        <p:spPr>
          <a:xfrm>
            <a:off x="4168631" y="5348552"/>
            <a:ext cx="154114" cy="0"/>
          </a:xfrm>
          <a:prstGeom prst="line">
            <a:avLst/>
          </a:prstGeom>
        </p:spPr>
        <p:style>
          <a:lnRef idx="1">
            <a:schemeClr val="accent1"/>
          </a:lnRef>
          <a:fillRef idx="0">
            <a:schemeClr val="accent1"/>
          </a:fillRef>
          <a:effectRef idx="0">
            <a:schemeClr val="accent1"/>
          </a:effectRef>
          <a:fontRef idx="minor">
            <a:schemeClr val="tx1"/>
          </a:fontRef>
        </p:style>
      </p:cxnSp>
      <p:sp>
        <p:nvSpPr>
          <p:cNvPr id="129" name="TextBox 128">
            <a:extLst>
              <a:ext uri="{FF2B5EF4-FFF2-40B4-BE49-F238E27FC236}">
                <a16:creationId xmlns:a16="http://schemas.microsoft.com/office/drawing/2014/main" id="{754AC333-242F-44F6-8145-D1CA9D6F899F}"/>
              </a:ext>
            </a:extLst>
          </p:cNvPr>
          <p:cNvSpPr txBox="1"/>
          <p:nvPr/>
        </p:nvSpPr>
        <p:spPr>
          <a:xfrm>
            <a:off x="3513188" y="4679604"/>
            <a:ext cx="641522" cy="200055"/>
          </a:xfrm>
          <a:prstGeom prst="rect">
            <a:avLst/>
          </a:prstGeom>
          <a:noFill/>
        </p:spPr>
        <p:txBody>
          <a:bodyPr wrap="none" rtlCol="0">
            <a:spAutoFit/>
          </a:bodyPr>
          <a:lstStyle/>
          <a:p>
            <a:r>
              <a:rPr lang="en-US" sz="700" dirty="0"/>
              <a:t>ESID Meter#</a:t>
            </a:r>
          </a:p>
        </p:txBody>
      </p:sp>
      <p:sp>
        <p:nvSpPr>
          <p:cNvPr id="130" name="TextBox 129">
            <a:extLst>
              <a:ext uri="{FF2B5EF4-FFF2-40B4-BE49-F238E27FC236}">
                <a16:creationId xmlns:a16="http://schemas.microsoft.com/office/drawing/2014/main" id="{9C963C18-579E-4BC3-9FE8-AB812DD16A80}"/>
              </a:ext>
            </a:extLst>
          </p:cNvPr>
          <p:cNvSpPr txBox="1"/>
          <p:nvPr/>
        </p:nvSpPr>
        <p:spPr>
          <a:xfrm rot="5400000">
            <a:off x="4127555" y="3199745"/>
            <a:ext cx="598241" cy="215444"/>
          </a:xfrm>
          <a:prstGeom prst="rect">
            <a:avLst/>
          </a:prstGeom>
          <a:noFill/>
        </p:spPr>
        <p:txBody>
          <a:bodyPr wrap="none" rtlCol="0">
            <a:spAutoFit/>
          </a:bodyPr>
          <a:lstStyle/>
          <a:p>
            <a:r>
              <a:rPr lang="en-US" sz="800" dirty="0"/>
              <a:t>Feeder 3</a:t>
            </a:r>
          </a:p>
        </p:txBody>
      </p:sp>
      <p:sp>
        <p:nvSpPr>
          <p:cNvPr id="132" name="Rectangle 131">
            <a:extLst>
              <a:ext uri="{FF2B5EF4-FFF2-40B4-BE49-F238E27FC236}">
                <a16:creationId xmlns:a16="http://schemas.microsoft.com/office/drawing/2014/main" id="{9BFC14D9-AFBF-4600-9C2D-B3C5440AC093}"/>
              </a:ext>
            </a:extLst>
          </p:cNvPr>
          <p:cNvSpPr/>
          <p:nvPr/>
        </p:nvSpPr>
        <p:spPr>
          <a:xfrm rot="2613737">
            <a:off x="4090764" y="5367520"/>
            <a:ext cx="84373" cy="7923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 name="TextBox 132">
            <a:extLst>
              <a:ext uri="{FF2B5EF4-FFF2-40B4-BE49-F238E27FC236}">
                <a16:creationId xmlns:a16="http://schemas.microsoft.com/office/drawing/2014/main" id="{E86E2DB0-A6C2-4C20-A46F-1AAA9BFCD50F}"/>
              </a:ext>
            </a:extLst>
          </p:cNvPr>
          <p:cNvSpPr txBox="1"/>
          <p:nvPr/>
        </p:nvSpPr>
        <p:spPr>
          <a:xfrm>
            <a:off x="3826979" y="5413220"/>
            <a:ext cx="720069" cy="307777"/>
          </a:xfrm>
          <a:prstGeom prst="rect">
            <a:avLst/>
          </a:prstGeom>
          <a:noFill/>
        </p:spPr>
        <p:txBody>
          <a:bodyPr wrap="none" rtlCol="0">
            <a:spAutoFit/>
          </a:bodyPr>
          <a:lstStyle/>
          <a:p>
            <a:r>
              <a:rPr lang="en-US" sz="700" dirty="0"/>
              <a:t>ESID Meter </a:t>
            </a:r>
          </a:p>
          <a:p>
            <a:r>
              <a:rPr lang="en-US" sz="700" dirty="0"/>
              <a:t>w/ Rooftop PV</a:t>
            </a:r>
          </a:p>
        </p:txBody>
      </p:sp>
      <p:sp>
        <p:nvSpPr>
          <p:cNvPr id="134" name="Oval 133">
            <a:extLst>
              <a:ext uri="{FF2B5EF4-FFF2-40B4-BE49-F238E27FC236}">
                <a16:creationId xmlns:a16="http://schemas.microsoft.com/office/drawing/2014/main" id="{7737620E-1BA6-415C-AE5F-8C4F92691D44}"/>
              </a:ext>
            </a:extLst>
          </p:cNvPr>
          <p:cNvSpPr/>
          <p:nvPr/>
        </p:nvSpPr>
        <p:spPr>
          <a:xfrm>
            <a:off x="4087140" y="4395497"/>
            <a:ext cx="82472" cy="85440"/>
          </a:xfrm>
          <a:prstGeom prst="ellipse">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5" name="Straight Connector 134">
            <a:extLst>
              <a:ext uri="{FF2B5EF4-FFF2-40B4-BE49-F238E27FC236}">
                <a16:creationId xmlns:a16="http://schemas.microsoft.com/office/drawing/2014/main" id="{91D3CC6E-E1C3-4645-A95B-5B123FAC96BF}"/>
              </a:ext>
            </a:extLst>
          </p:cNvPr>
          <p:cNvCxnSpPr>
            <a:cxnSpLocks/>
          </p:cNvCxnSpPr>
          <p:nvPr/>
        </p:nvCxnSpPr>
        <p:spPr>
          <a:xfrm>
            <a:off x="4169612" y="4438217"/>
            <a:ext cx="15411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7" name="Straight Connector 136">
            <a:extLst>
              <a:ext uri="{FF2B5EF4-FFF2-40B4-BE49-F238E27FC236}">
                <a16:creationId xmlns:a16="http://schemas.microsoft.com/office/drawing/2014/main" id="{85900405-BE3C-42E8-95EA-EB011870517F}"/>
              </a:ext>
            </a:extLst>
          </p:cNvPr>
          <p:cNvCxnSpPr>
            <a:cxnSpLocks/>
          </p:cNvCxnSpPr>
          <p:nvPr/>
        </p:nvCxnSpPr>
        <p:spPr>
          <a:xfrm>
            <a:off x="2592624" y="5211872"/>
            <a:ext cx="154114" cy="0"/>
          </a:xfrm>
          <a:prstGeom prst="line">
            <a:avLst/>
          </a:prstGeom>
        </p:spPr>
        <p:style>
          <a:lnRef idx="1">
            <a:schemeClr val="accent1"/>
          </a:lnRef>
          <a:fillRef idx="0">
            <a:schemeClr val="accent1"/>
          </a:fillRef>
          <a:effectRef idx="0">
            <a:schemeClr val="accent1"/>
          </a:effectRef>
          <a:fontRef idx="minor">
            <a:schemeClr val="tx1"/>
          </a:fontRef>
        </p:style>
      </p:cxnSp>
      <p:sp>
        <p:nvSpPr>
          <p:cNvPr id="138" name="Oval 137">
            <a:extLst>
              <a:ext uri="{FF2B5EF4-FFF2-40B4-BE49-F238E27FC236}">
                <a16:creationId xmlns:a16="http://schemas.microsoft.com/office/drawing/2014/main" id="{4F4843C6-205B-4AE5-A873-D0C7263620F7}"/>
              </a:ext>
            </a:extLst>
          </p:cNvPr>
          <p:cNvSpPr/>
          <p:nvPr/>
        </p:nvSpPr>
        <p:spPr>
          <a:xfrm>
            <a:off x="2763863" y="5115572"/>
            <a:ext cx="179584" cy="173433"/>
          </a:xfrm>
          <a:prstGeom prst="ellipse">
            <a:avLst/>
          </a:prstGeom>
          <a:no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9" name="TextBox 138">
            <a:extLst>
              <a:ext uri="{FF2B5EF4-FFF2-40B4-BE49-F238E27FC236}">
                <a16:creationId xmlns:a16="http://schemas.microsoft.com/office/drawing/2014/main" id="{BA819185-447A-4B5C-9DE4-F6DE64148223}"/>
              </a:ext>
            </a:extLst>
          </p:cNvPr>
          <p:cNvSpPr txBox="1"/>
          <p:nvPr/>
        </p:nvSpPr>
        <p:spPr>
          <a:xfrm>
            <a:off x="2690229" y="5015517"/>
            <a:ext cx="300082" cy="369332"/>
          </a:xfrm>
          <a:prstGeom prst="rect">
            <a:avLst/>
          </a:prstGeom>
          <a:noFill/>
        </p:spPr>
        <p:txBody>
          <a:bodyPr wrap="none" rtlCol="0">
            <a:spAutoFit/>
          </a:bodyPr>
          <a:lstStyle/>
          <a:p>
            <a:r>
              <a:rPr lang="en-US" dirty="0"/>
              <a:t>~</a:t>
            </a:r>
          </a:p>
        </p:txBody>
      </p:sp>
      <p:cxnSp>
        <p:nvCxnSpPr>
          <p:cNvPr id="140" name="Straight Connector 139">
            <a:extLst>
              <a:ext uri="{FF2B5EF4-FFF2-40B4-BE49-F238E27FC236}">
                <a16:creationId xmlns:a16="http://schemas.microsoft.com/office/drawing/2014/main" id="{E58CDCB8-8FF3-485E-B18B-C15415225286}"/>
              </a:ext>
            </a:extLst>
          </p:cNvPr>
          <p:cNvCxnSpPr>
            <a:cxnSpLocks/>
          </p:cNvCxnSpPr>
          <p:nvPr/>
        </p:nvCxnSpPr>
        <p:spPr>
          <a:xfrm>
            <a:off x="2584169" y="4221614"/>
            <a:ext cx="154114" cy="0"/>
          </a:xfrm>
          <a:prstGeom prst="line">
            <a:avLst/>
          </a:prstGeom>
        </p:spPr>
        <p:style>
          <a:lnRef idx="1">
            <a:schemeClr val="accent1"/>
          </a:lnRef>
          <a:fillRef idx="0">
            <a:schemeClr val="accent1"/>
          </a:fillRef>
          <a:effectRef idx="0">
            <a:schemeClr val="accent1"/>
          </a:effectRef>
          <a:fontRef idx="minor">
            <a:schemeClr val="tx1"/>
          </a:fontRef>
        </p:style>
      </p:cxnSp>
      <p:sp>
        <p:nvSpPr>
          <p:cNvPr id="141" name="Oval 140">
            <a:extLst>
              <a:ext uri="{FF2B5EF4-FFF2-40B4-BE49-F238E27FC236}">
                <a16:creationId xmlns:a16="http://schemas.microsoft.com/office/drawing/2014/main" id="{5BCC4CA9-560D-481D-B3AF-7123FBDF2F2C}"/>
              </a:ext>
            </a:extLst>
          </p:cNvPr>
          <p:cNvSpPr/>
          <p:nvPr/>
        </p:nvSpPr>
        <p:spPr>
          <a:xfrm>
            <a:off x="2755408" y="4125314"/>
            <a:ext cx="179584" cy="173433"/>
          </a:xfrm>
          <a:prstGeom prst="ellipse">
            <a:avLst/>
          </a:prstGeom>
          <a:no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 name="TextBox 141">
            <a:extLst>
              <a:ext uri="{FF2B5EF4-FFF2-40B4-BE49-F238E27FC236}">
                <a16:creationId xmlns:a16="http://schemas.microsoft.com/office/drawing/2014/main" id="{F6B50412-AC6D-470A-9F2F-83404840DB94}"/>
              </a:ext>
            </a:extLst>
          </p:cNvPr>
          <p:cNvSpPr txBox="1"/>
          <p:nvPr/>
        </p:nvSpPr>
        <p:spPr>
          <a:xfrm>
            <a:off x="2683884" y="4041556"/>
            <a:ext cx="300082" cy="369332"/>
          </a:xfrm>
          <a:prstGeom prst="rect">
            <a:avLst/>
          </a:prstGeom>
          <a:noFill/>
        </p:spPr>
        <p:txBody>
          <a:bodyPr wrap="none" rtlCol="0">
            <a:spAutoFit/>
          </a:bodyPr>
          <a:lstStyle/>
          <a:p>
            <a:r>
              <a:rPr lang="en-US" dirty="0"/>
              <a:t>~</a:t>
            </a:r>
          </a:p>
        </p:txBody>
      </p:sp>
      <p:sp>
        <p:nvSpPr>
          <p:cNvPr id="143" name="TextBox 142">
            <a:extLst>
              <a:ext uri="{FF2B5EF4-FFF2-40B4-BE49-F238E27FC236}">
                <a16:creationId xmlns:a16="http://schemas.microsoft.com/office/drawing/2014/main" id="{9CD78681-4970-4C6F-8262-8740A144D792}"/>
              </a:ext>
            </a:extLst>
          </p:cNvPr>
          <p:cNvSpPr txBox="1"/>
          <p:nvPr/>
        </p:nvSpPr>
        <p:spPr>
          <a:xfrm>
            <a:off x="2551684" y="4333562"/>
            <a:ext cx="521297" cy="215444"/>
          </a:xfrm>
          <a:prstGeom prst="rect">
            <a:avLst/>
          </a:prstGeom>
          <a:noFill/>
        </p:spPr>
        <p:txBody>
          <a:bodyPr wrap="none" rtlCol="0">
            <a:spAutoFit/>
          </a:bodyPr>
          <a:lstStyle/>
          <a:p>
            <a:r>
              <a:rPr lang="en-US" sz="800" dirty="0"/>
              <a:t>SODG-G</a:t>
            </a:r>
          </a:p>
        </p:txBody>
      </p:sp>
      <p:sp>
        <p:nvSpPr>
          <p:cNvPr id="144" name="TextBox 143">
            <a:extLst>
              <a:ext uri="{FF2B5EF4-FFF2-40B4-BE49-F238E27FC236}">
                <a16:creationId xmlns:a16="http://schemas.microsoft.com/office/drawing/2014/main" id="{ED2288B4-EBC5-453D-A279-9407B30D13F8}"/>
              </a:ext>
            </a:extLst>
          </p:cNvPr>
          <p:cNvSpPr txBox="1"/>
          <p:nvPr/>
        </p:nvSpPr>
        <p:spPr>
          <a:xfrm>
            <a:off x="2577864" y="5299409"/>
            <a:ext cx="521297" cy="215444"/>
          </a:xfrm>
          <a:prstGeom prst="rect">
            <a:avLst/>
          </a:prstGeom>
          <a:noFill/>
        </p:spPr>
        <p:txBody>
          <a:bodyPr wrap="none" rtlCol="0">
            <a:spAutoFit/>
          </a:bodyPr>
          <a:lstStyle/>
          <a:p>
            <a:r>
              <a:rPr lang="en-US" sz="800" dirty="0"/>
              <a:t>SODG-G</a:t>
            </a:r>
          </a:p>
        </p:txBody>
      </p:sp>
      <p:cxnSp>
        <p:nvCxnSpPr>
          <p:cNvPr id="131" name="Straight Arrow Connector 130">
            <a:extLst>
              <a:ext uri="{FF2B5EF4-FFF2-40B4-BE49-F238E27FC236}">
                <a16:creationId xmlns:a16="http://schemas.microsoft.com/office/drawing/2014/main" id="{F33C6571-BBA4-492D-B811-BD8C0601D730}"/>
              </a:ext>
            </a:extLst>
          </p:cNvPr>
          <p:cNvCxnSpPr>
            <a:cxnSpLocks/>
          </p:cNvCxnSpPr>
          <p:nvPr/>
        </p:nvCxnSpPr>
        <p:spPr>
          <a:xfrm flipH="1">
            <a:off x="5510257" y="2658983"/>
            <a:ext cx="1549315"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36" name="TextBox 135">
            <a:extLst>
              <a:ext uri="{FF2B5EF4-FFF2-40B4-BE49-F238E27FC236}">
                <a16:creationId xmlns:a16="http://schemas.microsoft.com/office/drawing/2014/main" id="{C3173943-7463-43E0-ABC8-20560D85E2EF}"/>
              </a:ext>
            </a:extLst>
          </p:cNvPr>
          <p:cNvSpPr txBox="1"/>
          <p:nvPr/>
        </p:nvSpPr>
        <p:spPr>
          <a:xfrm>
            <a:off x="7045006" y="2501029"/>
            <a:ext cx="1870394" cy="523220"/>
          </a:xfrm>
          <a:prstGeom prst="rect">
            <a:avLst/>
          </a:prstGeom>
          <a:noFill/>
        </p:spPr>
        <p:txBody>
          <a:bodyPr wrap="square" rtlCol="0">
            <a:spAutoFit/>
          </a:bodyPr>
          <a:lstStyle/>
          <a:p>
            <a:r>
              <a:rPr lang="en-US" sz="1400" b="1" dirty="0">
                <a:solidFill>
                  <a:srgbClr val="00AEC7"/>
                </a:solidFill>
              </a:rPr>
              <a:t>Substation XFMR  (CIM Load-TYP)</a:t>
            </a:r>
          </a:p>
        </p:txBody>
      </p:sp>
      <p:sp>
        <p:nvSpPr>
          <p:cNvPr id="145" name="TextBox 144">
            <a:extLst>
              <a:ext uri="{FF2B5EF4-FFF2-40B4-BE49-F238E27FC236}">
                <a16:creationId xmlns:a16="http://schemas.microsoft.com/office/drawing/2014/main" id="{B9BC4DCA-81BA-419F-A0FA-B603A9D7DA07}"/>
              </a:ext>
            </a:extLst>
          </p:cNvPr>
          <p:cNvSpPr txBox="1"/>
          <p:nvPr/>
        </p:nvSpPr>
        <p:spPr>
          <a:xfrm>
            <a:off x="7045006" y="3311934"/>
            <a:ext cx="1870394" cy="307777"/>
          </a:xfrm>
          <a:prstGeom prst="rect">
            <a:avLst/>
          </a:prstGeom>
          <a:noFill/>
        </p:spPr>
        <p:txBody>
          <a:bodyPr wrap="square" rtlCol="0">
            <a:spAutoFit/>
          </a:bodyPr>
          <a:lstStyle/>
          <a:p>
            <a:r>
              <a:rPr lang="en-US" sz="1400" b="1" dirty="0">
                <a:solidFill>
                  <a:srgbClr val="00AEC7"/>
                </a:solidFill>
              </a:rPr>
              <a:t>MV Bus</a:t>
            </a:r>
          </a:p>
        </p:txBody>
      </p:sp>
      <p:sp>
        <p:nvSpPr>
          <p:cNvPr id="146" name="TextBox 145">
            <a:extLst>
              <a:ext uri="{FF2B5EF4-FFF2-40B4-BE49-F238E27FC236}">
                <a16:creationId xmlns:a16="http://schemas.microsoft.com/office/drawing/2014/main" id="{18B94106-79E2-4FA5-A173-F4503884ABD3}"/>
              </a:ext>
            </a:extLst>
          </p:cNvPr>
          <p:cNvSpPr txBox="1"/>
          <p:nvPr/>
        </p:nvSpPr>
        <p:spPr>
          <a:xfrm>
            <a:off x="7045006" y="4589751"/>
            <a:ext cx="1870394" cy="307777"/>
          </a:xfrm>
          <a:prstGeom prst="rect">
            <a:avLst/>
          </a:prstGeom>
          <a:noFill/>
        </p:spPr>
        <p:txBody>
          <a:bodyPr wrap="square" rtlCol="0">
            <a:spAutoFit/>
          </a:bodyPr>
          <a:lstStyle/>
          <a:p>
            <a:r>
              <a:rPr lang="en-US" sz="1400" b="1" dirty="0">
                <a:solidFill>
                  <a:srgbClr val="00AEC7"/>
                </a:solidFill>
              </a:rPr>
              <a:t>Distribution system</a:t>
            </a:r>
          </a:p>
        </p:txBody>
      </p:sp>
      <p:cxnSp>
        <p:nvCxnSpPr>
          <p:cNvPr id="147" name="Straight Arrow Connector 146">
            <a:extLst>
              <a:ext uri="{FF2B5EF4-FFF2-40B4-BE49-F238E27FC236}">
                <a16:creationId xmlns:a16="http://schemas.microsoft.com/office/drawing/2014/main" id="{E186E1CC-7B59-4053-8F8F-F19B4F57D460}"/>
              </a:ext>
            </a:extLst>
          </p:cNvPr>
          <p:cNvCxnSpPr>
            <a:cxnSpLocks/>
            <a:stCxn id="146" idx="1"/>
          </p:cNvCxnSpPr>
          <p:nvPr/>
        </p:nvCxnSpPr>
        <p:spPr>
          <a:xfrm flipH="1" flipV="1">
            <a:off x="6400308" y="4496036"/>
            <a:ext cx="644698" cy="24760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159718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Step 2: NMMS Operations Model</a:t>
            </a:r>
          </a:p>
        </p:txBody>
      </p:sp>
      <p:sp>
        <p:nvSpPr>
          <p:cNvPr id="4" name="Slide Number Placeholder 3"/>
          <p:cNvSpPr>
            <a:spLocks noGrp="1"/>
          </p:cNvSpPr>
          <p:nvPr>
            <p:ph type="sldNum" sz="quarter" idx="4"/>
          </p:nvPr>
        </p:nvSpPr>
        <p:spPr/>
        <p:txBody>
          <a:bodyPr/>
          <a:lstStyle/>
          <a:p>
            <a:fld id="{1D93BD3E-1E9A-4970-A6F7-E7AC52762E0C}" type="slidenum">
              <a:rPr lang="en-US" smtClean="0"/>
              <a:pPr/>
              <a:t>6</a:t>
            </a:fld>
            <a:endParaRPr lang="en-US" dirty="0"/>
          </a:p>
        </p:txBody>
      </p:sp>
      <p:sp>
        <p:nvSpPr>
          <p:cNvPr id="93" name="Rectangle 92">
            <a:extLst>
              <a:ext uri="{FF2B5EF4-FFF2-40B4-BE49-F238E27FC236}">
                <a16:creationId xmlns:a16="http://schemas.microsoft.com/office/drawing/2014/main" id="{B01D142D-4824-4B74-B0F5-ECFDEE0AD582}"/>
              </a:ext>
            </a:extLst>
          </p:cNvPr>
          <p:cNvSpPr/>
          <p:nvPr/>
        </p:nvSpPr>
        <p:spPr>
          <a:xfrm>
            <a:off x="3292411" y="1254573"/>
            <a:ext cx="4403789" cy="3620015"/>
          </a:xfrm>
          <a:prstGeom prst="rect">
            <a:avLst/>
          </a:prstGeom>
          <a:no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4" name="Straight Connector 93">
            <a:extLst>
              <a:ext uri="{FF2B5EF4-FFF2-40B4-BE49-F238E27FC236}">
                <a16:creationId xmlns:a16="http://schemas.microsoft.com/office/drawing/2014/main" id="{7F410C87-558E-4BF9-B9D2-4CC927071F2A}"/>
              </a:ext>
            </a:extLst>
          </p:cNvPr>
          <p:cNvCxnSpPr>
            <a:cxnSpLocks/>
          </p:cNvCxnSpPr>
          <p:nvPr/>
        </p:nvCxnSpPr>
        <p:spPr>
          <a:xfrm>
            <a:off x="4167027" y="1891572"/>
            <a:ext cx="0" cy="277402"/>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95" name="Straight Connector 94">
            <a:extLst>
              <a:ext uri="{FF2B5EF4-FFF2-40B4-BE49-F238E27FC236}">
                <a16:creationId xmlns:a16="http://schemas.microsoft.com/office/drawing/2014/main" id="{C39DD976-B30A-4293-A68E-83B821AC3F71}"/>
              </a:ext>
            </a:extLst>
          </p:cNvPr>
          <p:cNvCxnSpPr>
            <a:cxnSpLocks/>
          </p:cNvCxnSpPr>
          <p:nvPr/>
        </p:nvCxnSpPr>
        <p:spPr>
          <a:xfrm flipH="1">
            <a:off x="4020573" y="1904033"/>
            <a:ext cx="932427" cy="17291"/>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96" name="Straight Connector 95">
            <a:extLst>
              <a:ext uri="{FF2B5EF4-FFF2-40B4-BE49-F238E27FC236}">
                <a16:creationId xmlns:a16="http://schemas.microsoft.com/office/drawing/2014/main" id="{1847DD7D-5007-4330-887A-FD0D570C97D8}"/>
              </a:ext>
            </a:extLst>
          </p:cNvPr>
          <p:cNvCxnSpPr>
            <a:cxnSpLocks/>
          </p:cNvCxnSpPr>
          <p:nvPr/>
        </p:nvCxnSpPr>
        <p:spPr>
          <a:xfrm flipH="1">
            <a:off x="4953000" y="1802321"/>
            <a:ext cx="140504" cy="101712"/>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97" name="Straight Connector 96">
            <a:extLst>
              <a:ext uri="{FF2B5EF4-FFF2-40B4-BE49-F238E27FC236}">
                <a16:creationId xmlns:a16="http://schemas.microsoft.com/office/drawing/2014/main" id="{503A2C31-FAC5-4029-8CC4-4DC2890E5D0E}"/>
              </a:ext>
            </a:extLst>
          </p:cNvPr>
          <p:cNvCxnSpPr>
            <a:cxnSpLocks/>
          </p:cNvCxnSpPr>
          <p:nvPr/>
        </p:nvCxnSpPr>
        <p:spPr>
          <a:xfrm flipH="1">
            <a:off x="5093504" y="1891572"/>
            <a:ext cx="1112871" cy="12461"/>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98" name="Straight Connector 97">
            <a:extLst>
              <a:ext uri="{FF2B5EF4-FFF2-40B4-BE49-F238E27FC236}">
                <a16:creationId xmlns:a16="http://schemas.microsoft.com/office/drawing/2014/main" id="{7D74DC41-F191-4B9F-8659-3E458CE07469}"/>
              </a:ext>
            </a:extLst>
          </p:cNvPr>
          <p:cNvCxnSpPr>
            <a:cxnSpLocks/>
          </p:cNvCxnSpPr>
          <p:nvPr/>
        </p:nvCxnSpPr>
        <p:spPr>
          <a:xfrm>
            <a:off x="5679324" y="1891572"/>
            <a:ext cx="0" cy="277402"/>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99" name="TextBox 98">
            <a:extLst>
              <a:ext uri="{FF2B5EF4-FFF2-40B4-BE49-F238E27FC236}">
                <a16:creationId xmlns:a16="http://schemas.microsoft.com/office/drawing/2014/main" id="{8985A9D5-8F43-4146-AAA1-9AE9F7916021}"/>
              </a:ext>
            </a:extLst>
          </p:cNvPr>
          <p:cNvSpPr txBox="1"/>
          <p:nvPr/>
        </p:nvSpPr>
        <p:spPr>
          <a:xfrm>
            <a:off x="4410244" y="1200174"/>
            <a:ext cx="841897" cy="253916"/>
          </a:xfrm>
          <a:prstGeom prst="rect">
            <a:avLst/>
          </a:prstGeom>
          <a:noFill/>
        </p:spPr>
        <p:txBody>
          <a:bodyPr wrap="none" rtlCol="0">
            <a:spAutoFit/>
          </a:bodyPr>
          <a:lstStyle/>
          <a:p>
            <a:r>
              <a:rPr lang="en-US" sz="1050" dirty="0"/>
              <a:t>Substation</a:t>
            </a:r>
            <a:r>
              <a:rPr lang="en-US" sz="800" dirty="0"/>
              <a:t> X</a:t>
            </a:r>
          </a:p>
        </p:txBody>
      </p:sp>
      <p:cxnSp>
        <p:nvCxnSpPr>
          <p:cNvPr id="100" name="Straight Connector 99">
            <a:extLst>
              <a:ext uri="{FF2B5EF4-FFF2-40B4-BE49-F238E27FC236}">
                <a16:creationId xmlns:a16="http://schemas.microsoft.com/office/drawing/2014/main" id="{983A3E69-C959-4BDE-B15B-E71E82C684BF}"/>
              </a:ext>
            </a:extLst>
          </p:cNvPr>
          <p:cNvCxnSpPr>
            <a:cxnSpLocks/>
          </p:cNvCxnSpPr>
          <p:nvPr/>
        </p:nvCxnSpPr>
        <p:spPr>
          <a:xfrm>
            <a:off x="4165357" y="1062193"/>
            <a:ext cx="0" cy="841840"/>
          </a:xfrm>
          <a:prstGeom prst="line">
            <a:avLst/>
          </a:prstGeom>
          <a:ln w="38100">
            <a:tailEnd type="oval"/>
          </a:ln>
        </p:spPr>
        <p:style>
          <a:lnRef idx="1">
            <a:schemeClr val="accent1"/>
          </a:lnRef>
          <a:fillRef idx="0">
            <a:schemeClr val="accent1"/>
          </a:fillRef>
          <a:effectRef idx="0">
            <a:schemeClr val="accent1"/>
          </a:effectRef>
          <a:fontRef idx="minor">
            <a:schemeClr val="tx1"/>
          </a:fontRef>
        </p:style>
      </p:cxnSp>
      <p:cxnSp>
        <p:nvCxnSpPr>
          <p:cNvPr id="101" name="Straight Connector 100">
            <a:extLst>
              <a:ext uri="{FF2B5EF4-FFF2-40B4-BE49-F238E27FC236}">
                <a16:creationId xmlns:a16="http://schemas.microsoft.com/office/drawing/2014/main" id="{08F97823-C449-420B-91AC-FE15C739D665}"/>
              </a:ext>
            </a:extLst>
          </p:cNvPr>
          <p:cNvCxnSpPr>
            <a:cxnSpLocks/>
          </p:cNvCxnSpPr>
          <p:nvPr/>
        </p:nvCxnSpPr>
        <p:spPr>
          <a:xfrm>
            <a:off x="5412625" y="1045202"/>
            <a:ext cx="0" cy="841840"/>
          </a:xfrm>
          <a:prstGeom prst="line">
            <a:avLst/>
          </a:prstGeom>
          <a:ln w="38100">
            <a:tailEnd type="oval"/>
          </a:ln>
        </p:spPr>
        <p:style>
          <a:lnRef idx="1">
            <a:schemeClr val="accent1"/>
          </a:lnRef>
          <a:fillRef idx="0">
            <a:schemeClr val="accent1"/>
          </a:fillRef>
          <a:effectRef idx="0">
            <a:schemeClr val="accent1"/>
          </a:effectRef>
          <a:fontRef idx="minor">
            <a:schemeClr val="tx1"/>
          </a:fontRef>
        </p:style>
      </p:cxnSp>
      <p:sp>
        <p:nvSpPr>
          <p:cNvPr id="102" name="TextBox 101">
            <a:extLst>
              <a:ext uri="{FF2B5EF4-FFF2-40B4-BE49-F238E27FC236}">
                <a16:creationId xmlns:a16="http://schemas.microsoft.com/office/drawing/2014/main" id="{E0698444-3745-4946-83EF-3807AC131081}"/>
              </a:ext>
            </a:extLst>
          </p:cNvPr>
          <p:cNvSpPr txBox="1"/>
          <p:nvPr/>
        </p:nvSpPr>
        <p:spPr>
          <a:xfrm>
            <a:off x="4091307" y="993254"/>
            <a:ext cx="1002197" cy="215444"/>
          </a:xfrm>
          <a:prstGeom prst="rect">
            <a:avLst/>
          </a:prstGeom>
          <a:noFill/>
        </p:spPr>
        <p:txBody>
          <a:bodyPr wrap="none" rtlCol="0">
            <a:spAutoFit/>
          </a:bodyPr>
          <a:lstStyle/>
          <a:p>
            <a:r>
              <a:rPr lang="en-US" sz="800" dirty="0"/>
              <a:t>Transmission Line 1</a:t>
            </a:r>
          </a:p>
        </p:txBody>
      </p:sp>
      <p:sp>
        <p:nvSpPr>
          <p:cNvPr id="103" name="TextBox 102">
            <a:extLst>
              <a:ext uri="{FF2B5EF4-FFF2-40B4-BE49-F238E27FC236}">
                <a16:creationId xmlns:a16="http://schemas.microsoft.com/office/drawing/2014/main" id="{52A12FA4-19E2-4B94-91D1-EEE8F7F7BFB4}"/>
              </a:ext>
            </a:extLst>
          </p:cNvPr>
          <p:cNvSpPr txBox="1"/>
          <p:nvPr/>
        </p:nvSpPr>
        <p:spPr>
          <a:xfrm>
            <a:off x="5358323" y="991089"/>
            <a:ext cx="1002197" cy="215444"/>
          </a:xfrm>
          <a:prstGeom prst="rect">
            <a:avLst/>
          </a:prstGeom>
          <a:noFill/>
        </p:spPr>
        <p:txBody>
          <a:bodyPr wrap="none" rtlCol="0">
            <a:spAutoFit/>
          </a:bodyPr>
          <a:lstStyle/>
          <a:p>
            <a:r>
              <a:rPr lang="en-US" sz="800" dirty="0"/>
              <a:t>Transmission Line 2</a:t>
            </a:r>
          </a:p>
        </p:txBody>
      </p:sp>
      <p:sp>
        <p:nvSpPr>
          <p:cNvPr id="104" name="TextBox 103">
            <a:extLst>
              <a:ext uri="{FF2B5EF4-FFF2-40B4-BE49-F238E27FC236}">
                <a16:creationId xmlns:a16="http://schemas.microsoft.com/office/drawing/2014/main" id="{5EA3F26B-E76D-45E9-828D-64BB98E61153}"/>
              </a:ext>
            </a:extLst>
          </p:cNvPr>
          <p:cNvSpPr txBox="1"/>
          <p:nvPr/>
        </p:nvSpPr>
        <p:spPr>
          <a:xfrm>
            <a:off x="4310108" y="1586877"/>
            <a:ext cx="532518" cy="215444"/>
          </a:xfrm>
          <a:prstGeom prst="rect">
            <a:avLst/>
          </a:prstGeom>
          <a:noFill/>
        </p:spPr>
        <p:txBody>
          <a:bodyPr wrap="none" rtlCol="0">
            <a:spAutoFit/>
          </a:bodyPr>
          <a:lstStyle/>
          <a:p>
            <a:r>
              <a:rPr lang="en-US" sz="800" dirty="0"/>
              <a:t>Switch Y</a:t>
            </a:r>
          </a:p>
        </p:txBody>
      </p:sp>
      <p:sp>
        <p:nvSpPr>
          <p:cNvPr id="105" name="Isosceles Triangle 104">
            <a:extLst>
              <a:ext uri="{FF2B5EF4-FFF2-40B4-BE49-F238E27FC236}">
                <a16:creationId xmlns:a16="http://schemas.microsoft.com/office/drawing/2014/main" id="{46C667E3-13B1-489B-BDE0-2F8C12602634}"/>
              </a:ext>
            </a:extLst>
          </p:cNvPr>
          <p:cNvSpPr/>
          <p:nvPr/>
        </p:nvSpPr>
        <p:spPr>
          <a:xfrm rot="10800000">
            <a:off x="3962399" y="2181493"/>
            <a:ext cx="405917" cy="277403"/>
          </a:xfrm>
          <a:prstGeom prst="triangle">
            <a:avLst>
              <a:gd name="adj" fmla="val 46871"/>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Isosceles Triangle 105">
            <a:extLst>
              <a:ext uri="{FF2B5EF4-FFF2-40B4-BE49-F238E27FC236}">
                <a16:creationId xmlns:a16="http://schemas.microsoft.com/office/drawing/2014/main" id="{32D19794-56C4-499C-B47D-990254FB001B}"/>
              </a:ext>
            </a:extLst>
          </p:cNvPr>
          <p:cNvSpPr/>
          <p:nvPr/>
        </p:nvSpPr>
        <p:spPr>
          <a:xfrm rot="10800000">
            <a:off x="5453504" y="2168974"/>
            <a:ext cx="405917" cy="277403"/>
          </a:xfrm>
          <a:prstGeom prst="triangle">
            <a:avLst>
              <a:gd name="adj" fmla="val 46871"/>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7" name="Straight Arrow Connector 106">
            <a:extLst>
              <a:ext uri="{FF2B5EF4-FFF2-40B4-BE49-F238E27FC236}">
                <a16:creationId xmlns:a16="http://schemas.microsoft.com/office/drawing/2014/main" id="{44FF4C82-CC40-44B4-96C9-9656CC74CFF5}"/>
              </a:ext>
            </a:extLst>
          </p:cNvPr>
          <p:cNvCxnSpPr>
            <a:cxnSpLocks/>
          </p:cNvCxnSpPr>
          <p:nvPr/>
        </p:nvCxnSpPr>
        <p:spPr>
          <a:xfrm>
            <a:off x="2719128" y="3228945"/>
            <a:ext cx="634704" cy="823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3" name="Straight Connector 112">
            <a:extLst>
              <a:ext uri="{FF2B5EF4-FFF2-40B4-BE49-F238E27FC236}">
                <a16:creationId xmlns:a16="http://schemas.microsoft.com/office/drawing/2014/main" id="{91F5BAD0-FABC-4FD6-BDA1-53A553B569BE}"/>
              </a:ext>
            </a:extLst>
          </p:cNvPr>
          <p:cNvCxnSpPr>
            <a:cxnSpLocks/>
            <a:endCxn id="114" idx="0"/>
          </p:cNvCxnSpPr>
          <p:nvPr/>
        </p:nvCxnSpPr>
        <p:spPr>
          <a:xfrm flipH="1">
            <a:off x="6175451" y="1868003"/>
            <a:ext cx="13695" cy="471663"/>
          </a:xfrm>
          <a:prstGeom prst="line">
            <a:avLst/>
          </a:prstGeom>
        </p:spPr>
        <p:style>
          <a:lnRef idx="1">
            <a:schemeClr val="accent1"/>
          </a:lnRef>
          <a:fillRef idx="0">
            <a:schemeClr val="accent1"/>
          </a:fillRef>
          <a:effectRef idx="0">
            <a:schemeClr val="accent1"/>
          </a:effectRef>
          <a:fontRef idx="minor">
            <a:schemeClr val="tx1"/>
          </a:fontRef>
        </p:style>
      </p:cxnSp>
      <p:sp>
        <p:nvSpPr>
          <p:cNvPr id="114" name="Oval 113">
            <a:extLst>
              <a:ext uri="{FF2B5EF4-FFF2-40B4-BE49-F238E27FC236}">
                <a16:creationId xmlns:a16="http://schemas.microsoft.com/office/drawing/2014/main" id="{1BD03611-D9B5-48D4-913C-6F5E9E30AA5A}"/>
              </a:ext>
            </a:extLst>
          </p:cNvPr>
          <p:cNvSpPr/>
          <p:nvPr/>
        </p:nvSpPr>
        <p:spPr>
          <a:xfrm>
            <a:off x="6085659" y="2339666"/>
            <a:ext cx="179584" cy="173433"/>
          </a:xfrm>
          <a:prstGeom prst="ellipse">
            <a:avLst/>
          </a:prstGeom>
          <a:no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TextBox 114">
            <a:extLst>
              <a:ext uri="{FF2B5EF4-FFF2-40B4-BE49-F238E27FC236}">
                <a16:creationId xmlns:a16="http://schemas.microsoft.com/office/drawing/2014/main" id="{7D811A0E-1A03-4B57-9928-9973CAD85228}"/>
              </a:ext>
            </a:extLst>
          </p:cNvPr>
          <p:cNvSpPr txBox="1"/>
          <p:nvPr/>
        </p:nvSpPr>
        <p:spPr>
          <a:xfrm>
            <a:off x="5919374" y="2513099"/>
            <a:ext cx="441146" cy="215444"/>
          </a:xfrm>
          <a:prstGeom prst="rect">
            <a:avLst/>
          </a:prstGeom>
          <a:noFill/>
        </p:spPr>
        <p:txBody>
          <a:bodyPr wrap="none" rtlCol="0">
            <a:spAutoFit/>
          </a:bodyPr>
          <a:lstStyle/>
          <a:p>
            <a:r>
              <a:rPr lang="en-US" sz="800" dirty="0"/>
              <a:t>DGR 1</a:t>
            </a:r>
          </a:p>
        </p:txBody>
      </p:sp>
      <p:sp>
        <p:nvSpPr>
          <p:cNvPr id="116" name="TextBox 115">
            <a:extLst>
              <a:ext uri="{FF2B5EF4-FFF2-40B4-BE49-F238E27FC236}">
                <a16:creationId xmlns:a16="http://schemas.microsoft.com/office/drawing/2014/main" id="{FF58A69D-4B89-466C-87EE-3AAE5E7D52CC}"/>
              </a:ext>
            </a:extLst>
          </p:cNvPr>
          <p:cNvSpPr txBox="1"/>
          <p:nvPr/>
        </p:nvSpPr>
        <p:spPr>
          <a:xfrm>
            <a:off x="5192414" y="2620821"/>
            <a:ext cx="300082" cy="369332"/>
          </a:xfrm>
          <a:prstGeom prst="rect">
            <a:avLst/>
          </a:prstGeom>
          <a:noFill/>
        </p:spPr>
        <p:txBody>
          <a:bodyPr wrap="none" rtlCol="0">
            <a:spAutoFit/>
          </a:bodyPr>
          <a:lstStyle/>
          <a:p>
            <a:r>
              <a:rPr lang="en-US" dirty="0"/>
              <a:t>~</a:t>
            </a:r>
          </a:p>
        </p:txBody>
      </p:sp>
      <p:cxnSp>
        <p:nvCxnSpPr>
          <p:cNvPr id="117" name="Straight Connector 116">
            <a:extLst>
              <a:ext uri="{FF2B5EF4-FFF2-40B4-BE49-F238E27FC236}">
                <a16:creationId xmlns:a16="http://schemas.microsoft.com/office/drawing/2014/main" id="{D89A9420-CEA9-4D30-B297-C29E1070DCD6}"/>
              </a:ext>
            </a:extLst>
          </p:cNvPr>
          <p:cNvCxnSpPr>
            <a:cxnSpLocks/>
            <a:stCxn id="118" idx="0"/>
            <a:endCxn id="106" idx="5"/>
          </p:cNvCxnSpPr>
          <p:nvPr/>
        </p:nvCxnSpPr>
        <p:spPr>
          <a:xfrm flipV="1">
            <a:off x="5355604" y="2307675"/>
            <a:ext cx="205730" cy="403176"/>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118" name="Oval 117">
            <a:extLst>
              <a:ext uri="{FF2B5EF4-FFF2-40B4-BE49-F238E27FC236}">
                <a16:creationId xmlns:a16="http://schemas.microsoft.com/office/drawing/2014/main" id="{F084F8D6-E61A-4CBC-9723-DCB9F4499418}"/>
              </a:ext>
            </a:extLst>
          </p:cNvPr>
          <p:cNvSpPr/>
          <p:nvPr/>
        </p:nvSpPr>
        <p:spPr>
          <a:xfrm>
            <a:off x="5265812" y="2710851"/>
            <a:ext cx="179584" cy="173433"/>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TextBox 118">
            <a:extLst>
              <a:ext uri="{FF2B5EF4-FFF2-40B4-BE49-F238E27FC236}">
                <a16:creationId xmlns:a16="http://schemas.microsoft.com/office/drawing/2014/main" id="{7AA111DF-0810-4C75-B079-471742555FB9}"/>
              </a:ext>
            </a:extLst>
          </p:cNvPr>
          <p:cNvSpPr txBox="1"/>
          <p:nvPr/>
        </p:nvSpPr>
        <p:spPr>
          <a:xfrm>
            <a:off x="4709985" y="2697765"/>
            <a:ext cx="486030" cy="215444"/>
          </a:xfrm>
          <a:prstGeom prst="rect">
            <a:avLst/>
          </a:prstGeom>
          <a:noFill/>
        </p:spPr>
        <p:txBody>
          <a:bodyPr wrap="none" rtlCol="0">
            <a:spAutoFit/>
          </a:bodyPr>
          <a:lstStyle/>
          <a:p>
            <a:r>
              <a:rPr lang="en-US" sz="800" dirty="0"/>
              <a:t>ADER 1</a:t>
            </a:r>
          </a:p>
        </p:txBody>
      </p:sp>
      <p:sp>
        <p:nvSpPr>
          <p:cNvPr id="120" name="TextBox 119">
            <a:extLst>
              <a:ext uri="{FF2B5EF4-FFF2-40B4-BE49-F238E27FC236}">
                <a16:creationId xmlns:a16="http://schemas.microsoft.com/office/drawing/2014/main" id="{B1C0B9A8-49FD-41CA-9F44-613E5259DD52}"/>
              </a:ext>
            </a:extLst>
          </p:cNvPr>
          <p:cNvSpPr txBox="1"/>
          <p:nvPr/>
        </p:nvSpPr>
        <p:spPr>
          <a:xfrm>
            <a:off x="3336953" y="3112162"/>
            <a:ext cx="2031325" cy="1169551"/>
          </a:xfrm>
          <a:prstGeom prst="rect">
            <a:avLst/>
          </a:prstGeom>
          <a:noFill/>
        </p:spPr>
        <p:txBody>
          <a:bodyPr wrap="none" rtlCol="0">
            <a:spAutoFit/>
          </a:bodyPr>
          <a:lstStyle/>
          <a:p>
            <a:r>
              <a:rPr lang="en-US" sz="1000" dirty="0"/>
              <a:t>CIM Load 1 - Mapping</a:t>
            </a:r>
          </a:p>
          <a:p>
            <a:pPr marL="171450" indent="-171450">
              <a:buFontTx/>
              <a:buChar char="-"/>
            </a:pPr>
            <a:r>
              <a:rPr lang="en-US" sz="1000" dirty="0"/>
              <a:t>Total Aggregated Load</a:t>
            </a:r>
          </a:p>
          <a:p>
            <a:pPr marL="171450" indent="-171450">
              <a:buFontTx/>
              <a:buChar char="-"/>
            </a:pPr>
            <a:r>
              <a:rPr lang="en-US" sz="1000" dirty="0"/>
              <a:t>Aggregated rooftop solar</a:t>
            </a:r>
          </a:p>
          <a:p>
            <a:pPr marL="171450" indent="-171450">
              <a:buFontTx/>
              <a:buChar char="-"/>
            </a:pPr>
            <a:r>
              <a:rPr lang="en-US" sz="1000" dirty="0"/>
              <a:t>  with fractional ride-through</a:t>
            </a:r>
          </a:p>
          <a:p>
            <a:pPr marL="171450" indent="-171450">
              <a:buFontTx/>
              <a:buChar char="-"/>
            </a:pPr>
            <a:r>
              <a:rPr lang="en-US" sz="1000" dirty="0"/>
              <a:t>Aggregated BES</a:t>
            </a:r>
          </a:p>
          <a:p>
            <a:pPr marL="171450" indent="-171450">
              <a:buFontTx/>
              <a:buChar char="-"/>
            </a:pPr>
            <a:r>
              <a:rPr lang="en-US" sz="1000" dirty="0"/>
              <a:t>    With fractional ride-through</a:t>
            </a:r>
          </a:p>
          <a:p>
            <a:r>
              <a:rPr lang="en-US" sz="1000" dirty="0">
                <a:solidFill>
                  <a:schemeClr val="accent6">
                    <a:lumMod val="75000"/>
                  </a:schemeClr>
                </a:solidFill>
              </a:rPr>
              <a:t>      Individual SODG</a:t>
            </a:r>
            <a:endParaRPr lang="en-US" sz="800" dirty="0">
              <a:solidFill>
                <a:schemeClr val="accent6">
                  <a:lumMod val="75000"/>
                </a:schemeClr>
              </a:solidFill>
            </a:endParaRPr>
          </a:p>
        </p:txBody>
      </p:sp>
      <p:sp>
        <p:nvSpPr>
          <p:cNvPr id="121" name="TextBox 120">
            <a:extLst>
              <a:ext uri="{FF2B5EF4-FFF2-40B4-BE49-F238E27FC236}">
                <a16:creationId xmlns:a16="http://schemas.microsoft.com/office/drawing/2014/main" id="{FAEC254A-52CF-46F2-90DA-CE08A635F351}"/>
              </a:ext>
            </a:extLst>
          </p:cNvPr>
          <p:cNvSpPr txBox="1"/>
          <p:nvPr/>
        </p:nvSpPr>
        <p:spPr>
          <a:xfrm>
            <a:off x="5548273" y="3047075"/>
            <a:ext cx="2002471" cy="1631216"/>
          </a:xfrm>
          <a:prstGeom prst="rect">
            <a:avLst/>
          </a:prstGeom>
          <a:noFill/>
        </p:spPr>
        <p:txBody>
          <a:bodyPr wrap="none" rtlCol="0">
            <a:spAutoFit/>
          </a:bodyPr>
          <a:lstStyle/>
          <a:p>
            <a:r>
              <a:rPr lang="en-US" sz="1000" dirty="0"/>
              <a:t>CIM Load 2 - Mapping</a:t>
            </a:r>
          </a:p>
          <a:p>
            <a:pPr marL="171450" indent="-171450">
              <a:buFontTx/>
              <a:buChar char="-"/>
            </a:pPr>
            <a:r>
              <a:rPr lang="en-US" sz="1000" dirty="0"/>
              <a:t>Total Aggregated Load</a:t>
            </a:r>
          </a:p>
          <a:p>
            <a:pPr marL="171450" indent="-171450">
              <a:buFontTx/>
              <a:buChar char="-"/>
            </a:pPr>
            <a:r>
              <a:rPr lang="en-US" sz="1000" dirty="0"/>
              <a:t>Aggregated rooftop solar</a:t>
            </a:r>
          </a:p>
          <a:p>
            <a:pPr marL="171450" indent="-171450">
              <a:buFontTx/>
              <a:buChar char="-"/>
            </a:pPr>
            <a:r>
              <a:rPr lang="en-US" sz="1000" dirty="0"/>
              <a:t>    with fractional ride-through</a:t>
            </a:r>
          </a:p>
          <a:p>
            <a:pPr marL="171450" indent="-171450">
              <a:buFontTx/>
              <a:buChar char="-"/>
            </a:pPr>
            <a:r>
              <a:rPr lang="en-US" sz="1000" dirty="0"/>
              <a:t>Aggregated BES</a:t>
            </a:r>
          </a:p>
          <a:p>
            <a:pPr marL="171450" indent="-171450">
              <a:buFontTx/>
              <a:buChar char="-"/>
            </a:pPr>
            <a:r>
              <a:rPr lang="en-US" sz="1000" dirty="0"/>
              <a:t>  with fractional ride-through</a:t>
            </a:r>
          </a:p>
          <a:p>
            <a:pPr marL="171450" indent="-171450">
              <a:buFontTx/>
              <a:buChar char="-"/>
            </a:pPr>
            <a:r>
              <a:rPr lang="en-US" sz="1000" dirty="0"/>
              <a:t>Individual SODG</a:t>
            </a:r>
          </a:p>
          <a:p>
            <a:pPr marL="171450" indent="-171450">
              <a:buFontTx/>
              <a:buChar char="-"/>
            </a:pPr>
            <a:r>
              <a:rPr lang="en-US" sz="1000" dirty="0">
                <a:solidFill>
                  <a:schemeClr val="accent6">
                    <a:lumMod val="75000"/>
                  </a:schemeClr>
                </a:solidFill>
              </a:rPr>
              <a:t>ADER information (new!)</a:t>
            </a:r>
          </a:p>
          <a:p>
            <a:endParaRPr lang="en-US" sz="1000" dirty="0">
              <a:solidFill>
                <a:schemeClr val="accent6">
                  <a:lumMod val="75000"/>
                </a:schemeClr>
              </a:solidFill>
            </a:endParaRPr>
          </a:p>
          <a:p>
            <a:pPr marL="171450" indent="-171450">
              <a:buFontTx/>
              <a:buChar char="-"/>
            </a:pPr>
            <a:r>
              <a:rPr lang="en-US" sz="1000" dirty="0">
                <a:solidFill>
                  <a:schemeClr val="accent6">
                    <a:lumMod val="75000"/>
                  </a:schemeClr>
                </a:solidFill>
              </a:rPr>
              <a:t>Individual DGR (Modeled)</a:t>
            </a:r>
          </a:p>
        </p:txBody>
      </p:sp>
      <p:sp>
        <p:nvSpPr>
          <p:cNvPr id="122" name="TextBox 121">
            <a:extLst>
              <a:ext uri="{FF2B5EF4-FFF2-40B4-BE49-F238E27FC236}">
                <a16:creationId xmlns:a16="http://schemas.microsoft.com/office/drawing/2014/main" id="{2BBDECC0-45B4-470A-B92D-F2BE7EFC5256}"/>
              </a:ext>
            </a:extLst>
          </p:cNvPr>
          <p:cNvSpPr txBox="1"/>
          <p:nvPr/>
        </p:nvSpPr>
        <p:spPr>
          <a:xfrm>
            <a:off x="1861359" y="3028890"/>
            <a:ext cx="1071063" cy="400110"/>
          </a:xfrm>
          <a:prstGeom prst="rect">
            <a:avLst/>
          </a:prstGeom>
          <a:noFill/>
        </p:spPr>
        <p:txBody>
          <a:bodyPr wrap="square" rtlCol="0">
            <a:spAutoFit/>
          </a:bodyPr>
          <a:lstStyle/>
          <a:p>
            <a:r>
              <a:rPr lang="en-US" sz="1000" i="1" dirty="0"/>
              <a:t>Information from TSPs</a:t>
            </a:r>
          </a:p>
        </p:txBody>
      </p:sp>
      <p:sp>
        <p:nvSpPr>
          <p:cNvPr id="123" name="Rectangle 122">
            <a:extLst>
              <a:ext uri="{FF2B5EF4-FFF2-40B4-BE49-F238E27FC236}">
                <a16:creationId xmlns:a16="http://schemas.microsoft.com/office/drawing/2014/main" id="{BAFBC15C-7AD9-496A-A1CA-E47775DFC4AF}"/>
              </a:ext>
            </a:extLst>
          </p:cNvPr>
          <p:cNvSpPr/>
          <p:nvPr/>
        </p:nvSpPr>
        <p:spPr>
          <a:xfrm>
            <a:off x="4040027" y="1454090"/>
            <a:ext cx="196924" cy="21544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Rectangle 123">
            <a:extLst>
              <a:ext uri="{FF2B5EF4-FFF2-40B4-BE49-F238E27FC236}">
                <a16:creationId xmlns:a16="http://schemas.microsoft.com/office/drawing/2014/main" id="{849E56C3-84A4-43D1-95A8-3567F0C405F0}"/>
              </a:ext>
            </a:extLst>
          </p:cNvPr>
          <p:cNvSpPr/>
          <p:nvPr/>
        </p:nvSpPr>
        <p:spPr>
          <a:xfrm>
            <a:off x="5299637" y="1456063"/>
            <a:ext cx="196924" cy="21544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TextBox 124">
            <a:extLst>
              <a:ext uri="{FF2B5EF4-FFF2-40B4-BE49-F238E27FC236}">
                <a16:creationId xmlns:a16="http://schemas.microsoft.com/office/drawing/2014/main" id="{C141ED9A-8B38-47CF-B33E-60B010EEE3F8}"/>
              </a:ext>
            </a:extLst>
          </p:cNvPr>
          <p:cNvSpPr txBox="1"/>
          <p:nvPr/>
        </p:nvSpPr>
        <p:spPr>
          <a:xfrm>
            <a:off x="4310108" y="1913935"/>
            <a:ext cx="381836" cy="215444"/>
          </a:xfrm>
          <a:prstGeom prst="rect">
            <a:avLst/>
          </a:prstGeom>
          <a:noFill/>
        </p:spPr>
        <p:txBody>
          <a:bodyPr wrap="none" rtlCol="0">
            <a:spAutoFit/>
          </a:bodyPr>
          <a:lstStyle/>
          <a:p>
            <a:r>
              <a:rPr lang="en-US" sz="800"/>
              <a:t>N.C&gt;</a:t>
            </a:r>
            <a:endParaRPr lang="en-US" sz="800" dirty="0"/>
          </a:p>
        </p:txBody>
      </p:sp>
      <p:sp>
        <p:nvSpPr>
          <p:cNvPr id="126" name="Rectangle: Rounded Corners 125">
            <a:extLst>
              <a:ext uri="{FF2B5EF4-FFF2-40B4-BE49-F238E27FC236}">
                <a16:creationId xmlns:a16="http://schemas.microsoft.com/office/drawing/2014/main" id="{D00B6F5E-46F2-4985-8D25-24F1B5DF089C}"/>
              </a:ext>
            </a:extLst>
          </p:cNvPr>
          <p:cNvSpPr/>
          <p:nvPr/>
        </p:nvSpPr>
        <p:spPr>
          <a:xfrm>
            <a:off x="3553405" y="4079240"/>
            <a:ext cx="1176605" cy="202473"/>
          </a:xfrm>
          <a:prstGeom prst="roundRect">
            <a:avLst/>
          </a:prstGeom>
          <a:noFill/>
          <a:ln>
            <a:solidFill>
              <a:schemeClr val="accent6">
                <a:lumMod val="7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 name="Rectangle: Rounded Corners 126">
            <a:extLst>
              <a:ext uri="{FF2B5EF4-FFF2-40B4-BE49-F238E27FC236}">
                <a16:creationId xmlns:a16="http://schemas.microsoft.com/office/drawing/2014/main" id="{4A8CED54-9A1C-4252-8437-C5960C2F443B}"/>
              </a:ext>
            </a:extLst>
          </p:cNvPr>
          <p:cNvSpPr/>
          <p:nvPr/>
        </p:nvSpPr>
        <p:spPr>
          <a:xfrm>
            <a:off x="5548272" y="3987069"/>
            <a:ext cx="1919327" cy="691223"/>
          </a:xfrm>
          <a:prstGeom prst="roundRect">
            <a:avLst/>
          </a:prstGeom>
          <a:noFill/>
          <a:ln>
            <a:solidFill>
              <a:schemeClr val="accent6">
                <a:lumMod val="7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8" name="Rectangle 127">
            <a:extLst>
              <a:ext uri="{FF2B5EF4-FFF2-40B4-BE49-F238E27FC236}">
                <a16:creationId xmlns:a16="http://schemas.microsoft.com/office/drawing/2014/main" id="{C1A44041-49F0-49A0-BBBB-3BB625C495AC}"/>
              </a:ext>
            </a:extLst>
          </p:cNvPr>
          <p:cNvSpPr/>
          <p:nvPr/>
        </p:nvSpPr>
        <p:spPr>
          <a:xfrm>
            <a:off x="4214880" y="5262407"/>
            <a:ext cx="2281447" cy="763488"/>
          </a:xfrm>
          <a:prstGeom prst="rect">
            <a:avLst/>
          </a:prstGeom>
          <a:solidFill>
            <a:schemeClr val="bg1"/>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accent6">
                    <a:lumMod val="75000"/>
                  </a:schemeClr>
                </a:solidFill>
              </a:rPr>
              <a:t>RIOO</a:t>
            </a:r>
          </a:p>
        </p:txBody>
      </p:sp>
      <p:sp>
        <p:nvSpPr>
          <p:cNvPr id="129" name="TextBox 128">
            <a:extLst>
              <a:ext uri="{FF2B5EF4-FFF2-40B4-BE49-F238E27FC236}">
                <a16:creationId xmlns:a16="http://schemas.microsoft.com/office/drawing/2014/main" id="{921E439C-F646-41E4-8E93-59486139BEB6}"/>
              </a:ext>
            </a:extLst>
          </p:cNvPr>
          <p:cNvSpPr txBox="1"/>
          <p:nvPr/>
        </p:nvSpPr>
        <p:spPr>
          <a:xfrm>
            <a:off x="3187182" y="5216674"/>
            <a:ext cx="766637" cy="861774"/>
          </a:xfrm>
          <a:prstGeom prst="rect">
            <a:avLst/>
          </a:prstGeom>
          <a:noFill/>
        </p:spPr>
        <p:txBody>
          <a:bodyPr wrap="square" rtlCol="0">
            <a:spAutoFit/>
          </a:bodyPr>
          <a:lstStyle/>
          <a:p>
            <a:pPr algn="ctr"/>
            <a:r>
              <a:rPr lang="en-US" sz="1000" i="1" dirty="0"/>
              <a:t>DGR/SODG/ADER Owner submittal into RIOO</a:t>
            </a:r>
          </a:p>
        </p:txBody>
      </p:sp>
      <p:cxnSp>
        <p:nvCxnSpPr>
          <p:cNvPr id="130" name="Straight Arrow Connector 129">
            <a:extLst>
              <a:ext uri="{FF2B5EF4-FFF2-40B4-BE49-F238E27FC236}">
                <a16:creationId xmlns:a16="http://schemas.microsoft.com/office/drawing/2014/main" id="{99F31FC8-F292-4ACB-8141-2B37555319E8}"/>
              </a:ext>
            </a:extLst>
          </p:cNvPr>
          <p:cNvCxnSpPr>
            <a:cxnSpLocks/>
          </p:cNvCxnSpPr>
          <p:nvPr/>
        </p:nvCxnSpPr>
        <p:spPr>
          <a:xfrm>
            <a:off x="4267542" y="4281713"/>
            <a:ext cx="562358" cy="967078"/>
          </a:xfrm>
          <a:prstGeom prst="straightConnector1">
            <a:avLst/>
          </a:prstGeom>
          <a:ln w="9525" cap="flat" cmpd="sng" algn="ctr">
            <a:solidFill>
              <a:schemeClr val="accent6"/>
            </a:solidFill>
            <a:prstDash val="dash"/>
            <a:round/>
            <a:headEnd type="triangle" w="med" len="med"/>
            <a:tailEnd type="none" w="med" len="med"/>
          </a:ln>
        </p:spPr>
        <p:style>
          <a:lnRef idx="0">
            <a:scrgbClr r="0" g="0" b="0"/>
          </a:lnRef>
          <a:fillRef idx="0">
            <a:scrgbClr r="0" g="0" b="0"/>
          </a:fillRef>
          <a:effectRef idx="0">
            <a:scrgbClr r="0" g="0" b="0"/>
          </a:effectRef>
          <a:fontRef idx="minor">
            <a:schemeClr val="tx1"/>
          </a:fontRef>
        </p:style>
      </p:cxnSp>
      <p:cxnSp>
        <p:nvCxnSpPr>
          <p:cNvPr id="131" name="Straight Arrow Connector 130">
            <a:extLst>
              <a:ext uri="{FF2B5EF4-FFF2-40B4-BE49-F238E27FC236}">
                <a16:creationId xmlns:a16="http://schemas.microsoft.com/office/drawing/2014/main" id="{C58B85B4-3E53-4764-B873-5818510E3533}"/>
              </a:ext>
            </a:extLst>
          </p:cNvPr>
          <p:cNvCxnSpPr>
            <a:cxnSpLocks/>
            <a:stCxn id="127" idx="2"/>
          </p:cNvCxnSpPr>
          <p:nvPr/>
        </p:nvCxnSpPr>
        <p:spPr>
          <a:xfrm flipH="1">
            <a:off x="5791200" y="4678292"/>
            <a:ext cx="716736" cy="584115"/>
          </a:xfrm>
          <a:prstGeom prst="straightConnector1">
            <a:avLst/>
          </a:prstGeom>
          <a:ln w="9525" cap="flat" cmpd="sng" algn="ctr">
            <a:solidFill>
              <a:schemeClr val="accent6"/>
            </a:solidFill>
            <a:prstDash val="dash"/>
            <a:round/>
            <a:headEnd type="triangle" w="med" len="med"/>
            <a:tailEnd type="none" w="med" len="med"/>
          </a:ln>
        </p:spPr>
        <p:style>
          <a:lnRef idx="0">
            <a:scrgbClr r="0" g="0" b="0"/>
          </a:lnRef>
          <a:fillRef idx="0">
            <a:scrgbClr r="0" g="0" b="0"/>
          </a:fillRef>
          <a:effectRef idx="0">
            <a:scrgbClr r="0" g="0" b="0"/>
          </a:effectRef>
          <a:fontRef idx="minor">
            <a:schemeClr val="tx1"/>
          </a:fontRef>
        </p:style>
      </p:cxnSp>
      <p:cxnSp>
        <p:nvCxnSpPr>
          <p:cNvPr id="132" name="Straight Arrow Connector 131">
            <a:extLst>
              <a:ext uri="{FF2B5EF4-FFF2-40B4-BE49-F238E27FC236}">
                <a16:creationId xmlns:a16="http://schemas.microsoft.com/office/drawing/2014/main" id="{F1C71513-12C7-4EA6-802E-532A85F82AB3}"/>
              </a:ext>
            </a:extLst>
          </p:cNvPr>
          <p:cNvCxnSpPr>
            <a:cxnSpLocks/>
            <a:stCxn id="129" idx="3"/>
          </p:cNvCxnSpPr>
          <p:nvPr/>
        </p:nvCxnSpPr>
        <p:spPr>
          <a:xfrm flipV="1">
            <a:off x="3953819" y="5645349"/>
            <a:ext cx="219370" cy="2212"/>
          </a:xfrm>
          <a:prstGeom prst="straightConnector1">
            <a:avLst/>
          </a:prstGeom>
          <a:ln>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41" name="Straight Connector 140">
            <a:extLst>
              <a:ext uri="{FF2B5EF4-FFF2-40B4-BE49-F238E27FC236}">
                <a16:creationId xmlns:a16="http://schemas.microsoft.com/office/drawing/2014/main" id="{B5810284-DCFD-4BDF-8EA3-D06D1AB7D64F}"/>
              </a:ext>
            </a:extLst>
          </p:cNvPr>
          <p:cNvCxnSpPr/>
          <p:nvPr/>
        </p:nvCxnSpPr>
        <p:spPr>
          <a:xfrm>
            <a:off x="5274592" y="2204708"/>
            <a:ext cx="685800" cy="170358"/>
          </a:xfrm>
          <a:prstGeom prst="line">
            <a:avLst/>
          </a:prstGeom>
          <a:ln>
            <a:solidFill>
              <a:schemeClr val="accent6">
                <a:lumMod val="60000"/>
                <a:lumOff val="40000"/>
              </a:schemeClr>
            </a:solidFill>
            <a:headEnd type="oval" w="lg" len="lg"/>
            <a:tailEnd type="oval" w="lg" len="lg"/>
          </a:ln>
        </p:spPr>
        <p:style>
          <a:lnRef idx="1">
            <a:schemeClr val="accent1"/>
          </a:lnRef>
          <a:fillRef idx="0">
            <a:schemeClr val="accent1"/>
          </a:fillRef>
          <a:effectRef idx="0">
            <a:schemeClr val="accent1"/>
          </a:effectRef>
          <a:fontRef idx="minor">
            <a:schemeClr val="tx1"/>
          </a:fontRef>
        </p:style>
      </p:cxnSp>
      <p:cxnSp>
        <p:nvCxnSpPr>
          <p:cNvPr id="142" name="Straight Connector 141">
            <a:extLst>
              <a:ext uri="{FF2B5EF4-FFF2-40B4-BE49-F238E27FC236}">
                <a16:creationId xmlns:a16="http://schemas.microsoft.com/office/drawing/2014/main" id="{4C304487-2748-4B23-A519-2BAB20FD13B4}"/>
              </a:ext>
            </a:extLst>
          </p:cNvPr>
          <p:cNvCxnSpPr/>
          <p:nvPr/>
        </p:nvCxnSpPr>
        <p:spPr>
          <a:xfrm>
            <a:off x="3816158" y="2214984"/>
            <a:ext cx="685800" cy="170358"/>
          </a:xfrm>
          <a:prstGeom prst="line">
            <a:avLst/>
          </a:prstGeom>
          <a:ln>
            <a:solidFill>
              <a:schemeClr val="accent6">
                <a:lumMod val="60000"/>
                <a:lumOff val="40000"/>
              </a:schemeClr>
            </a:solidFill>
            <a:headEnd type="oval" w="lg" len="lg"/>
            <a:tailEnd type="oval" w="lg" len="lg"/>
          </a:ln>
        </p:spPr>
        <p:style>
          <a:lnRef idx="1">
            <a:schemeClr val="accent1"/>
          </a:lnRef>
          <a:fillRef idx="0">
            <a:schemeClr val="accent1"/>
          </a:fillRef>
          <a:effectRef idx="0">
            <a:schemeClr val="accent1"/>
          </a:effectRef>
          <a:fontRef idx="minor">
            <a:schemeClr val="tx1"/>
          </a:fontRef>
        </p:style>
      </p:cxnSp>
      <p:cxnSp>
        <p:nvCxnSpPr>
          <p:cNvPr id="156" name="Straight Arrow Connector 155">
            <a:extLst>
              <a:ext uri="{FF2B5EF4-FFF2-40B4-BE49-F238E27FC236}">
                <a16:creationId xmlns:a16="http://schemas.microsoft.com/office/drawing/2014/main" id="{1C1CD28B-73CE-442F-B2A5-C17DCB15C6FB}"/>
              </a:ext>
            </a:extLst>
          </p:cNvPr>
          <p:cNvCxnSpPr/>
          <p:nvPr/>
        </p:nvCxnSpPr>
        <p:spPr>
          <a:xfrm>
            <a:off x="2856861" y="1669533"/>
            <a:ext cx="848168" cy="53517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57" name="TextBox 156">
            <a:extLst>
              <a:ext uri="{FF2B5EF4-FFF2-40B4-BE49-F238E27FC236}">
                <a16:creationId xmlns:a16="http://schemas.microsoft.com/office/drawing/2014/main" id="{22CC454F-6F9D-4DD1-8034-7681551FC104}"/>
              </a:ext>
            </a:extLst>
          </p:cNvPr>
          <p:cNvSpPr txBox="1"/>
          <p:nvPr/>
        </p:nvSpPr>
        <p:spPr>
          <a:xfrm>
            <a:off x="1851313" y="1202757"/>
            <a:ext cx="1441098" cy="553998"/>
          </a:xfrm>
          <a:prstGeom prst="rect">
            <a:avLst/>
          </a:prstGeom>
          <a:noFill/>
        </p:spPr>
        <p:txBody>
          <a:bodyPr wrap="square" rtlCol="0">
            <a:spAutoFit/>
          </a:bodyPr>
          <a:lstStyle/>
          <a:p>
            <a:r>
              <a:rPr lang="en-US" sz="1000" dirty="0"/>
              <a:t>Indicates SODG mapped to this CIM Load</a:t>
            </a:r>
          </a:p>
        </p:txBody>
      </p:sp>
      <p:sp>
        <p:nvSpPr>
          <p:cNvPr id="3" name="TextBox 2">
            <a:extLst>
              <a:ext uri="{FF2B5EF4-FFF2-40B4-BE49-F238E27FC236}">
                <a16:creationId xmlns:a16="http://schemas.microsoft.com/office/drawing/2014/main" id="{738E13F7-D0F8-4F82-92B3-FC91507548E7}"/>
              </a:ext>
            </a:extLst>
          </p:cNvPr>
          <p:cNvSpPr txBox="1"/>
          <p:nvPr/>
        </p:nvSpPr>
        <p:spPr>
          <a:xfrm>
            <a:off x="5731747" y="1441220"/>
            <a:ext cx="1913386" cy="261610"/>
          </a:xfrm>
          <a:prstGeom prst="rect">
            <a:avLst/>
          </a:prstGeom>
          <a:noFill/>
        </p:spPr>
        <p:txBody>
          <a:bodyPr wrap="square" rtlCol="0">
            <a:spAutoFit/>
          </a:bodyPr>
          <a:lstStyle/>
          <a:p>
            <a:r>
              <a:rPr lang="en-US" sz="1100" dirty="0">
                <a:solidFill>
                  <a:srgbClr val="00AEC7"/>
                </a:solidFill>
              </a:rPr>
              <a:t>Node</a:t>
            </a:r>
          </a:p>
        </p:txBody>
      </p:sp>
      <p:cxnSp>
        <p:nvCxnSpPr>
          <p:cNvPr id="6" name="Straight Arrow Connector 5">
            <a:extLst>
              <a:ext uri="{FF2B5EF4-FFF2-40B4-BE49-F238E27FC236}">
                <a16:creationId xmlns:a16="http://schemas.microsoft.com/office/drawing/2014/main" id="{3B434555-783C-4B7F-856B-C6CE3BED95DC}"/>
              </a:ext>
            </a:extLst>
          </p:cNvPr>
          <p:cNvCxnSpPr>
            <a:stCxn id="3" idx="1"/>
          </p:cNvCxnSpPr>
          <p:nvPr/>
        </p:nvCxnSpPr>
        <p:spPr>
          <a:xfrm flipH="1">
            <a:off x="5466928" y="1572025"/>
            <a:ext cx="264819" cy="25486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024754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Step 2: Generic Planning Model</a:t>
            </a:r>
          </a:p>
        </p:txBody>
      </p:sp>
      <p:sp>
        <p:nvSpPr>
          <p:cNvPr id="4" name="Slide Number Placeholder 3"/>
          <p:cNvSpPr>
            <a:spLocks noGrp="1"/>
          </p:cNvSpPr>
          <p:nvPr>
            <p:ph type="sldNum" sz="quarter" idx="4"/>
          </p:nvPr>
        </p:nvSpPr>
        <p:spPr/>
        <p:txBody>
          <a:bodyPr/>
          <a:lstStyle/>
          <a:p>
            <a:fld id="{1D93BD3E-1E9A-4970-A6F7-E7AC52762E0C}" type="slidenum">
              <a:rPr lang="en-US" smtClean="0"/>
              <a:pPr/>
              <a:t>7</a:t>
            </a:fld>
            <a:endParaRPr lang="en-US" dirty="0"/>
          </a:p>
        </p:txBody>
      </p:sp>
      <p:pic>
        <p:nvPicPr>
          <p:cNvPr id="7" name="Picture 6"/>
          <p:cNvPicPr>
            <a:picLocks noChangeAspect="1"/>
          </p:cNvPicPr>
          <p:nvPr/>
        </p:nvPicPr>
        <p:blipFill>
          <a:blip r:embed="rId2"/>
          <a:stretch>
            <a:fillRect/>
          </a:stretch>
        </p:blipFill>
        <p:spPr>
          <a:xfrm>
            <a:off x="2128225" y="1641920"/>
            <a:ext cx="1368783" cy="749541"/>
          </a:xfrm>
          <a:prstGeom prst="rect">
            <a:avLst/>
          </a:prstGeom>
        </p:spPr>
      </p:pic>
      <p:sp>
        <p:nvSpPr>
          <p:cNvPr id="5" name="AutoShape 3">
            <a:extLst>
              <a:ext uri="{FF2B5EF4-FFF2-40B4-BE49-F238E27FC236}">
                <a16:creationId xmlns:a16="http://schemas.microsoft.com/office/drawing/2014/main" id="{75BC1E0A-EEF9-4D59-AE2D-B7A7D8E5544B}"/>
              </a:ext>
            </a:extLst>
          </p:cNvPr>
          <p:cNvSpPr>
            <a:spLocks noChangeAspect="1" noChangeArrowheads="1" noTextEdit="1"/>
          </p:cNvSpPr>
          <p:nvPr/>
        </p:nvSpPr>
        <p:spPr bwMode="auto">
          <a:xfrm>
            <a:off x="476569" y="1425608"/>
            <a:ext cx="6681372" cy="2519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 name="Oval 5">
            <a:extLst>
              <a:ext uri="{FF2B5EF4-FFF2-40B4-BE49-F238E27FC236}">
                <a16:creationId xmlns:a16="http://schemas.microsoft.com/office/drawing/2014/main" id="{B1486F0F-4FDE-4305-8059-C60DCE4C6723}"/>
              </a:ext>
            </a:extLst>
          </p:cNvPr>
          <p:cNvSpPr>
            <a:spLocks noChangeArrowheads="1"/>
          </p:cNvSpPr>
          <p:nvPr/>
        </p:nvSpPr>
        <p:spPr bwMode="auto">
          <a:xfrm>
            <a:off x="1427890" y="3259420"/>
            <a:ext cx="674774" cy="677232"/>
          </a:xfrm>
          <a:prstGeom prst="ellipse">
            <a:avLst/>
          </a:prstGeom>
          <a:solidFill>
            <a:srgbClr val="00AEC7"/>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Rectangle 9">
            <a:extLst>
              <a:ext uri="{FF2B5EF4-FFF2-40B4-BE49-F238E27FC236}">
                <a16:creationId xmlns:a16="http://schemas.microsoft.com/office/drawing/2014/main" id="{EE894E2D-23EB-4D13-BDBA-5779C59134B0}"/>
              </a:ext>
            </a:extLst>
          </p:cNvPr>
          <p:cNvSpPr>
            <a:spLocks noChangeArrowheads="1"/>
          </p:cNvSpPr>
          <p:nvPr/>
        </p:nvSpPr>
        <p:spPr bwMode="auto">
          <a:xfrm>
            <a:off x="1585214" y="3481887"/>
            <a:ext cx="416664" cy="1929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a:ln>
                  <a:noFill/>
                </a:ln>
                <a:solidFill>
                  <a:srgbClr val="FFFFFF"/>
                </a:solidFill>
                <a:effectLst/>
                <a:latin typeface="Calibri" panose="020F0502020204030204" pitchFamily="34" charset="0"/>
              </a:rPr>
              <a:t>Solar</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4" name="Oval 11">
            <a:extLst>
              <a:ext uri="{FF2B5EF4-FFF2-40B4-BE49-F238E27FC236}">
                <a16:creationId xmlns:a16="http://schemas.microsoft.com/office/drawing/2014/main" id="{27FB99A4-63B1-4DCF-B5F2-77A1ADA409C6}"/>
              </a:ext>
            </a:extLst>
          </p:cNvPr>
          <p:cNvSpPr>
            <a:spLocks noChangeArrowheads="1"/>
          </p:cNvSpPr>
          <p:nvPr/>
        </p:nvSpPr>
        <p:spPr bwMode="auto">
          <a:xfrm>
            <a:off x="3943852" y="3259420"/>
            <a:ext cx="674774" cy="677232"/>
          </a:xfrm>
          <a:prstGeom prst="ellipse">
            <a:avLst/>
          </a:prstGeom>
          <a:solidFill>
            <a:srgbClr val="00AEC7"/>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5" name="Oval 12">
            <a:extLst>
              <a:ext uri="{FF2B5EF4-FFF2-40B4-BE49-F238E27FC236}">
                <a16:creationId xmlns:a16="http://schemas.microsoft.com/office/drawing/2014/main" id="{147E1C8C-3CDA-4FC9-9BE1-6352D95F3929}"/>
              </a:ext>
            </a:extLst>
          </p:cNvPr>
          <p:cNvSpPr>
            <a:spLocks noChangeArrowheads="1"/>
          </p:cNvSpPr>
          <p:nvPr/>
        </p:nvSpPr>
        <p:spPr bwMode="auto">
          <a:xfrm>
            <a:off x="3943852" y="3259420"/>
            <a:ext cx="674774" cy="677232"/>
          </a:xfrm>
          <a:prstGeom prst="ellipse">
            <a:avLst/>
          </a:prstGeom>
          <a:noFill/>
          <a:ln w="9525" cap="rnd">
            <a:solidFill>
              <a:srgbClr val="890C58"/>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 name="Rectangle 15">
            <a:extLst>
              <a:ext uri="{FF2B5EF4-FFF2-40B4-BE49-F238E27FC236}">
                <a16:creationId xmlns:a16="http://schemas.microsoft.com/office/drawing/2014/main" id="{BF074F4B-BAEC-403A-84A5-6B8DE45BC980}"/>
              </a:ext>
            </a:extLst>
          </p:cNvPr>
          <p:cNvSpPr>
            <a:spLocks noChangeArrowheads="1"/>
          </p:cNvSpPr>
          <p:nvPr/>
        </p:nvSpPr>
        <p:spPr bwMode="auto">
          <a:xfrm>
            <a:off x="4119613" y="3504011"/>
            <a:ext cx="372416" cy="2040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a:ln>
                  <a:noFill/>
                </a:ln>
                <a:solidFill>
                  <a:srgbClr val="FFFFFF"/>
                </a:solidFill>
                <a:effectLst/>
                <a:latin typeface="Calibri" panose="020F0502020204030204" pitchFamily="34" charset="0"/>
              </a:rPr>
              <a:t>Solar</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0" name="Oval 17">
            <a:extLst>
              <a:ext uri="{FF2B5EF4-FFF2-40B4-BE49-F238E27FC236}">
                <a16:creationId xmlns:a16="http://schemas.microsoft.com/office/drawing/2014/main" id="{D5ACE124-7A1C-4961-8D01-9A1AE619B6E5}"/>
              </a:ext>
            </a:extLst>
          </p:cNvPr>
          <p:cNvSpPr>
            <a:spLocks noChangeArrowheads="1"/>
          </p:cNvSpPr>
          <p:nvPr/>
        </p:nvSpPr>
        <p:spPr bwMode="auto">
          <a:xfrm>
            <a:off x="6473334" y="3259420"/>
            <a:ext cx="673545" cy="677232"/>
          </a:xfrm>
          <a:prstGeom prst="ellipse">
            <a:avLst/>
          </a:prstGeom>
          <a:solidFill>
            <a:srgbClr val="00AEC7"/>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1" name="Oval 18">
            <a:extLst>
              <a:ext uri="{FF2B5EF4-FFF2-40B4-BE49-F238E27FC236}">
                <a16:creationId xmlns:a16="http://schemas.microsoft.com/office/drawing/2014/main" id="{DB518227-6A29-4806-B869-BD8906732D41}"/>
              </a:ext>
            </a:extLst>
          </p:cNvPr>
          <p:cNvSpPr>
            <a:spLocks noChangeArrowheads="1"/>
          </p:cNvSpPr>
          <p:nvPr/>
        </p:nvSpPr>
        <p:spPr bwMode="auto">
          <a:xfrm>
            <a:off x="6473334" y="3259420"/>
            <a:ext cx="673545" cy="677232"/>
          </a:xfrm>
          <a:prstGeom prst="ellipse">
            <a:avLst/>
          </a:prstGeom>
          <a:noFill/>
          <a:ln w="9525" cap="rnd">
            <a:solidFill>
              <a:srgbClr val="890C58"/>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 name="Rectangle 21">
            <a:extLst>
              <a:ext uri="{FF2B5EF4-FFF2-40B4-BE49-F238E27FC236}">
                <a16:creationId xmlns:a16="http://schemas.microsoft.com/office/drawing/2014/main" id="{BC2E932D-29C9-4AD2-9D8E-85D0A106503F}"/>
              </a:ext>
            </a:extLst>
          </p:cNvPr>
          <p:cNvSpPr>
            <a:spLocks noChangeArrowheads="1"/>
          </p:cNvSpPr>
          <p:nvPr/>
        </p:nvSpPr>
        <p:spPr bwMode="auto">
          <a:xfrm>
            <a:off x="6572890" y="3502782"/>
            <a:ext cx="491639" cy="1929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sz="1400" b="1" dirty="0">
                <a:solidFill>
                  <a:srgbClr val="FFFFFF"/>
                </a:solidFill>
                <a:latin typeface="Calibri" panose="020F0502020204030204" pitchFamily="34" charset="0"/>
              </a:rPr>
              <a:t>Battery</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6" name="Rectangle 23">
            <a:extLst>
              <a:ext uri="{FF2B5EF4-FFF2-40B4-BE49-F238E27FC236}">
                <a16:creationId xmlns:a16="http://schemas.microsoft.com/office/drawing/2014/main" id="{7B64720D-7452-4F42-93FF-E4A1823078F9}"/>
              </a:ext>
            </a:extLst>
          </p:cNvPr>
          <p:cNvSpPr>
            <a:spLocks noChangeArrowheads="1"/>
          </p:cNvSpPr>
          <p:nvPr/>
        </p:nvSpPr>
        <p:spPr bwMode="auto">
          <a:xfrm>
            <a:off x="824403" y="2706327"/>
            <a:ext cx="1769900" cy="84808"/>
          </a:xfrm>
          <a:prstGeom prst="rect">
            <a:avLst/>
          </a:prstGeom>
          <a:solidFill>
            <a:srgbClr val="00AEC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Rectangle 24">
            <a:extLst>
              <a:ext uri="{FF2B5EF4-FFF2-40B4-BE49-F238E27FC236}">
                <a16:creationId xmlns:a16="http://schemas.microsoft.com/office/drawing/2014/main" id="{446AE297-6EF5-42A8-A762-BBD26675A2BB}"/>
              </a:ext>
            </a:extLst>
          </p:cNvPr>
          <p:cNvSpPr>
            <a:spLocks noChangeArrowheads="1"/>
          </p:cNvSpPr>
          <p:nvPr/>
        </p:nvSpPr>
        <p:spPr bwMode="auto">
          <a:xfrm>
            <a:off x="824403" y="2706327"/>
            <a:ext cx="1769900" cy="84808"/>
          </a:xfrm>
          <a:prstGeom prst="rect">
            <a:avLst/>
          </a:prstGeom>
          <a:noFill/>
          <a:ln w="9525" cap="rnd">
            <a:solidFill>
              <a:srgbClr val="003865"/>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8" name="Rectangle 25">
            <a:extLst>
              <a:ext uri="{FF2B5EF4-FFF2-40B4-BE49-F238E27FC236}">
                <a16:creationId xmlns:a16="http://schemas.microsoft.com/office/drawing/2014/main" id="{F9B6AEA8-7BDF-46EF-879E-6E60AB5FC4E0}"/>
              </a:ext>
            </a:extLst>
          </p:cNvPr>
          <p:cNvSpPr>
            <a:spLocks noChangeArrowheads="1"/>
          </p:cNvSpPr>
          <p:nvPr/>
        </p:nvSpPr>
        <p:spPr bwMode="auto">
          <a:xfrm>
            <a:off x="3522271" y="2706327"/>
            <a:ext cx="1517935" cy="84808"/>
          </a:xfrm>
          <a:prstGeom prst="rect">
            <a:avLst/>
          </a:prstGeom>
          <a:solidFill>
            <a:srgbClr val="00AEC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Rectangle 26">
            <a:extLst>
              <a:ext uri="{FF2B5EF4-FFF2-40B4-BE49-F238E27FC236}">
                <a16:creationId xmlns:a16="http://schemas.microsoft.com/office/drawing/2014/main" id="{F2FEB4DD-79D3-4E90-9237-7DF22DAC8CDB}"/>
              </a:ext>
            </a:extLst>
          </p:cNvPr>
          <p:cNvSpPr>
            <a:spLocks noChangeArrowheads="1"/>
          </p:cNvSpPr>
          <p:nvPr/>
        </p:nvSpPr>
        <p:spPr bwMode="auto">
          <a:xfrm>
            <a:off x="3522271" y="2706327"/>
            <a:ext cx="1517935" cy="84808"/>
          </a:xfrm>
          <a:prstGeom prst="rect">
            <a:avLst/>
          </a:prstGeom>
          <a:noFill/>
          <a:ln w="9525" cap="rnd">
            <a:solidFill>
              <a:srgbClr val="003865"/>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0" name="Rectangle 27">
            <a:extLst>
              <a:ext uri="{FF2B5EF4-FFF2-40B4-BE49-F238E27FC236}">
                <a16:creationId xmlns:a16="http://schemas.microsoft.com/office/drawing/2014/main" id="{7DB234C1-6DC2-4AB7-8CAD-4D187627F98F}"/>
              </a:ext>
            </a:extLst>
          </p:cNvPr>
          <p:cNvSpPr>
            <a:spLocks noChangeArrowheads="1"/>
          </p:cNvSpPr>
          <p:nvPr/>
        </p:nvSpPr>
        <p:spPr bwMode="auto">
          <a:xfrm>
            <a:off x="6051753" y="2706327"/>
            <a:ext cx="758353" cy="84808"/>
          </a:xfrm>
          <a:prstGeom prst="rect">
            <a:avLst/>
          </a:prstGeom>
          <a:solidFill>
            <a:srgbClr val="00AEC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Rectangle 28">
            <a:extLst>
              <a:ext uri="{FF2B5EF4-FFF2-40B4-BE49-F238E27FC236}">
                <a16:creationId xmlns:a16="http://schemas.microsoft.com/office/drawing/2014/main" id="{F32324B0-EDA9-417D-AC90-79D97464A9B1}"/>
              </a:ext>
            </a:extLst>
          </p:cNvPr>
          <p:cNvSpPr>
            <a:spLocks noChangeArrowheads="1"/>
          </p:cNvSpPr>
          <p:nvPr/>
        </p:nvSpPr>
        <p:spPr bwMode="auto">
          <a:xfrm>
            <a:off x="5968174" y="2706326"/>
            <a:ext cx="1622567" cy="108037"/>
          </a:xfrm>
          <a:prstGeom prst="rect">
            <a:avLst/>
          </a:prstGeom>
          <a:solidFill>
            <a:srgbClr val="00AEC7"/>
          </a:solidFill>
          <a:ln w="9525" cap="rnd">
            <a:solidFill>
              <a:srgbClr val="003865"/>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2" name="Line 29">
            <a:extLst>
              <a:ext uri="{FF2B5EF4-FFF2-40B4-BE49-F238E27FC236}">
                <a16:creationId xmlns:a16="http://schemas.microsoft.com/office/drawing/2014/main" id="{35937BF9-4C87-4A81-A97B-CF5854D30741}"/>
              </a:ext>
            </a:extLst>
          </p:cNvPr>
          <p:cNvSpPr>
            <a:spLocks noChangeShapeType="1"/>
          </p:cNvSpPr>
          <p:nvPr/>
        </p:nvSpPr>
        <p:spPr bwMode="auto">
          <a:xfrm>
            <a:off x="4280624" y="2791134"/>
            <a:ext cx="0" cy="468286"/>
          </a:xfrm>
          <a:prstGeom prst="line">
            <a:avLst/>
          </a:prstGeom>
          <a:noFill/>
          <a:ln w="9525" cap="rnd">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3" name="Rectangle 30">
            <a:extLst>
              <a:ext uri="{FF2B5EF4-FFF2-40B4-BE49-F238E27FC236}">
                <a16:creationId xmlns:a16="http://schemas.microsoft.com/office/drawing/2014/main" id="{7B046389-8FC6-41B3-83D3-29671B8201B0}"/>
              </a:ext>
            </a:extLst>
          </p:cNvPr>
          <p:cNvSpPr>
            <a:spLocks noChangeArrowheads="1"/>
          </p:cNvSpPr>
          <p:nvPr/>
        </p:nvSpPr>
        <p:spPr bwMode="auto">
          <a:xfrm>
            <a:off x="292962" y="1501689"/>
            <a:ext cx="8338195" cy="45477"/>
          </a:xfrm>
          <a:prstGeom prst="rect">
            <a:avLst/>
          </a:prstGeom>
          <a:solidFill>
            <a:srgbClr val="00AEC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Line 32">
            <a:extLst>
              <a:ext uri="{FF2B5EF4-FFF2-40B4-BE49-F238E27FC236}">
                <a16:creationId xmlns:a16="http://schemas.microsoft.com/office/drawing/2014/main" id="{16BDD532-89CD-427C-87AA-470DCC6652B1}"/>
              </a:ext>
            </a:extLst>
          </p:cNvPr>
          <p:cNvSpPr>
            <a:spLocks noChangeShapeType="1"/>
          </p:cNvSpPr>
          <p:nvPr/>
        </p:nvSpPr>
        <p:spPr bwMode="auto">
          <a:xfrm>
            <a:off x="2004336" y="1521478"/>
            <a:ext cx="0" cy="1187307"/>
          </a:xfrm>
          <a:prstGeom prst="line">
            <a:avLst/>
          </a:prstGeom>
          <a:noFill/>
          <a:ln w="9525" cap="rnd">
            <a:solidFill>
              <a:srgbClr val="003865"/>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6" name="Rectangle 33">
            <a:extLst>
              <a:ext uri="{FF2B5EF4-FFF2-40B4-BE49-F238E27FC236}">
                <a16:creationId xmlns:a16="http://schemas.microsoft.com/office/drawing/2014/main" id="{79A67638-0DDD-49AA-80D0-0C118AB8C889}"/>
              </a:ext>
            </a:extLst>
          </p:cNvPr>
          <p:cNvSpPr>
            <a:spLocks noChangeArrowheads="1"/>
          </p:cNvSpPr>
          <p:nvPr/>
        </p:nvSpPr>
        <p:spPr bwMode="auto">
          <a:xfrm>
            <a:off x="1920758" y="1773442"/>
            <a:ext cx="168386" cy="33800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Rectangle 34">
            <a:extLst>
              <a:ext uri="{FF2B5EF4-FFF2-40B4-BE49-F238E27FC236}">
                <a16:creationId xmlns:a16="http://schemas.microsoft.com/office/drawing/2014/main" id="{FF36B133-530B-41D5-AF10-4135B030BC6B}"/>
              </a:ext>
            </a:extLst>
          </p:cNvPr>
          <p:cNvSpPr>
            <a:spLocks noChangeArrowheads="1"/>
          </p:cNvSpPr>
          <p:nvPr/>
        </p:nvSpPr>
        <p:spPr bwMode="auto">
          <a:xfrm>
            <a:off x="1920758" y="1773442"/>
            <a:ext cx="168386" cy="338002"/>
          </a:xfrm>
          <a:prstGeom prst="rect">
            <a:avLst/>
          </a:prstGeom>
          <a:noFill/>
          <a:ln w="9525"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8" name="Line 35">
            <a:extLst>
              <a:ext uri="{FF2B5EF4-FFF2-40B4-BE49-F238E27FC236}">
                <a16:creationId xmlns:a16="http://schemas.microsoft.com/office/drawing/2014/main" id="{19DAB6BD-AD95-4DCD-9735-8AFDA4107E02}"/>
              </a:ext>
            </a:extLst>
          </p:cNvPr>
          <p:cNvSpPr>
            <a:spLocks noChangeShapeType="1"/>
          </p:cNvSpPr>
          <p:nvPr/>
        </p:nvSpPr>
        <p:spPr bwMode="auto">
          <a:xfrm>
            <a:off x="4745223" y="1519019"/>
            <a:ext cx="0" cy="1187307"/>
          </a:xfrm>
          <a:prstGeom prst="line">
            <a:avLst/>
          </a:prstGeom>
          <a:noFill/>
          <a:ln w="9525" cap="rnd">
            <a:solidFill>
              <a:srgbClr val="003865"/>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9" name="Rectangle 36">
            <a:extLst>
              <a:ext uri="{FF2B5EF4-FFF2-40B4-BE49-F238E27FC236}">
                <a16:creationId xmlns:a16="http://schemas.microsoft.com/office/drawing/2014/main" id="{98F47737-3322-4776-B89B-126EDE3F813D}"/>
              </a:ext>
            </a:extLst>
          </p:cNvPr>
          <p:cNvSpPr>
            <a:spLocks noChangeArrowheads="1"/>
          </p:cNvSpPr>
          <p:nvPr/>
        </p:nvSpPr>
        <p:spPr bwMode="auto">
          <a:xfrm>
            <a:off x="4660415" y="1770984"/>
            <a:ext cx="168386" cy="339231"/>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Rectangle 37">
            <a:extLst>
              <a:ext uri="{FF2B5EF4-FFF2-40B4-BE49-F238E27FC236}">
                <a16:creationId xmlns:a16="http://schemas.microsoft.com/office/drawing/2014/main" id="{92322388-D551-41F6-9BEC-B0CDF64F7A3E}"/>
              </a:ext>
            </a:extLst>
          </p:cNvPr>
          <p:cNvSpPr>
            <a:spLocks noChangeArrowheads="1"/>
          </p:cNvSpPr>
          <p:nvPr/>
        </p:nvSpPr>
        <p:spPr bwMode="auto">
          <a:xfrm>
            <a:off x="4660415" y="1770984"/>
            <a:ext cx="168386" cy="339231"/>
          </a:xfrm>
          <a:prstGeom prst="rect">
            <a:avLst/>
          </a:prstGeom>
          <a:noFill/>
          <a:ln w="9525"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1" name="Line 38">
            <a:extLst>
              <a:ext uri="{FF2B5EF4-FFF2-40B4-BE49-F238E27FC236}">
                <a16:creationId xmlns:a16="http://schemas.microsoft.com/office/drawing/2014/main" id="{F4E8592C-C1C1-463D-83FE-8A7417196BC7}"/>
              </a:ext>
            </a:extLst>
          </p:cNvPr>
          <p:cNvSpPr>
            <a:spLocks noChangeShapeType="1"/>
          </p:cNvSpPr>
          <p:nvPr/>
        </p:nvSpPr>
        <p:spPr bwMode="auto">
          <a:xfrm>
            <a:off x="6726528" y="1478459"/>
            <a:ext cx="0" cy="1312675"/>
          </a:xfrm>
          <a:prstGeom prst="line">
            <a:avLst/>
          </a:prstGeom>
          <a:noFill/>
          <a:ln w="9525" cap="rnd">
            <a:solidFill>
              <a:srgbClr val="003865"/>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2" name="Rectangle 39">
            <a:extLst>
              <a:ext uri="{FF2B5EF4-FFF2-40B4-BE49-F238E27FC236}">
                <a16:creationId xmlns:a16="http://schemas.microsoft.com/office/drawing/2014/main" id="{066AAD2A-4FE0-4AD8-B209-C23233567283}"/>
              </a:ext>
            </a:extLst>
          </p:cNvPr>
          <p:cNvSpPr>
            <a:spLocks noChangeArrowheads="1"/>
          </p:cNvSpPr>
          <p:nvPr/>
        </p:nvSpPr>
        <p:spPr bwMode="auto">
          <a:xfrm>
            <a:off x="6641720" y="1757464"/>
            <a:ext cx="168386" cy="3748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Rectangle 40">
            <a:extLst>
              <a:ext uri="{FF2B5EF4-FFF2-40B4-BE49-F238E27FC236}">
                <a16:creationId xmlns:a16="http://schemas.microsoft.com/office/drawing/2014/main" id="{8ADEDA9E-C575-4D84-856A-FEC0E3B5166D}"/>
              </a:ext>
            </a:extLst>
          </p:cNvPr>
          <p:cNvSpPr>
            <a:spLocks noChangeArrowheads="1"/>
          </p:cNvSpPr>
          <p:nvPr/>
        </p:nvSpPr>
        <p:spPr bwMode="auto">
          <a:xfrm>
            <a:off x="6641720" y="1757464"/>
            <a:ext cx="168386" cy="374875"/>
          </a:xfrm>
          <a:prstGeom prst="rect">
            <a:avLst/>
          </a:prstGeom>
          <a:noFill/>
          <a:ln w="9525"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4" name="Freeform 41">
            <a:extLst>
              <a:ext uri="{FF2B5EF4-FFF2-40B4-BE49-F238E27FC236}">
                <a16:creationId xmlns:a16="http://schemas.microsoft.com/office/drawing/2014/main" id="{B2588449-AAA4-4965-B2CC-EAFDCF4BAECD}"/>
              </a:ext>
            </a:extLst>
          </p:cNvPr>
          <p:cNvSpPr>
            <a:spLocks/>
          </p:cNvSpPr>
          <p:nvPr/>
        </p:nvSpPr>
        <p:spPr bwMode="auto">
          <a:xfrm>
            <a:off x="217987" y="4858352"/>
            <a:ext cx="662483" cy="841931"/>
          </a:xfrm>
          <a:custGeom>
            <a:avLst/>
            <a:gdLst>
              <a:gd name="T0" fmla="*/ 0 w 297"/>
              <a:gd name="T1" fmla="*/ 0 h 259"/>
              <a:gd name="T2" fmla="*/ 148 w 297"/>
              <a:gd name="T3" fmla="*/ 259 h 259"/>
              <a:gd name="T4" fmla="*/ 297 w 297"/>
              <a:gd name="T5" fmla="*/ 0 h 259"/>
              <a:gd name="T6" fmla="*/ 0 w 297"/>
              <a:gd name="T7" fmla="*/ 0 h 259"/>
            </a:gdLst>
            <a:ahLst/>
            <a:cxnLst>
              <a:cxn ang="0">
                <a:pos x="T0" y="T1"/>
              </a:cxn>
              <a:cxn ang="0">
                <a:pos x="T2" y="T3"/>
              </a:cxn>
              <a:cxn ang="0">
                <a:pos x="T4" y="T5"/>
              </a:cxn>
              <a:cxn ang="0">
                <a:pos x="T6" y="T7"/>
              </a:cxn>
            </a:cxnLst>
            <a:rect l="0" t="0" r="r" b="b"/>
            <a:pathLst>
              <a:path w="297" h="259">
                <a:moveTo>
                  <a:pt x="0" y="0"/>
                </a:moveTo>
                <a:lnTo>
                  <a:pt x="148" y="259"/>
                </a:lnTo>
                <a:lnTo>
                  <a:pt x="297" y="0"/>
                </a:lnTo>
                <a:lnTo>
                  <a:pt x="0" y="0"/>
                </a:lnTo>
                <a:close/>
              </a:path>
            </a:pathLst>
          </a:custGeom>
          <a:noFill/>
          <a:ln w="9525" cap="rnd">
            <a:solidFill>
              <a:srgbClr val="003865"/>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5" name="Line 42">
            <a:extLst>
              <a:ext uri="{FF2B5EF4-FFF2-40B4-BE49-F238E27FC236}">
                <a16:creationId xmlns:a16="http://schemas.microsoft.com/office/drawing/2014/main" id="{D5125EC5-695D-4047-B04D-8A4CC9816AA9}"/>
              </a:ext>
            </a:extLst>
          </p:cNvPr>
          <p:cNvSpPr>
            <a:spLocks noChangeShapeType="1"/>
          </p:cNvSpPr>
          <p:nvPr/>
        </p:nvSpPr>
        <p:spPr bwMode="auto">
          <a:xfrm flipH="1">
            <a:off x="533865" y="1526270"/>
            <a:ext cx="14749" cy="3332081"/>
          </a:xfrm>
          <a:prstGeom prst="line">
            <a:avLst/>
          </a:prstGeom>
          <a:noFill/>
          <a:ln w="9525" cap="rnd">
            <a:solidFill>
              <a:srgbClr val="003865"/>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6" name="Oval 43">
            <a:extLst>
              <a:ext uri="{FF2B5EF4-FFF2-40B4-BE49-F238E27FC236}">
                <a16:creationId xmlns:a16="http://schemas.microsoft.com/office/drawing/2014/main" id="{352A8404-DF2D-49C1-8B7C-30FCE8D44D2F}"/>
              </a:ext>
            </a:extLst>
          </p:cNvPr>
          <p:cNvSpPr>
            <a:spLocks noChangeArrowheads="1"/>
          </p:cNvSpPr>
          <p:nvPr/>
        </p:nvSpPr>
        <p:spPr bwMode="auto">
          <a:xfrm>
            <a:off x="766636" y="3250817"/>
            <a:ext cx="673545" cy="677232"/>
          </a:xfrm>
          <a:prstGeom prst="ellipse">
            <a:avLst/>
          </a:prstGeom>
          <a:solidFill>
            <a:srgbClr val="00AEC7"/>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9" name="Rectangle 46">
            <a:extLst>
              <a:ext uri="{FF2B5EF4-FFF2-40B4-BE49-F238E27FC236}">
                <a16:creationId xmlns:a16="http://schemas.microsoft.com/office/drawing/2014/main" id="{409B18F2-6A27-46C9-879F-0FA9BEA9E6BD}"/>
              </a:ext>
            </a:extLst>
          </p:cNvPr>
          <p:cNvSpPr>
            <a:spLocks noChangeArrowheads="1"/>
          </p:cNvSpPr>
          <p:nvPr/>
        </p:nvSpPr>
        <p:spPr bwMode="auto">
          <a:xfrm>
            <a:off x="584729" y="3593735"/>
            <a:ext cx="0" cy="2482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50" name="Rectangle 47">
            <a:extLst>
              <a:ext uri="{FF2B5EF4-FFF2-40B4-BE49-F238E27FC236}">
                <a16:creationId xmlns:a16="http://schemas.microsoft.com/office/drawing/2014/main" id="{5195974A-1C8A-494E-9DEE-48AB34B0DFC0}"/>
              </a:ext>
            </a:extLst>
          </p:cNvPr>
          <p:cNvSpPr>
            <a:spLocks noChangeArrowheads="1"/>
          </p:cNvSpPr>
          <p:nvPr/>
        </p:nvSpPr>
        <p:spPr bwMode="auto">
          <a:xfrm>
            <a:off x="868651" y="3484345"/>
            <a:ext cx="512534" cy="2040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a:ln>
                  <a:noFill/>
                </a:ln>
                <a:solidFill>
                  <a:srgbClr val="FFFFFF"/>
                </a:solidFill>
                <a:effectLst/>
                <a:latin typeface="Calibri" panose="020F0502020204030204" pitchFamily="34" charset="0"/>
              </a:rPr>
              <a:t>Battery</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52" name="Oval 49">
            <a:extLst>
              <a:ext uri="{FF2B5EF4-FFF2-40B4-BE49-F238E27FC236}">
                <a16:creationId xmlns:a16="http://schemas.microsoft.com/office/drawing/2014/main" id="{A38B3BAD-8A52-4AE1-B52C-8BB66E31573A}"/>
              </a:ext>
            </a:extLst>
          </p:cNvPr>
          <p:cNvSpPr>
            <a:spLocks noChangeArrowheads="1"/>
          </p:cNvSpPr>
          <p:nvPr/>
        </p:nvSpPr>
        <p:spPr bwMode="auto">
          <a:xfrm>
            <a:off x="2110039" y="3268024"/>
            <a:ext cx="674774" cy="677232"/>
          </a:xfrm>
          <a:prstGeom prst="ellipse">
            <a:avLst/>
          </a:prstGeom>
          <a:solidFill>
            <a:srgbClr val="00AEC7"/>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56" name="Rectangle 53">
            <a:extLst>
              <a:ext uri="{FF2B5EF4-FFF2-40B4-BE49-F238E27FC236}">
                <a16:creationId xmlns:a16="http://schemas.microsoft.com/office/drawing/2014/main" id="{F3FF2C14-2376-44D6-9E34-5120278632ED}"/>
              </a:ext>
            </a:extLst>
          </p:cNvPr>
          <p:cNvSpPr>
            <a:spLocks noChangeArrowheads="1"/>
          </p:cNvSpPr>
          <p:nvPr/>
        </p:nvSpPr>
        <p:spPr bwMode="auto">
          <a:xfrm>
            <a:off x="2193617" y="3504011"/>
            <a:ext cx="533428" cy="2040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a:ln>
                  <a:noFill/>
                </a:ln>
                <a:solidFill>
                  <a:srgbClr val="FFFFFF"/>
                </a:solidFill>
                <a:effectLst/>
                <a:latin typeface="Calibri" panose="020F0502020204030204" pitchFamily="34" charset="0"/>
              </a:rPr>
              <a:t>Nat Gas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58" name="Oval 55">
            <a:extLst>
              <a:ext uri="{FF2B5EF4-FFF2-40B4-BE49-F238E27FC236}">
                <a16:creationId xmlns:a16="http://schemas.microsoft.com/office/drawing/2014/main" id="{DA171278-7C75-460B-B377-84966602753F}"/>
              </a:ext>
            </a:extLst>
          </p:cNvPr>
          <p:cNvSpPr>
            <a:spLocks noChangeArrowheads="1"/>
          </p:cNvSpPr>
          <p:nvPr/>
        </p:nvSpPr>
        <p:spPr bwMode="auto">
          <a:xfrm>
            <a:off x="3185499" y="3259420"/>
            <a:ext cx="673545" cy="677232"/>
          </a:xfrm>
          <a:prstGeom prst="ellipse">
            <a:avLst/>
          </a:prstGeom>
          <a:solidFill>
            <a:srgbClr val="00AEC7"/>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59" name="Oval 56">
            <a:extLst>
              <a:ext uri="{FF2B5EF4-FFF2-40B4-BE49-F238E27FC236}">
                <a16:creationId xmlns:a16="http://schemas.microsoft.com/office/drawing/2014/main" id="{C3C9F28F-221A-406F-9D1A-9461BB6511E2}"/>
              </a:ext>
            </a:extLst>
          </p:cNvPr>
          <p:cNvSpPr>
            <a:spLocks noChangeArrowheads="1"/>
          </p:cNvSpPr>
          <p:nvPr/>
        </p:nvSpPr>
        <p:spPr bwMode="auto">
          <a:xfrm>
            <a:off x="3185499" y="3259420"/>
            <a:ext cx="673545" cy="677232"/>
          </a:xfrm>
          <a:prstGeom prst="ellipse">
            <a:avLst/>
          </a:prstGeom>
          <a:noFill/>
          <a:ln w="9525" cap="rnd">
            <a:solidFill>
              <a:srgbClr val="890C58"/>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2" name="Rectangle 59">
            <a:extLst>
              <a:ext uri="{FF2B5EF4-FFF2-40B4-BE49-F238E27FC236}">
                <a16:creationId xmlns:a16="http://schemas.microsoft.com/office/drawing/2014/main" id="{4E4C8908-0CDC-4906-BE0D-CDBF3C75CA5C}"/>
              </a:ext>
            </a:extLst>
          </p:cNvPr>
          <p:cNvSpPr>
            <a:spLocks noChangeArrowheads="1"/>
          </p:cNvSpPr>
          <p:nvPr/>
        </p:nvSpPr>
        <p:spPr bwMode="auto">
          <a:xfrm>
            <a:off x="3276452" y="3495407"/>
            <a:ext cx="513763" cy="2040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a:ln>
                  <a:noFill/>
                </a:ln>
                <a:solidFill>
                  <a:srgbClr val="FFFFFF"/>
                </a:solidFill>
                <a:effectLst/>
                <a:latin typeface="Calibri" panose="020F0502020204030204" pitchFamily="34" charset="0"/>
              </a:rPr>
              <a:t>Battery</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64" name="Oval 61">
            <a:extLst>
              <a:ext uri="{FF2B5EF4-FFF2-40B4-BE49-F238E27FC236}">
                <a16:creationId xmlns:a16="http://schemas.microsoft.com/office/drawing/2014/main" id="{8B218C6A-4C7B-4842-A883-6A798903A23C}"/>
              </a:ext>
            </a:extLst>
          </p:cNvPr>
          <p:cNvSpPr>
            <a:spLocks noChangeArrowheads="1"/>
          </p:cNvSpPr>
          <p:nvPr/>
        </p:nvSpPr>
        <p:spPr bwMode="auto">
          <a:xfrm>
            <a:off x="4702205" y="3259420"/>
            <a:ext cx="674774" cy="677232"/>
          </a:xfrm>
          <a:prstGeom prst="ellipse">
            <a:avLst/>
          </a:prstGeom>
          <a:solidFill>
            <a:srgbClr val="00AEC7"/>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5" name="Oval 62">
            <a:extLst>
              <a:ext uri="{FF2B5EF4-FFF2-40B4-BE49-F238E27FC236}">
                <a16:creationId xmlns:a16="http://schemas.microsoft.com/office/drawing/2014/main" id="{F60FE2A0-81DB-4E57-A591-E532E6BF5E4B}"/>
              </a:ext>
            </a:extLst>
          </p:cNvPr>
          <p:cNvSpPr>
            <a:spLocks noChangeArrowheads="1"/>
          </p:cNvSpPr>
          <p:nvPr/>
        </p:nvSpPr>
        <p:spPr bwMode="auto">
          <a:xfrm>
            <a:off x="4702205" y="3259420"/>
            <a:ext cx="674774" cy="677232"/>
          </a:xfrm>
          <a:prstGeom prst="ellipse">
            <a:avLst/>
          </a:prstGeom>
          <a:noFill/>
          <a:ln w="9525" cap="rnd">
            <a:solidFill>
              <a:srgbClr val="890C58"/>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8" name="Rectangle 65">
            <a:extLst>
              <a:ext uri="{FF2B5EF4-FFF2-40B4-BE49-F238E27FC236}">
                <a16:creationId xmlns:a16="http://schemas.microsoft.com/office/drawing/2014/main" id="{C18CFB3D-DE9E-4967-89F0-385B8B6549B4}"/>
              </a:ext>
            </a:extLst>
          </p:cNvPr>
          <p:cNvSpPr>
            <a:spLocks noChangeArrowheads="1"/>
          </p:cNvSpPr>
          <p:nvPr/>
        </p:nvSpPr>
        <p:spPr bwMode="auto">
          <a:xfrm>
            <a:off x="4794387" y="3495407"/>
            <a:ext cx="533428" cy="2040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a:ln>
                  <a:noFill/>
                </a:ln>
                <a:solidFill>
                  <a:srgbClr val="FFFFFF"/>
                </a:solidFill>
                <a:effectLst/>
                <a:latin typeface="Calibri" panose="020F0502020204030204" pitchFamily="34" charset="0"/>
              </a:rPr>
              <a:t>Nat Gas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70" name="Oval 67">
            <a:extLst>
              <a:ext uri="{FF2B5EF4-FFF2-40B4-BE49-F238E27FC236}">
                <a16:creationId xmlns:a16="http://schemas.microsoft.com/office/drawing/2014/main" id="{9F41B6A7-211D-4AF6-8315-97151B8C5996}"/>
              </a:ext>
            </a:extLst>
          </p:cNvPr>
          <p:cNvSpPr>
            <a:spLocks noChangeArrowheads="1"/>
          </p:cNvSpPr>
          <p:nvPr/>
        </p:nvSpPr>
        <p:spPr bwMode="auto">
          <a:xfrm>
            <a:off x="5713752" y="3259420"/>
            <a:ext cx="674774" cy="677232"/>
          </a:xfrm>
          <a:prstGeom prst="ellipse">
            <a:avLst/>
          </a:prstGeom>
          <a:solidFill>
            <a:srgbClr val="00AEC7"/>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71" name="Oval 68">
            <a:extLst>
              <a:ext uri="{FF2B5EF4-FFF2-40B4-BE49-F238E27FC236}">
                <a16:creationId xmlns:a16="http://schemas.microsoft.com/office/drawing/2014/main" id="{21EA4C4E-761F-4BB9-A011-A00AF8DF2551}"/>
              </a:ext>
            </a:extLst>
          </p:cNvPr>
          <p:cNvSpPr>
            <a:spLocks noChangeArrowheads="1"/>
          </p:cNvSpPr>
          <p:nvPr/>
        </p:nvSpPr>
        <p:spPr bwMode="auto">
          <a:xfrm>
            <a:off x="5713752" y="3259420"/>
            <a:ext cx="674774" cy="677232"/>
          </a:xfrm>
          <a:prstGeom prst="ellipse">
            <a:avLst/>
          </a:prstGeom>
          <a:noFill/>
          <a:ln w="9525" cap="rnd">
            <a:solidFill>
              <a:srgbClr val="890C58"/>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4" name="Rectangle 71">
            <a:extLst>
              <a:ext uri="{FF2B5EF4-FFF2-40B4-BE49-F238E27FC236}">
                <a16:creationId xmlns:a16="http://schemas.microsoft.com/office/drawing/2014/main" id="{FB3D50F4-9F0E-4B7B-AA42-185A0DFDC9EA}"/>
              </a:ext>
            </a:extLst>
          </p:cNvPr>
          <p:cNvSpPr>
            <a:spLocks noChangeArrowheads="1"/>
          </p:cNvSpPr>
          <p:nvPr/>
        </p:nvSpPr>
        <p:spPr bwMode="auto">
          <a:xfrm>
            <a:off x="5882138" y="3502782"/>
            <a:ext cx="372416" cy="2040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a:ln>
                  <a:noFill/>
                </a:ln>
                <a:solidFill>
                  <a:srgbClr val="FFFFFF"/>
                </a:solidFill>
                <a:effectLst/>
                <a:latin typeface="Calibri" panose="020F0502020204030204" pitchFamily="34" charset="0"/>
              </a:rPr>
              <a:t>Solar</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76" name="Rectangle 73">
            <a:extLst>
              <a:ext uri="{FF2B5EF4-FFF2-40B4-BE49-F238E27FC236}">
                <a16:creationId xmlns:a16="http://schemas.microsoft.com/office/drawing/2014/main" id="{DEF0E339-132E-41C6-8993-FA50814F8F70}"/>
              </a:ext>
            </a:extLst>
          </p:cNvPr>
          <p:cNvSpPr>
            <a:spLocks noChangeArrowheads="1"/>
          </p:cNvSpPr>
          <p:nvPr/>
        </p:nvSpPr>
        <p:spPr bwMode="auto">
          <a:xfrm>
            <a:off x="1553258" y="2467882"/>
            <a:ext cx="406831" cy="2679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700" b="0" i="0" u="none" strike="noStrike" cap="none" normalizeH="0" baseline="0" dirty="0">
                <a:ln>
                  <a:noFill/>
                </a:ln>
                <a:solidFill>
                  <a:srgbClr val="000000"/>
                </a:solidFill>
                <a:effectLst/>
                <a:latin typeface="Calibri" panose="020F0502020204030204" pitchFamily="34" charset="0"/>
              </a:rPr>
              <a:t>DGR</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77" name="Rectangle 74">
            <a:extLst>
              <a:ext uri="{FF2B5EF4-FFF2-40B4-BE49-F238E27FC236}">
                <a16:creationId xmlns:a16="http://schemas.microsoft.com/office/drawing/2014/main" id="{5A7F051B-D8DE-4848-9A7E-54A6A5223668}"/>
              </a:ext>
            </a:extLst>
          </p:cNvPr>
          <p:cNvSpPr>
            <a:spLocks noChangeArrowheads="1"/>
          </p:cNvSpPr>
          <p:nvPr/>
        </p:nvSpPr>
        <p:spPr bwMode="auto">
          <a:xfrm>
            <a:off x="1125532" y="2515817"/>
            <a:ext cx="0" cy="2482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79" name="Rectangle 76">
            <a:extLst>
              <a:ext uri="{FF2B5EF4-FFF2-40B4-BE49-F238E27FC236}">
                <a16:creationId xmlns:a16="http://schemas.microsoft.com/office/drawing/2014/main" id="{24106289-3D7E-4462-8999-5B33E5B14ED2}"/>
              </a:ext>
            </a:extLst>
          </p:cNvPr>
          <p:cNvSpPr>
            <a:spLocks noChangeArrowheads="1"/>
          </p:cNvSpPr>
          <p:nvPr/>
        </p:nvSpPr>
        <p:spPr bwMode="auto">
          <a:xfrm>
            <a:off x="3556542" y="2488923"/>
            <a:ext cx="506388" cy="2679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700" b="0" i="0" u="none" strike="noStrike" cap="none" normalizeH="0" baseline="0" dirty="0">
                <a:ln>
                  <a:noFill/>
                </a:ln>
                <a:solidFill>
                  <a:srgbClr val="000000"/>
                </a:solidFill>
                <a:effectLst/>
                <a:latin typeface="Calibri" panose="020F0502020204030204" pitchFamily="34" charset="0"/>
              </a:rPr>
              <a:t>SODG</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80" name="Rectangle 77">
            <a:extLst>
              <a:ext uri="{FF2B5EF4-FFF2-40B4-BE49-F238E27FC236}">
                <a16:creationId xmlns:a16="http://schemas.microsoft.com/office/drawing/2014/main" id="{F2C357EB-92F1-4C9B-9B65-C46D608620CC}"/>
              </a:ext>
            </a:extLst>
          </p:cNvPr>
          <p:cNvSpPr>
            <a:spLocks noChangeArrowheads="1"/>
          </p:cNvSpPr>
          <p:nvPr/>
        </p:nvSpPr>
        <p:spPr bwMode="auto">
          <a:xfrm>
            <a:off x="3956143" y="2515817"/>
            <a:ext cx="0" cy="2482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82" name="Rectangle 79">
            <a:extLst>
              <a:ext uri="{FF2B5EF4-FFF2-40B4-BE49-F238E27FC236}">
                <a16:creationId xmlns:a16="http://schemas.microsoft.com/office/drawing/2014/main" id="{7E9F1EF5-51B6-4F20-AFFF-072BDA069434}"/>
              </a:ext>
            </a:extLst>
          </p:cNvPr>
          <p:cNvSpPr>
            <a:spLocks noChangeArrowheads="1"/>
          </p:cNvSpPr>
          <p:nvPr/>
        </p:nvSpPr>
        <p:spPr bwMode="auto">
          <a:xfrm>
            <a:off x="6044804" y="2485156"/>
            <a:ext cx="421580" cy="2679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700" b="0" i="0" u="none" strike="noStrike" cap="none" normalizeH="0" baseline="0" dirty="0">
                <a:ln>
                  <a:noFill/>
                </a:ln>
                <a:solidFill>
                  <a:srgbClr val="000000"/>
                </a:solidFill>
                <a:effectLst/>
                <a:latin typeface="Calibri" panose="020F0502020204030204" pitchFamily="34" charset="0"/>
              </a:rPr>
              <a:t>UDG</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85" name="Line 82">
            <a:extLst>
              <a:ext uri="{FF2B5EF4-FFF2-40B4-BE49-F238E27FC236}">
                <a16:creationId xmlns:a16="http://schemas.microsoft.com/office/drawing/2014/main" id="{27F85C97-D388-4B61-BD08-6F7D767FC6AB}"/>
              </a:ext>
            </a:extLst>
          </p:cNvPr>
          <p:cNvSpPr>
            <a:spLocks noChangeShapeType="1"/>
          </p:cNvSpPr>
          <p:nvPr/>
        </p:nvSpPr>
        <p:spPr bwMode="auto">
          <a:xfrm>
            <a:off x="1775724" y="2782531"/>
            <a:ext cx="0" cy="468286"/>
          </a:xfrm>
          <a:prstGeom prst="line">
            <a:avLst/>
          </a:prstGeom>
          <a:noFill/>
          <a:ln w="9525" cap="rnd">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6" name="Line 83">
            <a:extLst>
              <a:ext uri="{FF2B5EF4-FFF2-40B4-BE49-F238E27FC236}">
                <a16:creationId xmlns:a16="http://schemas.microsoft.com/office/drawing/2014/main" id="{76948846-59DF-4990-9CDD-88A188E2EC1C}"/>
              </a:ext>
            </a:extLst>
          </p:cNvPr>
          <p:cNvSpPr>
            <a:spLocks noChangeShapeType="1"/>
          </p:cNvSpPr>
          <p:nvPr/>
        </p:nvSpPr>
        <p:spPr bwMode="auto">
          <a:xfrm flipV="1">
            <a:off x="2406251" y="2749345"/>
            <a:ext cx="0" cy="510075"/>
          </a:xfrm>
          <a:prstGeom prst="line">
            <a:avLst/>
          </a:prstGeom>
          <a:noFill/>
          <a:ln w="9525" cap="rnd">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7" name="Line 84">
            <a:extLst>
              <a:ext uri="{FF2B5EF4-FFF2-40B4-BE49-F238E27FC236}">
                <a16:creationId xmlns:a16="http://schemas.microsoft.com/office/drawing/2014/main" id="{7C393ECA-0370-4341-B568-37F53D346427}"/>
              </a:ext>
            </a:extLst>
          </p:cNvPr>
          <p:cNvSpPr>
            <a:spLocks noChangeShapeType="1"/>
          </p:cNvSpPr>
          <p:nvPr/>
        </p:nvSpPr>
        <p:spPr bwMode="auto">
          <a:xfrm flipV="1">
            <a:off x="1104637" y="2706327"/>
            <a:ext cx="0" cy="510075"/>
          </a:xfrm>
          <a:prstGeom prst="line">
            <a:avLst/>
          </a:prstGeom>
          <a:noFill/>
          <a:ln w="9525" cap="rnd">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8" name="Line 85">
            <a:extLst>
              <a:ext uri="{FF2B5EF4-FFF2-40B4-BE49-F238E27FC236}">
                <a16:creationId xmlns:a16="http://schemas.microsoft.com/office/drawing/2014/main" id="{99CF0D71-AEC6-4ED2-BA82-8D0572693D0B}"/>
              </a:ext>
            </a:extLst>
          </p:cNvPr>
          <p:cNvSpPr>
            <a:spLocks noChangeShapeType="1"/>
          </p:cNvSpPr>
          <p:nvPr/>
        </p:nvSpPr>
        <p:spPr bwMode="auto">
          <a:xfrm flipV="1">
            <a:off x="3522271" y="2749345"/>
            <a:ext cx="0" cy="510075"/>
          </a:xfrm>
          <a:prstGeom prst="line">
            <a:avLst/>
          </a:prstGeom>
          <a:noFill/>
          <a:ln w="9525" cap="rnd">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9" name="Line 86">
            <a:extLst>
              <a:ext uri="{FF2B5EF4-FFF2-40B4-BE49-F238E27FC236}">
                <a16:creationId xmlns:a16="http://schemas.microsoft.com/office/drawing/2014/main" id="{5D3F5347-C67C-4FEF-A0DA-C22EC396D12B}"/>
              </a:ext>
            </a:extLst>
          </p:cNvPr>
          <p:cNvSpPr>
            <a:spLocks noChangeShapeType="1"/>
          </p:cNvSpPr>
          <p:nvPr/>
        </p:nvSpPr>
        <p:spPr bwMode="auto">
          <a:xfrm flipV="1">
            <a:off x="5040206" y="2749345"/>
            <a:ext cx="0" cy="510075"/>
          </a:xfrm>
          <a:prstGeom prst="line">
            <a:avLst/>
          </a:prstGeom>
          <a:noFill/>
          <a:ln w="9525" cap="rnd">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0" name="Line 87">
            <a:extLst>
              <a:ext uri="{FF2B5EF4-FFF2-40B4-BE49-F238E27FC236}">
                <a16:creationId xmlns:a16="http://schemas.microsoft.com/office/drawing/2014/main" id="{68DE1662-9703-4248-8320-06ED2413734E}"/>
              </a:ext>
            </a:extLst>
          </p:cNvPr>
          <p:cNvSpPr>
            <a:spLocks noChangeShapeType="1"/>
          </p:cNvSpPr>
          <p:nvPr/>
        </p:nvSpPr>
        <p:spPr bwMode="auto">
          <a:xfrm flipV="1">
            <a:off x="6051753" y="2749345"/>
            <a:ext cx="0" cy="510075"/>
          </a:xfrm>
          <a:prstGeom prst="line">
            <a:avLst/>
          </a:prstGeom>
          <a:noFill/>
          <a:ln w="9525" cap="rnd">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1" name="Line 88">
            <a:extLst>
              <a:ext uri="{FF2B5EF4-FFF2-40B4-BE49-F238E27FC236}">
                <a16:creationId xmlns:a16="http://schemas.microsoft.com/office/drawing/2014/main" id="{84111932-2223-4D30-A5DB-57C365E340E2}"/>
              </a:ext>
            </a:extLst>
          </p:cNvPr>
          <p:cNvSpPr>
            <a:spLocks noChangeShapeType="1"/>
          </p:cNvSpPr>
          <p:nvPr/>
        </p:nvSpPr>
        <p:spPr bwMode="auto">
          <a:xfrm>
            <a:off x="6810106" y="2749345"/>
            <a:ext cx="0" cy="510075"/>
          </a:xfrm>
          <a:prstGeom prst="line">
            <a:avLst/>
          </a:prstGeom>
          <a:noFill/>
          <a:ln w="9525" cap="rnd">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2" name="Rectangle 73">
            <a:extLst>
              <a:ext uri="{FF2B5EF4-FFF2-40B4-BE49-F238E27FC236}">
                <a16:creationId xmlns:a16="http://schemas.microsoft.com/office/drawing/2014/main" id="{00BC6DD2-051F-4100-AE2C-CADA8B1E2317}"/>
              </a:ext>
            </a:extLst>
          </p:cNvPr>
          <p:cNvSpPr>
            <a:spLocks noChangeArrowheads="1"/>
          </p:cNvSpPr>
          <p:nvPr/>
        </p:nvSpPr>
        <p:spPr bwMode="auto">
          <a:xfrm>
            <a:off x="295573" y="5835165"/>
            <a:ext cx="83820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sz="1700" dirty="0">
                <a:solidFill>
                  <a:srgbClr val="000000"/>
                </a:solidFill>
                <a:latin typeface="Calibri" panose="020F0502020204030204" pitchFamily="34" charset="0"/>
              </a:rPr>
              <a:t>LOAD</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63" name="Rectangle 73">
            <a:extLst>
              <a:ext uri="{FF2B5EF4-FFF2-40B4-BE49-F238E27FC236}">
                <a16:creationId xmlns:a16="http://schemas.microsoft.com/office/drawing/2014/main" id="{D504533E-2239-4EF9-8494-542137CBA742}"/>
              </a:ext>
            </a:extLst>
          </p:cNvPr>
          <p:cNvSpPr>
            <a:spLocks noChangeArrowheads="1"/>
          </p:cNvSpPr>
          <p:nvPr/>
        </p:nvSpPr>
        <p:spPr bwMode="auto">
          <a:xfrm>
            <a:off x="919004" y="4060986"/>
            <a:ext cx="2517529"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700" b="0" i="0" u="none" strike="noStrike" cap="none" normalizeH="0" baseline="0" dirty="0">
                <a:ln>
                  <a:noFill/>
                </a:ln>
                <a:solidFill>
                  <a:srgbClr val="000000"/>
                </a:solidFill>
                <a:effectLst/>
                <a:latin typeface="Calibri" panose="020F0502020204030204" pitchFamily="34" charset="0"/>
              </a:rPr>
              <a:t>Individually Modeled Resources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66" name="Rectangle 73">
            <a:extLst>
              <a:ext uri="{FF2B5EF4-FFF2-40B4-BE49-F238E27FC236}">
                <a16:creationId xmlns:a16="http://schemas.microsoft.com/office/drawing/2014/main" id="{C8BE1177-A5A4-44AC-AF06-ADC1C35E3695}"/>
              </a:ext>
            </a:extLst>
          </p:cNvPr>
          <p:cNvSpPr>
            <a:spLocks noChangeArrowheads="1"/>
          </p:cNvSpPr>
          <p:nvPr/>
        </p:nvSpPr>
        <p:spPr bwMode="auto">
          <a:xfrm>
            <a:off x="3518698" y="4060887"/>
            <a:ext cx="121767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700" b="0" i="0" u="none" strike="noStrike" cap="none" normalizeH="0" baseline="0" dirty="0">
                <a:ln>
                  <a:noFill/>
                </a:ln>
                <a:solidFill>
                  <a:srgbClr val="000000"/>
                </a:solidFill>
                <a:effectLst/>
                <a:latin typeface="Calibri" panose="020F0502020204030204" pitchFamily="34" charset="0"/>
              </a:rPr>
              <a:t>Mapped* Aggregations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67" name="Rectangle 73">
            <a:extLst>
              <a:ext uri="{FF2B5EF4-FFF2-40B4-BE49-F238E27FC236}">
                <a16:creationId xmlns:a16="http://schemas.microsoft.com/office/drawing/2014/main" id="{770E1EB1-7895-453E-80FE-E600F53525C7}"/>
              </a:ext>
            </a:extLst>
          </p:cNvPr>
          <p:cNvSpPr>
            <a:spLocks noChangeArrowheads="1"/>
          </p:cNvSpPr>
          <p:nvPr/>
        </p:nvSpPr>
        <p:spPr bwMode="auto">
          <a:xfrm>
            <a:off x="5810472" y="4057305"/>
            <a:ext cx="123678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700" b="0" i="0" u="none" strike="noStrike" cap="none" normalizeH="0" baseline="0" dirty="0">
                <a:ln>
                  <a:noFill/>
                </a:ln>
                <a:solidFill>
                  <a:srgbClr val="000000"/>
                </a:solidFill>
                <a:effectLst/>
                <a:latin typeface="Calibri" panose="020F0502020204030204" pitchFamily="34" charset="0"/>
              </a:rPr>
              <a:t>Mapped* Aggregations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9" name="TextBox 8">
            <a:extLst>
              <a:ext uri="{FF2B5EF4-FFF2-40B4-BE49-F238E27FC236}">
                <a16:creationId xmlns:a16="http://schemas.microsoft.com/office/drawing/2014/main" id="{563876A4-0886-44C1-B890-78CC38B6AE85}"/>
              </a:ext>
            </a:extLst>
          </p:cNvPr>
          <p:cNvSpPr txBox="1"/>
          <p:nvPr/>
        </p:nvSpPr>
        <p:spPr>
          <a:xfrm>
            <a:off x="2735423" y="1047611"/>
            <a:ext cx="2948884" cy="369332"/>
          </a:xfrm>
          <a:prstGeom prst="rect">
            <a:avLst/>
          </a:prstGeom>
          <a:noFill/>
        </p:spPr>
        <p:txBody>
          <a:bodyPr wrap="square" rtlCol="0">
            <a:spAutoFit/>
          </a:bodyPr>
          <a:lstStyle/>
          <a:p>
            <a:r>
              <a:rPr lang="en-US" dirty="0"/>
              <a:t>Node**</a:t>
            </a:r>
          </a:p>
        </p:txBody>
      </p:sp>
      <p:sp>
        <p:nvSpPr>
          <p:cNvPr id="69" name="Oval 17">
            <a:extLst>
              <a:ext uri="{FF2B5EF4-FFF2-40B4-BE49-F238E27FC236}">
                <a16:creationId xmlns:a16="http://schemas.microsoft.com/office/drawing/2014/main" id="{6BCA644A-09A2-40D2-8DAE-6E902970CA79}"/>
              </a:ext>
            </a:extLst>
          </p:cNvPr>
          <p:cNvSpPr>
            <a:spLocks noChangeArrowheads="1"/>
          </p:cNvSpPr>
          <p:nvPr/>
        </p:nvSpPr>
        <p:spPr bwMode="auto">
          <a:xfrm>
            <a:off x="8165053" y="3271519"/>
            <a:ext cx="673545" cy="677232"/>
          </a:xfrm>
          <a:prstGeom prst="ellipse">
            <a:avLst/>
          </a:prstGeom>
          <a:solidFill>
            <a:srgbClr val="00AEC7"/>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72" name="Rectangle 21">
            <a:extLst>
              <a:ext uri="{FF2B5EF4-FFF2-40B4-BE49-F238E27FC236}">
                <a16:creationId xmlns:a16="http://schemas.microsoft.com/office/drawing/2014/main" id="{69E8B7FA-EC8E-44EE-9E3D-7BFEA5875CE6}"/>
              </a:ext>
            </a:extLst>
          </p:cNvPr>
          <p:cNvSpPr>
            <a:spLocks noChangeArrowheads="1"/>
          </p:cNvSpPr>
          <p:nvPr/>
        </p:nvSpPr>
        <p:spPr bwMode="auto">
          <a:xfrm>
            <a:off x="8307394" y="3491368"/>
            <a:ext cx="411972"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sz="1400" b="1" dirty="0">
                <a:solidFill>
                  <a:srgbClr val="FFFFFF"/>
                </a:solidFill>
                <a:latin typeface="Calibri" panose="020F0502020204030204" pitchFamily="34" charset="0"/>
              </a:rPr>
              <a:t>ADER</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73" name="Line 38">
            <a:extLst>
              <a:ext uri="{FF2B5EF4-FFF2-40B4-BE49-F238E27FC236}">
                <a16:creationId xmlns:a16="http://schemas.microsoft.com/office/drawing/2014/main" id="{E86F514C-DE10-4B34-97B6-91DF2D94EACC}"/>
              </a:ext>
            </a:extLst>
          </p:cNvPr>
          <p:cNvSpPr>
            <a:spLocks noChangeShapeType="1"/>
          </p:cNvSpPr>
          <p:nvPr/>
        </p:nvSpPr>
        <p:spPr bwMode="auto">
          <a:xfrm flipH="1">
            <a:off x="8464504" y="1458831"/>
            <a:ext cx="15815" cy="1810459"/>
          </a:xfrm>
          <a:prstGeom prst="line">
            <a:avLst/>
          </a:prstGeom>
          <a:noFill/>
          <a:ln w="9525" cap="rnd">
            <a:solidFill>
              <a:srgbClr val="003865"/>
            </a:solidFill>
            <a:prstDash val="dashDot"/>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5" name="Rectangle 73">
            <a:extLst>
              <a:ext uri="{FF2B5EF4-FFF2-40B4-BE49-F238E27FC236}">
                <a16:creationId xmlns:a16="http://schemas.microsoft.com/office/drawing/2014/main" id="{F389D69C-6095-47BD-B287-A8ABB516CD84}"/>
              </a:ext>
            </a:extLst>
          </p:cNvPr>
          <p:cNvSpPr>
            <a:spLocks noChangeArrowheads="1"/>
          </p:cNvSpPr>
          <p:nvPr/>
        </p:nvSpPr>
        <p:spPr bwMode="auto">
          <a:xfrm>
            <a:off x="8012765" y="4140053"/>
            <a:ext cx="1236784" cy="784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700" b="0" i="0" u="none" strike="noStrike" cap="none" normalizeH="0" baseline="0" dirty="0">
                <a:ln>
                  <a:noFill/>
                </a:ln>
                <a:solidFill>
                  <a:srgbClr val="000000"/>
                </a:solidFill>
                <a:effectLst/>
                <a:latin typeface="Calibri" panose="020F0502020204030204" pitchFamily="34" charset="0"/>
              </a:rPr>
              <a:t>Modeled Aggregation  (TBD)</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78" name="Content Placeholder 1">
            <a:extLst>
              <a:ext uri="{FF2B5EF4-FFF2-40B4-BE49-F238E27FC236}">
                <a16:creationId xmlns:a16="http://schemas.microsoft.com/office/drawing/2014/main" id="{8D914E15-29EA-4CD6-AAF4-CBEFC1FBEBDD}"/>
              </a:ext>
            </a:extLst>
          </p:cNvPr>
          <p:cNvSpPr>
            <a:spLocks noGrp="1"/>
          </p:cNvSpPr>
          <p:nvPr>
            <p:ph idx="1"/>
          </p:nvPr>
        </p:nvSpPr>
        <p:spPr>
          <a:xfrm>
            <a:off x="1570578" y="5335692"/>
            <a:ext cx="7498123" cy="838733"/>
          </a:xfrm>
        </p:spPr>
        <p:txBody>
          <a:bodyPr/>
          <a:lstStyle/>
          <a:p>
            <a:pPr marL="0" indent="0">
              <a:buNone/>
            </a:pPr>
            <a:r>
              <a:rPr lang="en-US" sz="1400" dirty="0"/>
              <a:t>*SODG, and Unregistered DG will be represented as separate aggregations or units by Transmission level CIM Load using generator models per Modeling guidelines. (SSWG, </a:t>
            </a:r>
            <a:r>
              <a:rPr lang="en-US" sz="1400" dirty="0" err="1"/>
              <a:t>etc</a:t>
            </a:r>
            <a:r>
              <a:rPr lang="en-US" sz="1400" dirty="0"/>
              <a:t>)</a:t>
            </a:r>
          </a:p>
          <a:p>
            <a:pPr marL="0" indent="0">
              <a:buNone/>
            </a:pPr>
            <a:r>
              <a:rPr lang="en-US" sz="1400" dirty="0"/>
              <a:t>**Resource Node if DGR</a:t>
            </a:r>
          </a:p>
          <a:p>
            <a:endParaRPr lang="en-US" sz="1050" dirty="0"/>
          </a:p>
          <a:p>
            <a:endParaRPr lang="en-US" sz="1000" dirty="0"/>
          </a:p>
          <a:p>
            <a:endParaRPr lang="en-US" sz="2800" dirty="0"/>
          </a:p>
        </p:txBody>
      </p:sp>
      <p:sp>
        <p:nvSpPr>
          <p:cNvPr id="81" name="Oval 61">
            <a:extLst>
              <a:ext uri="{FF2B5EF4-FFF2-40B4-BE49-F238E27FC236}">
                <a16:creationId xmlns:a16="http://schemas.microsoft.com/office/drawing/2014/main" id="{68157730-0543-4458-A7BE-E7A292532F5B}"/>
              </a:ext>
            </a:extLst>
          </p:cNvPr>
          <p:cNvSpPr>
            <a:spLocks noChangeArrowheads="1"/>
          </p:cNvSpPr>
          <p:nvPr/>
        </p:nvSpPr>
        <p:spPr bwMode="auto">
          <a:xfrm>
            <a:off x="7175429" y="3288755"/>
            <a:ext cx="674774" cy="677232"/>
          </a:xfrm>
          <a:prstGeom prst="ellipse">
            <a:avLst/>
          </a:prstGeom>
          <a:solidFill>
            <a:srgbClr val="00AEC7"/>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83" name="Rectangle 65">
            <a:extLst>
              <a:ext uri="{FF2B5EF4-FFF2-40B4-BE49-F238E27FC236}">
                <a16:creationId xmlns:a16="http://schemas.microsoft.com/office/drawing/2014/main" id="{B5E2D220-E7EB-41C5-8701-DDA9987D8212}"/>
              </a:ext>
            </a:extLst>
          </p:cNvPr>
          <p:cNvSpPr>
            <a:spLocks noChangeArrowheads="1"/>
          </p:cNvSpPr>
          <p:nvPr/>
        </p:nvSpPr>
        <p:spPr bwMode="auto">
          <a:xfrm>
            <a:off x="7267611" y="3524742"/>
            <a:ext cx="533428" cy="2040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a:ln>
                  <a:noFill/>
                </a:ln>
                <a:solidFill>
                  <a:srgbClr val="FFFFFF"/>
                </a:solidFill>
                <a:effectLst/>
                <a:latin typeface="Calibri" panose="020F0502020204030204" pitchFamily="34" charset="0"/>
              </a:rPr>
              <a:t>Nat Gas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84" name="Line 86">
            <a:extLst>
              <a:ext uri="{FF2B5EF4-FFF2-40B4-BE49-F238E27FC236}">
                <a16:creationId xmlns:a16="http://schemas.microsoft.com/office/drawing/2014/main" id="{DE7B327B-A113-4730-8547-43E12F8ECE17}"/>
              </a:ext>
            </a:extLst>
          </p:cNvPr>
          <p:cNvSpPr>
            <a:spLocks noChangeShapeType="1"/>
          </p:cNvSpPr>
          <p:nvPr/>
        </p:nvSpPr>
        <p:spPr bwMode="auto">
          <a:xfrm flipV="1">
            <a:off x="7513430" y="2778680"/>
            <a:ext cx="0" cy="510075"/>
          </a:xfrm>
          <a:prstGeom prst="line">
            <a:avLst/>
          </a:prstGeom>
          <a:noFill/>
          <a:ln w="9525" cap="rnd">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3" name="Rectangle 92">
            <a:extLst>
              <a:ext uri="{FF2B5EF4-FFF2-40B4-BE49-F238E27FC236}">
                <a16:creationId xmlns:a16="http://schemas.microsoft.com/office/drawing/2014/main" id="{0256DDD8-CBF6-4B65-9BBB-BAF22E5C424E}"/>
              </a:ext>
            </a:extLst>
          </p:cNvPr>
          <p:cNvSpPr/>
          <p:nvPr/>
        </p:nvSpPr>
        <p:spPr>
          <a:xfrm>
            <a:off x="5526712" y="2881348"/>
            <a:ext cx="2422403" cy="1220039"/>
          </a:xfrm>
          <a:prstGeom prst="rect">
            <a:avLst/>
          </a:prstGeom>
          <a:no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Arrow Connector 5">
            <a:extLst>
              <a:ext uri="{FF2B5EF4-FFF2-40B4-BE49-F238E27FC236}">
                <a16:creationId xmlns:a16="http://schemas.microsoft.com/office/drawing/2014/main" id="{D74585BA-E084-C594-B039-03B621A1ECD3}"/>
              </a:ext>
            </a:extLst>
          </p:cNvPr>
          <p:cNvCxnSpPr>
            <a:cxnSpLocks/>
            <a:stCxn id="10" idx="2"/>
          </p:cNvCxnSpPr>
          <p:nvPr/>
        </p:nvCxnSpPr>
        <p:spPr>
          <a:xfrm flipH="1">
            <a:off x="7713964" y="1204509"/>
            <a:ext cx="265553" cy="167683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F4A7FC3B-C88C-144C-E5A2-9A8FA32A27F6}"/>
              </a:ext>
            </a:extLst>
          </p:cNvPr>
          <p:cNvSpPr txBox="1"/>
          <p:nvPr/>
        </p:nvSpPr>
        <p:spPr>
          <a:xfrm>
            <a:off x="7017200" y="619734"/>
            <a:ext cx="1924633" cy="584775"/>
          </a:xfrm>
          <a:prstGeom prst="rect">
            <a:avLst/>
          </a:prstGeom>
          <a:noFill/>
          <a:ln>
            <a:solidFill>
              <a:schemeClr val="accent1"/>
            </a:solidFill>
          </a:ln>
        </p:spPr>
        <p:txBody>
          <a:bodyPr wrap="square" rtlCol="0">
            <a:spAutoFit/>
          </a:bodyPr>
          <a:lstStyle/>
          <a:p>
            <a:r>
              <a:rPr lang="en-US" sz="1600" dirty="0">
                <a:solidFill>
                  <a:schemeClr val="bg1">
                    <a:lumMod val="50000"/>
                  </a:schemeClr>
                </a:solidFill>
              </a:rPr>
              <a:t>See next slide for data requirements  </a:t>
            </a:r>
          </a:p>
        </p:txBody>
      </p:sp>
    </p:spTree>
    <p:extLst>
      <p:ext uri="{BB962C8B-B14F-4D97-AF65-F5344CB8AC3E}">
        <p14:creationId xmlns:p14="http://schemas.microsoft.com/office/powerpoint/2010/main" val="9195316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UDG Data Requirements at CIM Load</a:t>
            </a:r>
          </a:p>
        </p:txBody>
      </p:sp>
      <p:sp>
        <p:nvSpPr>
          <p:cNvPr id="3" name="Content Placeholder 2"/>
          <p:cNvSpPr>
            <a:spLocks noGrp="1"/>
          </p:cNvSpPr>
          <p:nvPr>
            <p:ph idx="1"/>
          </p:nvPr>
        </p:nvSpPr>
        <p:spPr>
          <a:xfrm>
            <a:off x="266700" y="990600"/>
            <a:ext cx="8534400" cy="5052221"/>
          </a:xfrm>
        </p:spPr>
        <p:txBody>
          <a:bodyPr/>
          <a:lstStyle/>
          <a:p>
            <a:r>
              <a:rPr lang="en-US" sz="2200" dirty="0"/>
              <a:t>Substation ID</a:t>
            </a:r>
          </a:p>
          <a:p>
            <a:r>
              <a:rPr lang="en-US" sz="2200" dirty="0"/>
              <a:t>CIM Load  (typically Substation transformer)</a:t>
            </a:r>
          </a:p>
          <a:p>
            <a:r>
              <a:rPr lang="en-US" sz="2200" dirty="0"/>
              <a:t>Aggregate nameplate capacity—inverters or generators (MW)</a:t>
            </a:r>
          </a:p>
          <a:p>
            <a:r>
              <a:rPr lang="en-US" sz="2200" dirty="0"/>
              <a:t>Energy Capacity for storage only (MWh)</a:t>
            </a:r>
          </a:p>
          <a:p>
            <a:r>
              <a:rPr lang="en-US" sz="2200" dirty="0"/>
              <a:t>Fuel type / technology  (Solar, Storage, Nat Gas, </a:t>
            </a:r>
            <a:r>
              <a:rPr lang="en-US" sz="2200" dirty="0" err="1"/>
              <a:t>etc</a:t>
            </a:r>
            <a:r>
              <a:rPr lang="en-US" sz="2200" dirty="0"/>
              <a:t>)</a:t>
            </a:r>
          </a:p>
          <a:p>
            <a:r>
              <a:rPr lang="en-US" sz="2200" dirty="0"/>
              <a:t>Reactive capability--- assume unity power factor, unless noted</a:t>
            </a:r>
          </a:p>
          <a:p>
            <a:r>
              <a:rPr lang="en-US" sz="2000" dirty="0"/>
              <a:t>Ride Through characteristics </a:t>
            </a:r>
          </a:p>
          <a:p>
            <a:pPr lvl="1"/>
            <a:r>
              <a:rPr lang="en-US" sz="1800" dirty="0"/>
              <a:t>Aggregate by in-service date   </a:t>
            </a:r>
          </a:p>
          <a:p>
            <a:pPr lvl="1"/>
            <a:r>
              <a:rPr lang="en-US" sz="1800" dirty="0"/>
              <a:t>i.e.  pre and post adoption of IEEE1547 ride-though  (PUC 54233)</a:t>
            </a:r>
          </a:p>
          <a:p>
            <a:pPr lvl="1"/>
            <a:endParaRPr lang="en-US" sz="1800" u="sng" dirty="0"/>
          </a:p>
          <a:p>
            <a:pPr lvl="1"/>
            <a:endParaRPr lang="en-US" sz="1800" u="sng" dirty="0"/>
          </a:p>
          <a:p>
            <a:r>
              <a:rPr lang="en-US" sz="2000" u="sng" dirty="0"/>
              <a:t>Data submissions required from TSPs at each CIM Load to be put into ERCOT model 1x per year.</a:t>
            </a:r>
          </a:p>
          <a:p>
            <a:endParaRPr lang="en-US" sz="2000" u="sng" dirty="0"/>
          </a:p>
          <a:p>
            <a:pPr lvl="1"/>
            <a:endParaRPr lang="en-US" sz="18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8</a:t>
            </a:fld>
            <a:endParaRPr lang="en-US"/>
          </a:p>
        </p:txBody>
      </p:sp>
    </p:spTree>
    <p:extLst>
      <p:ext uri="{BB962C8B-B14F-4D97-AF65-F5344CB8AC3E}">
        <p14:creationId xmlns:p14="http://schemas.microsoft.com/office/powerpoint/2010/main" val="3941489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Changes required</a:t>
            </a:r>
          </a:p>
        </p:txBody>
      </p:sp>
      <p:sp>
        <p:nvSpPr>
          <p:cNvPr id="3" name="Content Placeholder 2"/>
          <p:cNvSpPr>
            <a:spLocks noGrp="1"/>
          </p:cNvSpPr>
          <p:nvPr>
            <p:ph idx="1"/>
          </p:nvPr>
        </p:nvSpPr>
        <p:spPr>
          <a:xfrm>
            <a:off x="266700" y="990600"/>
            <a:ext cx="8534400" cy="5052221"/>
          </a:xfrm>
        </p:spPr>
        <p:txBody>
          <a:bodyPr/>
          <a:lstStyle/>
          <a:p>
            <a:pPr lvl="1"/>
            <a:endParaRPr lang="en-US" sz="1800" dirty="0"/>
          </a:p>
          <a:p>
            <a:r>
              <a:rPr lang="en-US" sz="2000" dirty="0"/>
              <a:t>Revise section 3.2.5.1 language</a:t>
            </a:r>
          </a:p>
          <a:p>
            <a:pPr lvl="1"/>
            <a:r>
              <a:rPr lang="en-US" sz="1800" dirty="0"/>
              <a:t>Pending outcome of PUC 54233, potentially add requirements for DSP DG registration process</a:t>
            </a:r>
          </a:p>
          <a:p>
            <a:pPr lvl="1"/>
            <a:r>
              <a:rPr lang="en-US" sz="1800" dirty="0"/>
              <a:t>Require DSPs to provide data to TSPs by Mar 1 of each year (current timeline for NOIE DG Reporting)</a:t>
            </a:r>
          </a:p>
          <a:p>
            <a:pPr lvl="1"/>
            <a:r>
              <a:rPr lang="en-US" sz="1800" dirty="0"/>
              <a:t>Require TSPs to submit data to ERCOT by Mar 15 of </a:t>
            </a:r>
            <a:r>
              <a:rPr lang="en-US" sz="1800"/>
              <a:t>each year</a:t>
            </a:r>
            <a:endParaRPr lang="en-US" sz="18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9</a:t>
            </a:fld>
            <a:endParaRPr lang="en-US"/>
          </a:p>
        </p:txBody>
      </p:sp>
    </p:spTree>
    <p:extLst>
      <p:ext uri="{BB962C8B-B14F-4D97-AF65-F5344CB8AC3E}">
        <p14:creationId xmlns:p14="http://schemas.microsoft.com/office/powerpoint/2010/main" val="3016789806"/>
      </p:ext>
    </p:extLst>
  </p:cSld>
  <p:clrMapOvr>
    <a:masterClrMapping/>
  </p:clrMapOvr>
</p:sld>
</file>

<file path=ppt/theme/theme1.xml><?xml version="1.0" encoding="utf-8"?>
<a:theme xmlns:a="http://schemas.openxmlformats.org/drawingml/2006/main" name="1_Custom Design">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E2BDB63875B034C8B32518C6496ADD1" ma:contentTypeVersion="0" ma:contentTypeDescription="Create a new document." ma:contentTypeScope="" ma:versionID="2e49056469cb591c67c33c10da96a071">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Props1.xml><?xml version="1.0" encoding="utf-8"?>
<ds:datastoreItem xmlns:ds="http://schemas.openxmlformats.org/officeDocument/2006/customXml" ds:itemID="{E4A68982-DD5D-44FD-B77F-4C531465FE54}">
  <ds:schemaRefs>
    <ds:schemaRef ds:uri="http://schemas.microsoft.com/sharepoint/v3/contenttype/forms"/>
  </ds:schemaRefs>
</ds:datastoreItem>
</file>

<file path=customXml/itemProps2.xml><?xml version="1.0" encoding="utf-8"?>
<ds:datastoreItem xmlns:ds="http://schemas.openxmlformats.org/officeDocument/2006/customXml" ds:itemID="{5DFABCE5-6410-4FC5-930F-1111C63E401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0E9AA12-8AF9-4AA6-90FE-24669859CDF3}">
  <ds:schemaRefs>
    <ds:schemaRef ds:uri="http://purl.org/dc/terms/"/>
    <ds:schemaRef ds:uri="http://schemas.microsoft.com/office/2006/documentManagement/types"/>
    <ds:schemaRef ds:uri="http://schemas.openxmlformats.org/package/2006/metadata/core-properties"/>
    <ds:schemaRef ds:uri="http://purl.org/dc/elements/1.1/"/>
    <ds:schemaRef ds:uri="c34af464-7aa1-4edd-9be4-83dffc1cb926"/>
    <ds:schemaRef ds:uri="http://schemas.microsoft.com/office/infopath/2007/PartnerControls"/>
    <ds:schemaRef ds:uri="http://schemas.microsoft.com/office/2006/metadata/properti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
  <TotalTime>9293</TotalTime>
  <Words>1128</Words>
  <Application>Microsoft Office PowerPoint</Application>
  <PresentationFormat>On-screen Show (4:3)</PresentationFormat>
  <Paragraphs>206</Paragraphs>
  <Slides>17</Slides>
  <Notes>0</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17</vt:i4>
      </vt:variant>
    </vt:vector>
  </HeadingPairs>
  <TitlesOfParts>
    <vt:vector size="21" baseType="lpstr">
      <vt:lpstr>Arial</vt:lpstr>
      <vt:lpstr>Calibri</vt:lpstr>
      <vt:lpstr>1_Custom Design</vt:lpstr>
      <vt:lpstr>Office Theme</vt:lpstr>
      <vt:lpstr>PowerPoint Presentation</vt:lpstr>
      <vt:lpstr>Background</vt:lpstr>
      <vt:lpstr>Original Goals from 2021 UDG Workshop</vt:lpstr>
      <vt:lpstr>Step 2: NERC DER Modeling Guideline</vt:lpstr>
      <vt:lpstr>Step 2: Conceptual One-Line representation of actual system </vt:lpstr>
      <vt:lpstr>Step 2: NMMS Operations Model</vt:lpstr>
      <vt:lpstr>Step 2: Generic Planning Model</vt:lpstr>
      <vt:lpstr>Example: UDG Data Requirements at CIM Load</vt:lpstr>
      <vt:lpstr>Changes required</vt:lpstr>
      <vt:lpstr>Appendix I</vt:lpstr>
      <vt:lpstr>DGR/DESR and SODG</vt:lpstr>
      <vt:lpstr>DWG Cases per DWG Manual</vt:lpstr>
      <vt:lpstr>DG Parameterization Documentation</vt:lpstr>
      <vt:lpstr>Appendix II</vt:lpstr>
      <vt:lpstr>Step 2: DGR/DESR</vt:lpstr>
      <vt:lpstr>Step 2: SODG</vt:lpstr>
      <vt:lpstr>Step 2: Unregistered DG</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Stice, Clayton</cp:lastModifiedBy>
  <cp:revision>108</cp:revision>
  <cp:lastPrinted>2016-01-21T20:53:15Z</cp:lastPrinted>
  <dcterms:created xsi:type="dcterms:W3CDTF">2016-01-21T15:20:31Z</dcterms:created>
  <dcterms:modified xsi:type="dcterms:W3CDTF">2023-06-14T19:59:49Z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0x0101002E2BDB63875B034C8B32518C6496ADD1</vt:lpwstr>
  </property>
</Properties>
</file>