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356" r:id="rId11"/>
    <p:sldId id="704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CEE9F-B810-4245-A944-D12A80EC9546}" v="3" dt="2023-06-13T13:31:46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2" d="100"/>
          <a:sy n="112" d="100"/>
        </p:scale>
        <p:origin x="6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14CCEE9F-B810-4245-A944-D12A80EC9546}"/>
    <pc:docChg chg="custSel modSld">
      <pc:chgData name="Anderson, Troy" userId="04de3903-03dd-44db-8353-3f14e4dd6886" providerId="ADAL" clId="{14CCEE9F-B810-4245-A944-D12A80EC9546}" dt="2023-06-13T15:52:23.236" v="66" actId="478"/>
      <pc:docMkLst>
        <pc:docMk/>
      </pc:docMkLst>
      <pc:sldChg chg="modSp mod">
        <pc:chgData name="Anderson, Troy" userId="04de3903-03dd-44db-8353-3f14e4dd6886" providerId="ADAL" clId="{14CCEE9F-B810-4245-A944-D12A80EC9546}" dt="2023-06-13T12:46:56.126" v="13" actId="20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14CCEE9F-B810-4245-A944-D12A80EC9546}" dt="2023-06-13T12:46:56.126" v="13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14CCEE9F-B810-4245-A944-D12A80EC9546}" dt="2023-06-13T15:52:23.236" v="66" actId="478"/>
        <pc:sldMkLst>
          <pc:docMk/>
          <pc:sldMk cId="1067933821" sldId="703"/>
        </pc:sldMkLst>
        <pc:spChg chg="del">
          <ac:chgData name="Anderson, Troy" userId="04de3903-03dd-44db-8353-3f14e4dd6886" providerId="ADAL" clId="{14CCEE9F-B810-4245-A944-D12A80EC9546}" dt="2023-06-13T15:52:23.236" v="66" actId="478"/>
          <ac:spMkLst>
            <pc:docMk/>
            <pc:sldMk cId="1067933821" sldId="703"/>
            <ac:spMk id="4" creationId="{32CC8939-3BAA-CF87-D7E8-07228ABEB81F}"/>
          </ac:spMkLst>
        </pc:spChg>
        <pc:spChg chg="add mod">
          <ac:chgData name="Anderson, Troy" userId="04de3903-03dd-44db-8353-3f14e4dd6886" providerId="ADAL" clId="{14CCEE9F-B810-4245-A944-D12A80EC9546}" dt="2023-06-13T13:29:57.112" v="52" actId="1036"/>
          <ac:spMkLst>
            <pc:docMk/>
            <pc:sldMk cId="1067933821" sldId="703"/>
            <ac:spMk id="5" creationId="{90B21521-06B7-DAF1-A0C8-8C7BACEDBBA3}"/>
          </ac:spMkLst>
        </pc:spChg>
        <pc:spChg chg="mod">
          <ac:chgData name="Anderson, Troy" userId="04de3903-03dd-44db-8353-3f14e4dd6886" providerId="ADAL" clId="{14CCEE9F-B810-4245-A944-D12A80EC9546}" dt="2023-06-13T13:28:21.409" v="18" actId="1035"/>
          <ac:spMkLst>
            <pc:docMk/>
            <pc:sldMk cId="1067933821" sldId="703"/>
            <ac:spMk id="37" creationId="{A0B95E67-5918-4A23-AE00-6AC2416D331C}"/>
          </ac:spMkLst>
        </pc:spChg>
        <pc:spChg chg="mod">
          <ac:chgData name="Anderson, Troy" userId="04de3903-03dd-44db-8353-3f14e4dd6886" providerId="ADAL" clId="{14CCEE9F-B810-4245-A944-D12A80EC9546}" dt="2023-06-13T13:32:30.031" v="65" actId="403"/>
          <ac:spMkLst>
            <pc:docMk/>
            <pc:sldMk cId="1067933821" sldId="703"/>
            <ac:spMk id="49" creationId="{12B2A94E-A5B3-4CF6-AAE2-12971C5EFBF2}"/>
          </ac:spMkLst>
        </pc:spChg>
        <pc:spChg chg="mod">
          <ac:chgData name="Anderson, Troy" userId="04de3903-03dd-44db-8353-3f14e4dd6886" providerId="ADAL" clId="{14CCEE9F-B810-4245-A944-D12A80EC9546}" dt="2023-06-13T13:29:27.983" v="44" actId="20577"/>
          <ac:spMkLst>
            <pc:docMk/>
            <pc:sldMk cId="1067933821" sldId="703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14CCEE9F-B810-4245-A944-D12A80EC9546}" dt="2023-06-13T13:29:51.092" v="50" actId="400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cxnChg chg="add mod">
          <ac:chgData name="Anderson, Troy" userId="04de3903-03dd-44db-8353-3f14e4dd6886" providerId="ADAL" clId="{14CCEE9F-B810-4245-A944-D12A80EC9546}" dt="2023-06-13T13:32:03.529" v="57" actId="1076"/>
          <ac:cxnSpMkLst>
            <pc:docMk/>
            <pc:sldMk cId="1067933821" sldId="703"/>
            <ac:cxnSpMk id="7" creationId="{D72AA0FE-8486-7650-84C2-26C00F0AAF6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June 14,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PGRR103 – Establish Time Limit for Generator Commissioning 		Following Approval to Synchronize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date is TBD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9538"/>
            <a:ext cx="8686800" cy="54102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54864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6/6/2023 - 6/8/2023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Implemented / In Stabilization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NPRR863	</a:t>
            </a:r>
            <a:r>
              <a:rPr lang="en-US" sz="1400" kern="0" dirty="0"/>
              <a:t>– Creation of ERCOT Contingency Reserve Service (ECRS) and Revisions to 			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NPRR903	</a:t>
            </a:r>
            <a:r>
              <a:rPr lang="en-US" sz="1400" kern="0" dirty="0"/>
              <a:t>–</a:t>
            </a:r>
            <a:r>
              <a:rPr lang="en-US" sz="1400" dirty="0"/>
              <a:t> </a:t>
            </a:r>
            <a:r>
              <a:rPr lang="en-US" sz="1400" kern="0" dirty="0"/>
              <a:t>Day-Ahead Market Timing Deviations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NPRR992	</a:t>
            </a:r>
            <a:r>
              <a:rPr lang="en-US" sz="1400" kern="0" dirty="0"/>
              <a:t>– Updated Day-Ahead Liability for NPRR863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NPRR1015	</a:t>
            </a:r>
            <a:r>
              <a:rPr lang="en-US" sz="1400" kern="0" dirty="0"/>
              <a:t>–</a:t>
            </a:r>
            <a:r>
              <a:rPr lang="en-US" sz="1400" dirty="0"/>
              <a:t> </a:t>
            </a:r>
            <a:r>
              <a:rPr lang="en-US" sz="1400" kern="0" dirty="0"/>
              <a:t>Clarification of DAM implementation of NPRR863 Phase 2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NPRR1085	</a:t>
            </a:r>
            <a:r>
              <a:rPr lang="en-US" sz="1400" kern="0" dirty="0"/>
              <a:t>– Ensuring Continuous Validity of PRC and Dispatch through Timely Changes to 		Resource Telemetry and COPs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NPRR1096(b)	</a:t>
            </a:r>
            <a:r>
              <a:rPr lang="en-US" sz="1400" kern="0" dirty="0"/>
              <a:t>– Require Sustained Two-Hour Capability for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NPRR1148	– Language Cleanup Related to ERCOT Contingency Reserve Service (ECRS)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NOGRR186	– Alignment Changes for March 1, 2019, Nodal Operating Guide – NPRR863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NOGRR187	– Related to NPRR863, Creation of ECRS and Revisions to 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OBDRR043	– Related to NPRR1148, Language Cleanup Related to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OBDRR044	– Related to NPRR1085, Ensuring Continuous Validity of PRC and Dispatch 			through Timely Changes to Resource Telemetry and COPs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Off-Cycle Release – 7/14/2023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SCR789 Phase 2 – Update NMMS Topology Processor to PSS/E 35</a:t>
            </a:r>
            <a:endParaRPr lang="en-US" sz="1300" kern="0" dirty="0"/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 Invoice and Credit Exposure</a:t>
            </a: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28080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81195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8889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484,825(b),826,829,841,857,879,885,904,918,930,936,941,963,965,975,987,995,1004,1006,1007,1019,1023,1026,1030,1032,1034,1057,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799,805,810,813,818,819,822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42415" y="1304620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08536"/>
            <a:ext cx="4169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629509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2098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95500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1141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7051E6-486F-A2E5-B665-C9AFE5A4A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8" y="3813689"/>
            <a:ext cx="8180415" cy="1288758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80" y="280855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10/1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2AA0FE-8486-7650-84C2-26C00F0AAF60}"/>
              </a:ext>
            </a:extLst>
          </p:cNvPr>
          <p:cNvCxnSpPr>
            <a:cxnSpLocks/>
          </p:cNvCxnSpPr>
          <p:nvPr/>
        </p:nvCxnSpPr>
        <p:spPr>
          <a:xfrm flipH="1">
            <a:off x="5724210" y="2337109"/>
            <a:ext cx="597793" cy="890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30871"/>
              </p:ext>
            </p:extLst>
          </p:nvPr>
        </p:nvGraphicFramePr>
        <p:xfrm>
          <a:off x="152400" y="742719"/>
          <a:ext cx="8839200" cy="564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late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737431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Systematic Ancillary Service Failed Quantity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Initiation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for June 2023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Late 2023 / early 2024 go-live target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BESTF-7 Self-Limiting Facilities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Reviewing options for Q3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637357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ERCOT staff is sponsoring an NPRR that will make remaining NPRR1136 language obsolete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Targeting Q4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Daily Energy Storage Integration Report and Dashboard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for July 2023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2024-R1 go-live target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63641"/>
              </p:ext>
            </p:extLst>
          </p:nvPr>
        </p:nvGraphicFramePr>
        <p:xfrm>
          <a:off x="152400" y="782082"/>
          <a:ext cx="8839200" cy="539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6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a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BESTF-5 ESR Single Model Registration and Charging Restrictions in Emergency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75680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NPRR1164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Q2 2023 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Still in stakeholder process (ROS)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58238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RRGRR032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Operating Limitations during Cold and Hot Weather Conditions</a:t>
                      </a:r>
                      <a:endParaRPr lang="en-US" sz="10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08676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Fee Schedule Changes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65597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Q2 2023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start candidate for next bundle of RIOO enhancements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Still in stakeholder process (TAC)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655210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4728"/>
            <a:ext cx="3478739" cy="106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67252"/>
              </p:ext>
            </p:extLst>
          </p:nvPr>
        </p:nvGraphicFramePr>
        <p:xfrm>
          <a:off x="89933" y="1208166"/>
          <a:ext cx="8955921" cy="179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PGRR013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Time Limit for Generator Commissioning Following Approval to Synchronize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$40k-$60k,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RIOO, data </a:t>
                      </a:r>
                      <a:r>
                        <a:rPr lang="en-US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mgmt</a:t>
                      </a: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Manual approach will allow language to be effective upon PUCT approval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14400"/>
            <a:ext cx="7086600" cy="5029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5/18/2023 TWG meeting topics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date is TBD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CD01C2-C27D-EA07-8175-C1D908828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294" y="1391814"/>
            <a:ext cx="528110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473403</TotalTime>
  <Words>1115</Words>
  <Application>Microsoft Office PowerPoint</Application>
  <PresentationFormat>On-screen Show (4:3)</PresentationFormat>
  <Paragraphs>370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3115</cp:revision>
  <cp:lastPrinted>2022-08-13T23:36:00Z</cp:lastPrinted>
  <dcterms:created xsi:type="dcterms:W3CDTF">2016-01-21T15:20:31Z</dcterms:created>
  <dcterms:modified xsi:type="dcterms:W3CDTF">2023-06-13T15:52:33Z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