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703" r:id="rId10"/>
    <p:sldId id="356" r:id="rId11"/>
    <p:sldId id="704" r:id="rId12"/>
    <p:sldId id="294" r:id="rId13"/>
    <p:sldId id="267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CEE9F-B810-4245-A944-D12A80EC9546}" v="3" dt="2023-06-13T13:31:46.0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12" d="100"/>
          <a:sy n="112" d="100"/>
        </p:scale>
        <p:origin x="60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14CCEE9F-B810-4245-A944-D12A80EC9546}"/>
    <pc:docChg chg="custSel modSld">
      <pc:chgData name="Anderson, Troy" userId="04de3903-03dd-44db-8353-3f14e4dd6886" providerId="ADAL" clId="{14CCEE9F-B810-4245-A944-D12A80EC9546}" dt="2023-06-13T15:52:23.236" v="66" actId="478"/>
      <pc:docMkLst>
        <pc:docMk/>
      </pc:docMkLst>
      <pc:sldChg chg="modSp mod">
        <pc:chgData name="Anderson, Troy" userId="04de3903-03dd-44db-8353-3f14e4dd6886" providerId="ADAL" clId="{14CCEE9F-B810-4245-A944-D12A80EC9546}" dt="2023-06-13T12:46:56.126" v="13" actId="207"/>
        <pc:sldMkLst>
          <pc:docMk/>
          <pc:sldMk cId="2944727326" sldId="356"/>
        </pc:sldMkLst>
        <pc:graphicFrameChg chg="mod modGraphic">
          <ac:chgData name="Anderson, Troy" userId="04de3903-03dd-44db-8353-3f14e4dd6886" providerId="ADAL" clId="{14CCEE9F-B810-4245-A944-D12A80EC9546}" dt="2023-06-13T12:46:56.126" v="13" actId="207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addSp delSp modSp mod">
        <pc:chgData name="Anderson, Troy" userId="04de3903-03dd-44db-8353-3f14e4dd6886" providerId="ADAL" clId="{14CCEE9F-B810-4245-A944-D12A80EC9546}" dt="2023-06-13T15:52:23.236" v="66" actId="478"/>
        <pc:sldMkLst>
          <pc:docMk/>
          <pc:sldMk cId="1067933821" sldId="703"/>
        </pc:sldMkLst>
        <pc:spChg chg="del">
          <ac:chgData name="Anderson, Troy" userId="04de3903-03dd-44db-8353-3f14e4dd6886" providerId="ADAL" clId="{14CCEE9F-B810-4245-A944-D12A80EC9546}" dt="2023-06-13T15:52:23.236" v="66" actId="478"/>
          <ac:spMkLst>
            <pc:docMk/>
            <pc:sldMk cId="1067933821" sldId="703"/>
            <ac:spMk id="4" creationId="{32CC8939-3BAA-CF87-D7E8-07228ABEB81F}"/>
          </ac:spMkLst>
        </pc:spChg>
        <pc:spChg chg="add mod">
          <ac:chgData name="Anderson, Troy" userId="04de3903-03dd-44db-8353-3f14e4dd6886" providerId="ADAL" clId="{14CCEE9F-B810-4245-A944-D12A80EC9546}" dt="2023-06-13T13:29:57.112" v="52" actId="1036"/>
          <ac:spMkLst>
            <pc:docMk/>
            <pc:sldMk cId="1067933821" sldId="703"/>
            <ac:spMk id="5" creationId="{90B21521-06B7-DAF1-A0C8-8C7BACEDBBA3}"/>
          </ac:spMkLst>
        </pc:spChg>
        <pc:spChg chg="mod">
          <ac:chgData name="Anderson, Troy" userId="04de3903-03dd-44db-8353-3f14e4dd6886" providerId="ADAL" clId="{14CCEE9F-B810-4245-A944-D12A80EC9546}" dt="2023-06-13T13:28:21.409" v="18" actId="1035"/>
          <ac:spMkLst>
            <pc:docMk/>
            <pc:sldMk cId="1067933821" sldId="703"/>
            <ac:spMk id="37" creationId="{A0B95E67-5918-4A23-AE00-6AC2416D331C}"/>
          </ac:spMkLst>
        </pc:spChg>
        <pc:spChg chg="mod">
          <ac:chgData name="Anderson, Troy" userId="04de3903-03dd-44db-8353-3f14e4dd6886" providerId="ADAL" clId="{14CCEE9F-B810-4245-A944-D12A80EC9546}" dt="2023-06-13T13:32:30.031" v="65" actId="403"/>
          <ac:spMkLst>
            <pc:docMk/>
            <pc:sldMk cId="1067933821" sldId="703"/>
            <ac:spMk id="49" creationId="{12B2A94E-A5B3-4CF6-AAE2-12971C5EFBF2}"/>
          </ac:spMkLst>
        </pc:spChg>
        <pc:spChg chg="mod">
          <ac:chgData name="Anderson, Troy" userId="04de3903-03dd-44db-8353-3f14e4dd6886" providerId="ADAL" clId="{14CCEE9F-B810-4245-A944-D12A80EC9546}" dt="2023-06-13T13:29:27.983" v="44" actId="20577"/>
          <ac:spMkLst>
            <pc:docMk/>
            <pc:sldMk cId="1067933821" sldId="703"/>
            <ac:spMk id="67" creationId="{677FB7AA-0425-4ECC-9149-91187034677E}"/>
          </ac:spMkLst>
        </pc:spChg>
        <pc:graphicFrameChg chg="modGraphic">
          <ac:chgData name="Anderson, Troy" userId="04de3903-03dd-44db-8353-3f14e4dd6886" providerId="ADAL" clId="{14CCEE9F-B810-4245-A944-D12A80EC9546}" dt="2023-06-13T13:29:51.092" v="50" actId="400"/>
          <ac:graphicFrameMkLst>
            <pc:docMk/>
            <pc:sldMk cId="1067933821" sldId="703"/>
            <ac:graphicFrameMk id="33" creationId="{00000000-0000-0000-0000-000000000000}"/>
          </ac:graphicFrameMkLst>
        </pc:graphicFrameChg>
        <pc:cxnChg chg="add mod">
          <ac:chgData name="Anderson, Troy" userId="04de3903-03dd-44db-8353-3f14e4dd6886" providerId="ADAL" clId="{14CCEE9F-B810-4245-A944-D12A80EC9546}" dt="2023-06-13T13:32:03.529" v="57" actId="1076"/>
          <ac:cxnSpMkLst>
            <pc:docMk/>
            <pc:sldMk cId="1067933821" sldId="703"/>
            <ac:cxnSpMk id="7" creationId="{D72AA0FE-8486-7650-84C2-26C00F0AAF6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76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June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June 14, 2023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7724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2023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600" i="1" dirty="0"/>
              <a:t>PGRR103 – Establish Time Limit for Generator Commissioning 		Following Approval to Synchronize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date is TBD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19538"/>
            <a:ext cx="8686800" cy="5410200"/>
          </a:xfrm>
        </p:spPr>
        <p:txBody>
          <a:bodyPr/>
          <a:lstStyle/>
          <a:p>
            <a:pPr>
              <a:tabLst>
                <a:tab pos="1889125" algn="l"/>
                <a:tab pos="2225675" algn="l"/>
                <a:tab pos="54864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June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R3</a:t>
            </a:r>
            <a:r>
              <a:rPr lang="en-US" sz="1600" dirty="0">
                <a:latin typeface="Arial" panose="020B0604020202020204" pitchFamily="34" charset="0"/>
              </a:rPr>
              <a:t> – 6/6/2023 - 6/8/2023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Implemented / In Stabilization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NPRR863	</a:t>
            </a:r>
            <a:r>
              <a:rPr lang="en-US" sz="1400" kern="0" dirty="0"/>
              <a:t>– Creation of ERCOT Contingency Reserve Service (ECRS) and Revisions to 			Responsive Reserve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NPRR903	</a:t>
            </a:r>
            <a:r>
              <a:rPr lang="en-US" sz="1400" kern="0" dirty="0"/>
              <a:t>–</a:t>
            </a:r>
            <a:r>
              <a:rPr lang="en-US" sz="1400" dirty="0"/>
              <a:t> </a:t>
            </a:r>
            <a:r>
              <a:rPr lang="en-US" sz="1400" kern="0" dirty="0"/>
              <a:t>Day-Ahead Market Timing Deviations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NPRR992	</a:t>
            </a:r>
            <a:r>
              <a:rPr lang="en-US" sz="1400" kern="0" dirty="0"/>
              <a:t>– Updated Day-Ahead Liability for NPRR863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NPRR1015	</a:t>
            </a:r>
            <a:r>
              <a:rPr lang="en-US" sz="1400" kern="0" dirty="0"/>
              <a:t>–</a:t>
            </a:r>
            <a:r>
              <a:rPr lang="en-US" sz="1400" dirty="0"/>
              <a:t> </a:t>
            </a:r>
            <a:r>
              <a:rPr lang="en-US" sz="1400" kern="0" dirty="0"/>
              <a:t>Clarification of DAM implementation of NPRR863 Phase 2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NPRR1085	</a:t>
            </a:r>
            <a:r>
              <a:rPr lang="en-US" sz="1400" kern="0" dirty="0"/>
              <a:t>– Ensuring Continuous Validity of PRC and Dispatch through Timely Changes to 		Resource Telemetry and COPs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NPRR1096(b)	</a:t>
            </a:r>
            <a:r>
              <a:rPr lang="en-US" sz="1400" kern="0" dirty="0"/>
              <a:t>– Require Sustained Two-Hour Capability for ECRS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kern="0" dirty="0"/>
              <a:t>NPRR1148	– Language Cleanup Related to ERCOT Contingency Reserve Service (ECRS)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kern="0" dirty="0"/>
              <a:t>NOGRR186	– Alignment Changes for March 1, 2019, Nodal Operating Guide – NPRR863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kern="0" dirty="0"/>
              <a:t>NOGRR187	– Related to NPRR863, Creation of ECRS and Revisions to Responsive Reserve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kern="0" dirty="0"/>
              <a:t>OBDRR043	– Related to NPRR1148, Language Cleanup Related to ECRS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kern="0" dirty="0"/>
              <a:t>OBDRR044	– Related to NPRR1085, Ensuring Continuous Validity of PRC and Dispatch 			through Timely Changes to Resource Telemetry and COPs</a:t>
            </a:r>
          </a:p>
          <a:p>
            <a:pPr lvl="2">
              <a:tabLst>
                <a:tab pos="1889125" algn="l"/>
                <a:tab pos="2225675" algn="l"/>
                <a:tab pos="7199313" algn="l"/>
              </a:tabLst>
            </a:pPr>
            <a:endParaRPr lang="en-US" sz="1000" kern="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July Off-Cycle Release – 7/14/2023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SCR789 Phase 2 – Update NMMS Topology Processor to PSS/E 35</a:t>
            </a:r>
            <a:endParaRPr lang="en-US" sz="1300" kern="0" dirty="0"/>
          </a:p>
          <a:p>
            <a:pPr lvl="2">
              <a:tabLst>
                <a:tab pos="1889125" algn="l"/>
                <a:tab pos="2225675" algn="l"/>
                <a:tab pos="7199313" algn="l"/>
              </a:tabLst>
            </a:pPr>
            <a:endParaRPr lang="en-US" sz="1000" kern="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July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R4</a:t>
            </a:r>
            <a:r>
              <a:rPr lang="en-US" sz="1600" dirty="0">
                <a:latin typeface="Arial" panose="020B0604020202020204" pitchFamily="34" charset="0"/>
              </a:rPr>
              <a:t> – 7/25/2023-7/27/2023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Securitization Phase 2A – Maine  Invoice and Credit Exposure</a:t>
            </a:r>
            <a:endParaRPr lang="en-US" sz="13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2023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028080"/>
              </p:ext>
            </p:extLst>
          </p:nvPr>
        </p:nvGraphicFramePr>
        <p:xfrm>
          <a:off x="160280" y="798447"/>
          <a:ext cx="8839200" cy="294436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1/31 – 2/2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 – 3/30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6/6 – 6/8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 – 7/27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10/3 – 10/5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12/5 – 12/7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OBDRR043/44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Phase 2A – Maine Invoice and Credit Exposure</a:t>
                      </a:r>
                      <a:endParaRPr kumimoji="0" lang="en-US" sz="105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 </a:t>
                      </a: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NPRR1112</a:t>
                      </a: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81195"/>
            <a:ext cx="434217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Upgrade Freeze – </a:t>
            </a:r>
            <a:r>
              <a:rPr lang="en-US" sz="1200" b="0" dirty="0"/>
              <a:t>May 2023 – Jan. 2024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4454"/>
            <a:ext cx="2505302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NPRR1020(a) – EPS Metering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 Provision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NPRR1096(b) – ECRS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888894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484,825(b),826,829,841,857,879,885,904,918,930,936,941,963,965,975,987,995,1004,1006,1007,1019,1023,1026,1030,1032,1034,1057, 1077,1105, 1111,1128,1131,1136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799,805,810,813,818,819,822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6864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FABC49-64BA-4341-9620-8FAE27F64974}"/>
              </a:ext>
            </a:extLst>
          </p:cNvPr>
          <p:cNvSpPr txBox="1"/>
          <p:nvPr/>
        </p:nvSpPr>
        <p:spPr>
          <a:xfrm>
            <a:off x="4256524" y="1306767"/>
            <a:ext cx="37054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42415" y="1304620"/>
            <a:ext cx="370549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371600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8646711" y="1308536"/>
            <a:ext cx="4169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086159DC-2D1C-470F-8874-21F198816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3741" y="2629509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99709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A0B95E67-5918-4A23-AE00-6AC2416D3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456" y="220980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7/14</a:t>
            </a:r>
            <a:endParaRPr lang="en-US" sz="1200" kern="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B2A94E-A5B3-4CF6-AAE2-12971C5EFBF2}"/>
              </a:ext>
            </a:extLst>
          </p:cNvPr>
          <p:cNvSpPr txBox="1"/>
          <p:nvPr/>
        </p:nvSpPr>
        <p:spPr>
          <a:xfrm>
            <a:off x="5716025" y="1295500"/>
            <a:ext cx="37054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>
                <a:solidFill>
                  <a:srgbClr val="000000"/>
                </a:solidFill>
              </a:rPr>
              <a:t> </a:t>
            </a: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15B54-2AA6-8B76-5F70-7479D7CF1C64}"/>
              </a:ext>
            </a:extLst>
          </p:cNvPr>
          <p:cNvSpPr txBox="1"/>
          <p:nvPr/>
        </p:nvSpPr>
        <p:spPr>
          <a:xfrm>
            <a:off x="1291752" y="1311415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7051E6-486F-A2E5-B665-C9AFE5A4A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208" y="3813689"/>
            <a:ext cx="8180415" cy="1288758"/>
          </a:xfrm>
          <a:prstGeom prst="rect">
            <a:avLst/>
          </a:prstGeom>
        </p:spPr>
      </p:pic>
      <p:sp>
        <p:nvSpPr>
          <p:cNvPr id="5" name="TextBox 12">
            <a:extLst>
              <a:ext uri="{FF2B5EF4-FFF2-40B4-BE49-F238E27FC236}">
                <a16:creationId xmlns:a16="http://schemas.microsoft.com/office/drawing/2014/main" id="{90B21521-06B7-DAF1-A0C8-8C7BACEDB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9880" y="2808558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10/1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72AA0FE-8486-7650-84C2-26C00F0AAF60}"/>
              </a:ext>
            </a:extLst>
          </p:cNvPr>
          <p:cNvCxnSpPr>
            <a:cxnSpLocks/>
          </p:cNvCxnSpPr>
          <p:nvPr/>
        </p:nvCxnSpPr>
        <p:spPr>
          <a:xfrm flipH="1">
            <a:off x="5724210" y="2337109"/>
            <a:ext cx="597793" cy="8906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93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730871"/>
              </p:ext>
            </p:extLst>
          </p:nvPr>
        </p:nvGraphicFramePr>
        <p:xfrm>
          <a:off x="152400" y="742719"/>
          <a:ext cx="8839200" cy="5641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NPRR1095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Texas SET V5.0 Changes</a:t>
                      </a:r>
                    </a:p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MarkeTrak Validation Revisions Aligning w/TX SET 5.0</a:t>
                      </a:r>
                    </a:p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Mass System “County Name” File Updates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Execution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Expected completion in late 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Go-Live target is 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5737431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Systematic Ancillary Service Failed Quantity Charges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Initiation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Approved for June 2023 start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Late 2023 / early 2024 go-live target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6790468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756942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restart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BESTF-7 Self-Limiting Facilities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Reviewing options for Q3 2023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8637357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580647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6628470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Updates to Language Regarding a QSE Moving Ancillary Service Responsibility Between Resources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ERCOT staff is sponsoring an NPRR that will make remaining NPRR1136 language obsolete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3358198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SCR819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Improving IRR Control to Manage GTC Stability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Targeting Q4 2023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4213093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Daily Energy Storage Integration Report and Dashboard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Approved for July 2023 start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2024-R1 go-live target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4855098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46467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563641"/>
              </p:ext>
            </p:extLst>
          </p:nvPr>
        </p:nvGraphicFramePr>
        <p:xfrm>
          <a:off x="152400" y="782082"/>
          <a:ext cx="8839200" cy="539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26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Postings Gray-boxed in Section 3.2.5(4)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 of Resource and Load Information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Potential implementation of the gray box in this section, specifically the increasing of granularity for SCED disclosure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Evaluating a 2023 start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NPRR1002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RRGRR023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BESTF-5 ESR Single Model Registration and Charging Restrictions in Emergency Conditions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Q2 2023 start candidate for next bundle of RIOO enhancements</a:t>
                      </a:r>
                      <a:endPara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0075680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NPRR1164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RRGRR033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Black Start and Isochronous Control Capable Identification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Q2 2023 start candidate for next bundle of RIOO enhancements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Still in stakeholder process (ROS)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6582386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RRGRR032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Communicate Operating Limitations during Cold and Hot Weather Conditions</a:t>
                      </a:r>
                      <a:endParaRPr lang="en-US" sz="100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Q2 2023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start candidate for next bundle of RIOO enhancements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086766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Fee Schedule Changes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Q2 2023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start candidate for next bundle of RIOO enhancements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6655977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PGRR103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 Time Limit for Generator Commissioning Following Approval to Synchronize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Q2 2023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start candidate for next bundle of RIOO enhancements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Still in stakeholder process (TAC)</a:t>
                      </a:r>
                      <a:endPara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0655210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0" y="6356269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2 of 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1574CF-9DD2-48CF-8E51-2D1EE57F9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904728"/>
            <a:ext cx="3478739" cy="106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10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167252"/>
              </p:ext>
            </p:extLst>
          </p:nvPr>
        </p:nvGraphicFramePr>
        <p:xfrm>
          <a:off x="89933" y="1208166"/>
          <a:ext cx="8955921" cy="1795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PGRR013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 Time Limit for Generator Commissioning Following Approval to Synchronize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$40k-$60k, 4-6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RIOO, data </a:t>
                      </a:r>
                      <a:r>
                        <a:rPr lang="en-US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mgmt</a:t>
                      </a:r>
                      <a:endParaRPr lang="en-US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Manual approach will allow language to be effective upon PUCT approval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127199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961141"/>
              </p:ext>
            </p:extLst>
          </p:nvPr>
        </p:nvGraphicFramePr>
        <p:xfrm>
          <a:off x="3769749" y="990600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75365" y="6095812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3800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360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14400"/>
            <a:ext cx="7086600" cy="5029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5/18/2023 TWG meeting topics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meeting date is TBD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CD01C2-C27D-EA07-8175-C1D9088283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9294" y="1391814"/>
            <a:ext cx="5281106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473403</TotalTime>
  <Words>1115</Words>
  <Application>Microsoft Office PowerPoint</Application>
  <PresentationFormat>On-screen Show (4:3)</PresentationFormat>
  <Paragraphs>370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2023 Release Targets – Approved NPRRs / SCRs / xGRRs </vt:lpstr>
      <vt:lpstr>Additional Project Status Information</vt:lpstr>
      <vt:lpstr>Additional Project Status Information</vt:lpstr>
      <vt:lpstr>Priority / Rank Options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3115</cp:revision>
  <cp:lastPrinted>2022-08-13T23:36:00Z</cp:lastPrinted>
  <dcterms:created xsi:type="dcterms:W3CDTF">2016-01-21T15:20:31Z</dcterms:created>
  <dcterms:modified xsi:type="dcterms:W3CDTF">2023-06-13T15:52:33Z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