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338" r:id="rId6"/>
    <p:sldId id="312" r:id="rId7"/>
    <p:sldId id="345" r:id="rId8"/>
    <p:sldId id="347" r:id="rId9"/>
    <p:sldId id="30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A5BF4A-79CF-094C-5A49-8F5E49E493A8}" name="Schmall, John" initials="SJ" userId="S::John.Schmall@ercot.com::f98f7ff2-2efd-46b1-a0be-6e7428f04ce8" providerId="AD"/>
  <p188:author id="{1E6A1C6D-95E2-9F58-4E53-AFEA81F9AAB2}" name="Solis, Stephen" initials="SS" userId="S::Stephen.Solis@ercot.com::4217e5b7-af20-42de-818f-e9ca39127043" providerId="AD"/>
  <p188:author id="{CDF5FEB7-78D3-4C15-478A-589B231CF4D8}" name="Shun Hsien (Fred) Huang" initials="SH" userId="Shun Hsien (Fred) Huan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4A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 showGuides="1">
      <p:cViewPr varScale="1">
        <p:scale>
          <a:sx n="98" d="100"/>
          <a:sy n="98" d="100"/>
        </p:scale>
        <p:origin x="9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8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638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NOGRR245 Update 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IBRTF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June 9th,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John Schmall, Power System Engineer Principal 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89B5-69E0-4503-97F1-8E7B5F39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</p:spPr>
        <p:txBody>
          <a:bodyPr/>
          <a:lstStyle/>
          <a:p>
            <a:r>
              <a:rPr lang="en-US" sz="2000" dirty="0"/>
              <a:t>ERCOT has drafted language for ERCOT comments that aligns with the alternative framework proposal presented by ERCOT during the May IBRTF meeting.</a:t>
            </a:r>
          </a:p>
          <a:p>
            <a:r>
              <a:rPr lang="en-US" sz="2000" dirty="0"/>
              <a:t>Language is undergoing additional ERCOT review </a:t>
            </a:r>
          </a:p>
          <a:p>
            <a:r>
              <a:rPr lang="en-US" sz="2000" dirty="0"/>
              <a:t>ERCOT plans to submit language in next two weeks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structural approach to new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89B5-69E0-4503-97F1-8E7B5F39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91183"/>
            <a:ext cx="8534400" cy="5005633"/>
          </a:xfrm>
        </p:spPr>
        <p:txBody>
          <a:bodyPr/>
          <a:lstStyle/>
          <a:p>
            <a:r>
              <a:rPr lang="en-US" sz="1800" dirty="0"/>
              <a:t>Frequency ride-through requirements in Section 2.6.2 and 2.6.2.1 are structurally similar to existing comments.</a:t>
            </a:r>
          </a:p>
          <a:p>
            <a:pPr lvl="1"/>
            <a:r>
              <a:rPr lang="en-US" sz="1400" dirty="0"/>
              <a:t>Primarily clarifying edits throughout.</a:t>
            </a:r>
          </a:p>
          <a:p>
            <a:pPr lvl="1"/>
            <a:r>
              <a:rPr lang="en-US" sz="1400" dirty="0"/>
              <a:t>Updating effective dates recognizing implementation window up to 12/31/25.</a:t>
            </a:r>
          </a:p>
          <a:p>
            <a:pPr lvl="1"/>
            <a:r>
              <a:rPr lang="en-US" sz="1400" dirty="0"/>
              <a:t>Clarifying edits allowing additional ERCOT discretion in applying restrictions</a:t>
            </a:r>
          </a:p>
          <a:p>
            <a:pPr lvl="1"/>
            <a:r>
              <a:rPr lang="en-US" sz="1400" dirty="0"/>
              <a:t>Gray box language to replace paragraph 6 after implementation on 1/1/26.</a:t>
            </a:r>
          </a:p>
          <a:p>
            <a:pPr lvl="1"/>
            <a:r>
              <a:rPr lang="en-US" sz="1400" dirty="0"/>
              <a:t>New section 2.6.2.1.1 that maintains current requirements during implementation window to be deleted on 1/1/26.</a:t>
            </a:r>
          </a:p>
          <a:p>
            <a:r>
              <a:rPr lang="en-US" sz="1800" dirty="0"/>
              <a:t>Voltage ride-through requirements have additional structural changes</a:t>
            </a:r>
          </a:p>
          <a:p>
            <a:pPr lvl="1"/>
            <a:r>
              <a:rPr lang="en-US" sz="1600" dirty="0"/>
              <a:t>2.9.1 new paragraph (1) that directs new IBR requirements to Section 2.9.1.1 and legacy IBR requirements to Section 2.9.1.2 which are similar except for curves.</a:t>
            </a:r>
          </a:p>
          <a:p>
            <a:pPr lvl="1"/>
            <a:r>
              <a:rPr lang="en-US" sz="1600" dirty="0"/>
              <a:t>Section 2.9.1.1 very similar to current language in NOGRR 245 </a:t>
            </a:r>
          </a:p>
          <a:p>
            <a:pPr lvl="2"/>
            <a:r>
              <a:rPr lang="en-US" sz="1400" dirty="0"/>
              <a:t>Adds new table that aligns with IEEE 2800 Table 12 (VRT curves for solar and ESR IBR)</a:t>
            </a:r>
          </a:p>
          <a:p>
            <a:pPr lvl="2"/>
            <a:r>
              <a:rPr lang="en-US" sz="1400" dirty="0"/>
              <a:t>Maintains requirement for IEEE 2800 Table 13 (instantaneous voltage ride-through)</a:t>
            </a:r>
          </a:p>
          <a:p>
            <a:pPr lvl="2"/>
            <a:r>
              <a:rPr lang="en-US" sz="1400" dirty="0"/>
              <a:t>Removes paragraph (8) as no longer needed since is for new IBRs</a:t>
            </a:r>
          </a:p>
          <a:p>
            <a:pPr lvl="2"/>
            <a:r>
              <a:rPr lang="en-US" sz="1400" dirty="0"/>
              <a:t>Clarifying edits allowing additional ERCOT discretion in applying restrictions</a:t>
            </a:r>
            <a:endParaRPr lang="en-US" sz="1300" dirty="0"/>
          </a:p>
          <a:p>
            <a:pPr lvl="1"/>
            <a:r>
              <a:rPr lang="en-US" sz="1600" dirty="0"/>
              <a:t>Section 2.9.1.2 very similar to current language in NOGRR 245 </a:t>
            </a:r>
          </a:p>
          <a:p>
            <a:pPr lvl="2"/>
            <a:r>
              <a:rPr lang="en-US" sz="1400" dirty="0"/>
              <a:t>New Table A represents existing VRT curves in table format</a:t>
            </a:r>
          </a:p>
          <a:p>
            <a:pPr lvl="2"/>
            <a:r>
              <a:rPr lang="en-US" sz="1400" dirty="0"/>
              <a:t>Updating effective dates recognizing implementation window up to 12/31/25.</a:t>
            </a:r>
          </a:p>
          <a:p>
            <a:pPr lvl="2"/>
            <a:r>
              <a:rPr lang="en-US" sz="1400" dirty="0"/>
              <a:t>Clarifying edits allowing additional ERCOT discretion in applying restrictions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2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5ABF-59DB-4149-C143-630F9430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vs New proposal for VRT curves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56F6A-9F84-BF9C-49BC-7BB76663D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" name="Content Placeholder 19" descr="A picture containing chart&#10;&#10;Description automatically generated">
            <a:extLst>
              <a:ext uri="{FF2B5EF4-FFF2-40B4-BE49-F238E27FC236}">
                <a16:creationId xmlns:a16="http://schemas.microsoft.com/office/drawing/2014/main" id="{CB92BA46-8483-B86A-2196-9AE2312B7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34" y="1143000"/>
            <a:ext cx="4264604" cy="2819400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A555D17-3EE9-3E88-1189-17DA0087282D}"/>
              </a:ext>
            </a:extLst>
          </p:cNvPr>
          <p:cNvSpPr txBox="1"/>
          <p:nvPr/>
        </p:nvSpPr>
        <p:spPr>
          <a:xfrm>
            <a:off x="4762500" y="789562"/>
            <a:ext cx="43053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New Proposal: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existing IBRs to maximize VRT capability and meet the current VRT curves within ~2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existing IBRs that are unable to meet the current VRT curves to meet the IEEE 2800 VRT curves within ~4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new and retrofitted Wind IBRs to meet IEEE 2800 Table 11 curves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Requires new and retrofitted Solar and ESR IBRs to meet IEEE 2800 Table 12 curves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661733-B201-9C8E-4331-A812C7DE8A36}"/>
              </a:ext>
            </a:extLst>
          </p:cNvPr>
          <p:cNvSpPr txBox="1"/>
          <p:nvPr/>
        </p:nvSpPr>
        <p:spPr>
          <a:xfrm>
            <a:off x="228600" y="4513011"/>
            <a:ext cx="43375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Initial Proposal: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Required all existing IBRs to meet IEEE 2800 Table 11 VRT curves within ~2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Required all new IBRs to meet IEEE 2800 Table 11 VRT curves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C06A6ED1-50B5-4FEF-B657-56150D2BEA5A}"/>
              </a:ext>
            </a:extLst>
          </p:cNvPr>
          <p:cNvSpPr/>
          <p:nvPr/>
        </p:nvSpPr>
        <p:spPr>
          <a:xfrm rot="16200000">
            <a:off x="2319536" y="4134660"/>
            <a:ext cx="228600" cy="22683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9F270A-F86D-5F33-327E-F863126D1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5619" y="3507722"/>
            <a:ext cx="4407922" cy="2981585"/>
          </a:xfrm>
          <a:prstGeom prst="rect">
            <a:avLst/>
          </a:prstGeom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78295E1B-C226-F4EA-AB0E-440ADE43828A}"/>
              </a:ext>
            </a:extLst>
          </p:cNvPr>
          <p:cNvSpPr/>
          <p:nvPr/>
        </p:nvSpPr>
        <p:spPr>
          <a:xfrm rot="2590561">
            <a:off x="4123829" y="3383338"/>
            <a:ext cx="90807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663325F-0958-E896-5A8C-25647E0D8904}"/>
              </a:ext>
            </a:extLst>
          </p:cNvPr>
          <p:cNvSpPr/>
          <p:nvPr/>
        </p:nvSpPr>
        <p:spPr>
          <a:xfrm rot="5400000">
            <a:off x="6710175" y="3236861"/>
            <a:ext cx="228600" cy="22683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4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9159</TotalTime>
  <Words>381</Words>
  <Application>Microsoft Office PowerPoint</Application>
  <PresentationFormat>On-screen Show (4:3)</PresentationFormat>
  <Paragraphs>46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Update</vt:lpstr>
      <vt:lpstr>Draft structural approach to new revision</vt:lpstr>
      <vt:lpstr>Initial vs New proposal for VRT curves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Schmall, John</cp:lastModifiedBy>
  <cp:revision>176</cp:revision>
  <cp:lastPrinted>2016-01-21T20:53:15Z</cp:lastPrinted>
  <dcterms:created xsi:type="dcterms:W3CDTF">2016-01-21T15:20:31Z</dcterms:created>
  <dcterms:modified xsi:type="dcterms:W3CDTF">2023-06-08T23:50:00Z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