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338" r:id="rId6"/>
    <p:sldId id="312" r:id="rId7"/>
    <p:sldId id="345" r:id="rId8"/>
    <p:sldId id="347" r:id="rId9"/>
    <p:sldId id="305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5A5BF4A-79CF-094C-5A49-8F5E49E493A8}" name="Schmall, John" initials="SJ" userId="S::John.Schmall@ercot.com::f98f7ff2-2efd-46b1-a0be-6e7428f04ce8" providerId="AD"/>
  <p188:author id="{1E6A1C6D-95E2-9F58-4E53-AFEA81F9AAB2}" name="Solis, Stephen" initials="SS" userId="S::Stephen.Solis@ercot.com::4217e5b7-af20-42de-818f-e9ca39127043" providerId="AD"/>
  <p188:author id="{CDF5FEB7-78D3-4C15-478A-589B231CF4D8}" name="Shun Hsien (Fred) Huang" initials="SH" userId="Shun Hsien (Fred) Huang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124AF"/>
    <a:srgbClr val="00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2" autoAdjust="0"/>
    <p:restoredTop sz="94645" autoAdjust="0"/>
  </p:normalViewPr>
  <p:slideViewPr>
    <p:cSldViewPr showGuides="1">
      <p:cViewPr varScale="1">
        <p:scale>
          <a:sx n="98" d="100"/>
          <a:sy n="98" d="100"/>
        </p:scale>
        <p:origin x="90" y="12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6/8/2023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1193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81100" y="696913"/>
            <a:ext cx="4648200" cy="348615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5141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4DE79-268F-4C1A-8933-263129D2AF90}" type="datetimeFigureOut">
              <a:rPr lang="en-US" smtClean="0"/>
              <a:t>6/8/2023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F63A3B-78C7-47BE-AE5E-E10140E0464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6811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2" r:id="rId4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0"/>
            <a:ext cx="5638800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chemeClr val="tx2"/>
                </a:solidFill>
              </a:rPr>
              <a:t>NOGRR245 Update </a:t>
            </a:r>
          </a:p>
          <a:p>
            <a:r>
              <a:rPr lang="en-US" sz="2800" b="1" dirty="0">
                <a:solidFill>
                  <a:schemeClr val="tx2"/>
                </a:solidFill>
              </a:rPr>
              <a:t>IBRTF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June 9th, 2023</a:t>
            </a:r>
          </a:p>
          <a:p>
            <a:endParaRPr lang="en-US" sz="2000" b="1" dirty="0">
              <a:solidFill>
                <a:schemeClr val="tx2"/>
              </a:solidFill>
            </a:endParaRPr>
          </a:p>
          <a:p>
            <a:r>
              <a:rPr lang="en-US" sz="2000" b="1" dirty="0">
                <a:solidFill>
                  <a:schemeClr val="tx2"/>
                </a:solidFill>
              </a:rPr>
              <a:t>John Schmall, Power System Engineer Principal </a:t>
            </a:r>
          </a:p>
        </p:txBody>
      </p:sp>
    </p:spTree>
    <p:extLst>
      <p:ext uri="{BB962C8B-B14F-4D97-AF65-F5344CB8AC3E}">
        <p14:creationId xmlns:p14="http://schemas.microsoft.com/office/powerpoint/2010/main" val="3676918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E89B5-69E0-4503-97F1-8E7B5F399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05633"/>
          </a:xfrm>
        </p:spPr>
        <p:txBody>
          <a:bodyPr/>
          <a:lstStyle/>
          <a:p>
            <a:r>
              <a:rPr lang="en-US" sz="2000" dirty="0"/>
              <a:t>ERCOT has drafted language for ERCOT comments that aligns with the alternative framework proposal presented by ERCOT during the May IBRTF meeting.</a:t>
            </a:r>
          </a:p>
          <a:p>
            <a:r>
              <a:rPr lang="en-US" sz="2000" dirty="0"/>
              <a:t>Language is undergoing additional ERCOT review </a:t>
            </a:r>
          </a:p>
          <a:p>
            <a:r>
              <a:rPr lang="en-US" sz="2000" dirty="0"/>
              <a:t>ERCOT plans to submit language in next two weeks</a:t>
            </a:r>
          </a:p>
          <a:p>
            <a:pPr marL="0" indent="0">
              <a:buNone/>
            </a:pPr>
            <a:endParaRPr lang="en-US" sz="1800" dirty="0"/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3415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2BD268-4206-4FB7-9DCB-7C50C8A6CC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Draft structural approach to new revision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E89B5-69E0-4503-97F1-8E7B5F399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91183"/>
            <a:ext cx="8534400" cy="5005633"/>
          </a:xfrm>
        </p:spPr>
        <p:txBody>
          <a:bodyPr/>
          <a:lstStyle/>
          <a:p>
            <a:r>
              <a:rPr lang="en-US" sz="1800" dirty="0"/>
              <a:t>Frequency ride-through requirements in Section 2.6.2 and 2.6.2.1 are structurally similar to existing comments.</a:t>
            </a:r>
          </a:p>
          <a:p>
            <a:pPr lvl="1"/>
            <a:r>
              <a:rPr lang="en-US" sz="1400" dirty="0"/>
              <a:t>Primarily clarifying edits throughout.</a:t>
            </a:r>
          </a:p>
          <a:p>
            <a:pPr lvl="1"/>
            <a:r>
              <a:rPr lang="en-US" sz="1400" dirty="0"/>
              <a:t>Updating effective dates recognizing implementation window up to 12/31/25.</a:t>
            </a:r>
          </a:p>
          <a:p>
            <a:pPr lvl="1"/>
            <a:r>
              <a:rPr lang="en-US" sz="1400" dirty="0"/>
              <a:t>Clarifying edits allowing additional ERCOT discretion in applying restrictions</a:t>
            </a:r>
          </a:p>
          <a:p>
            <a:pPr lvl="1"/>
            <a:r>
              <a:rPr lang="en-US" sz="1400" dirty="0"/>
              <a:t>Gray box language to replace paragraph 6 after implementation on 1/1/26.</a:t>
            </a:r>
          </a:p>
          <a:p>
            <a:pPr lvl="1"/>
            <a:r>
              <a:rPr lang="en-US" sz="1400" dirty="0"/>
              <a:t>New section 2.6.2.1.1 that maintains current requirements during implementation window to be deleted on 1/1/26.</a:t>
            </a:r>
          </a:p>
          <a:p>
            <a:r>
              <a:rPr lang="en-US" sz="1800" dirty="0"/>
              <a:t>Voltage ride-through requirements have additional structural changes</a:t>
            </a:r>
          </a:p>
          <a:p>
            <a:pPr lvl="1"/>
            <a:r>
              <a:rPr lang="en-US" sz="1600" dirty="0"/>
              <a:t>2.9.1 new paragraph (1) that directs new IBR requirements to Section 2.9.1.1 and legacy IBR requirements to Section 2.9.1.2 which are similar except for curves.</a:t>
            </a:r>
          </a:p>
          <a:p>
            <a:pPr lvl="1"/>
            <a:r>
              <a:rPr lang="en-US" sz="1600" dirty="0"/>
              <a:t>Section 2.9.1.1 very similar to current language in NOGRR 245 </a:t>
            </a:r>
          </a:p>
          <a:p>
            <a:pPr lvl="2"/>
            <a:r>
              <a:rPr lang="en-US" sz="1400" dirty="0"/>
              <a:t>Adds new table that aligns with IEEE 2800 Table 12 (VRT curves for solar and ESR IBR)</a:t>
            </a:r>
          </a:p>
          <a:p>
            <a:pPr lvl="2"/>
            <a:r>
              <a:rPr lang="en-US" sz="1400" dirty="0"/>
              <a:t>Maintains requirement for IEEE 2800 Table 13 (instantaneous voltage ride-through)</a:t>
            </a:r>
          </a:p>
          <a:p>
            <a:pPr lvl="2"/>
            <a:r>
              <a:rPr lang="en-US" sz="1400" dirty="0"/>
              <a:t>Removes paragraph (8) as no longer needed since is for new IBRs</a:t>
            </a:r>
          </a:p>
          <a:p>
            <a:pPr lvl="2"/>
            <a:r>
              <a:rPr lang="en-US" sz="1400" dirty="0"/>
              <a:t>Clarifying edits allowing additional ERCOT discretion in applying restrictions</a:t>
            </a:r>
            <a:endParaRPr lang="en-US" sz="1300" dirty="0"/>
          </a:p>
          <a:p>
            <a:pPr lvl="1"/>
            <a:r>
              <a:rPr lang="en-US" sz="1600" dirty="0"/>
              <a:t>Section 2.9.1.2 very similar to current language in NOGRR 245 </a:t>
            </a:r>
          </a:p>
          <a:p>
            <a:pPr lvl="2"/>
            <a:r>
              <a:rPr lang="en-US" sz="1400" dirty="0"/>
              <a:t>New Table A represents existing VRT curves in table format</a:t>
            </a:r>
          </a:p>
          <a:p>
            <a:pPr lvl="2"/>
            <a:r>
              <a:rPr lang="en-US" sz="1400" dirty="0"/>
              <a:t>Updating effective dates recognizing implementation window up to 12/31/25.</a:t>
            </a:r>
          </a:p>
          <a:p>
            <a:pPr lvl="2"/>
            <a:r>
              <a:rPr lang="en-US" sz="1400" dirty="0"/>
              <a:t>Clarifying edits allowing additional ERCOT discretion in applying restrictions</a:t>
            </a:r>
          </a:p>
          <a:p>
            <a:pPr marL="0" indent="0">
              <a:buNone/>
            </a:pPr>
            <a:endParaRPr lang="en-US" sz="16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F0183FE-CE88-4328-A346-1A5AECC15DF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223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5F5ABF-59DB-4149-C143-630F94309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Initial vs New proposal for VRT curves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1056F6A-9F84-BF9C-49BC-7BB76663D73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20" name="Content Placeholder 19" descr="A picture containing chart&#10;&#10;Description automatically generated">
            <a:extLst>
              <a:ext uri="{FF2B5EF4-FFF2-40B4-BE49-F238E27FC236}">
                <a16:creationId xmlns:a16="http://schemas.microsoft.com/office/drawing/2014/main" id="{CB92BA46-8483-B86A-2196-9AE2312B78C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34" y="1143000"/>
            <a:ext cx="4264604" cy="2819400"/>
          </a:xfrm>
        </p:spPr>
      </p:pic>
      <p:sp>
        <p:nvSpPr>
          <p:cNvPr id="23" name="TextBox 22">
            <a:extLst>
              <a:ext uri="{FF2B5EF4-FFF2-40B4-BE49-F238E27FC236}">
                <a16:creationId xmlns:a16="http://schemas.microsoft.com/office/drawing/2014/main" id="{5A555D17-3EE9-3E88-1189-17DA0087282D}"/>
              </a:ext>
            </a:extLst>
          </p:cNvPr>
          <p:cNvSpPr txBox="1"/>
          <p:nvPr/>
        </p:nvSpPr>
        <p:spPr>
          <a:xfrm>
            <a:off x="4762500" y="789562"/>
            <a:ext cx="430530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New Proposal: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Requires existing IBRs to maximize VRT capability and meet the current VRT curves within ~2 years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Requires existing IBRs that are unable to meet the current VRT curves to meet the IEEE 2800 VRT curves within ~4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Requires new and retrofitted Wind IBRs to meet IEEE 2800 Table 11 curves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Requires new and retrofitted Solar and ESR IBRs to meet IEEE 2800 Table 12 curves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5661733-B201-9C8E-4331-A812C7DE8A36}"/>
              </a:ext>
            </a:extLst>
          </p:cNvPr>
          <p:cNvSpPr txBox="1"/>
          <p:nvPr/>
        </p:nvSpPr>
        <p:spPr>
          <a:xfrm>
            <a:off x="228600" y="4513011"/>
            <a:ext cx="433753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Initial Proposal: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Required all existing IBRs to meet IEEE 2800 Table 11 VRT curves within ~2 years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400" dirty="0"/>
              <a:t>Required all new IBRs to meet IEEE 2800 Table 11 VRT curves</a:t>
            </a: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C06A6ED1-50B5-4FEF-B657-56150D2BEA5A}"/>
              </a:ext>
            </a:extLst>
          </p:cNvPr>
          <p:cNvSpPr/>
          <p:nvPr/>
        </p:nvSpPr>
        <p:spPr>
          <a:xfrm rot="16200000">
            <a:off x="2319536" y="4134660"/>
            <a:ext cx="228600" cy="22683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949F270A-F86D-5F33-327E-F863126D18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5619" y="3507722"/>
            <a:ext cx="4407922" cy="2981585"/>
          </a:xfrm>
          <a:prstGeom prst="rect">
            <a:avLst/>
          </a:prstGeom>
        </p:spPr>
      </p:pic>
      <p:sp>
        <p:nvSpPr>
          <p:cNvPr id="25" name="Arrow: Right 24">
            <a:extLst>
              <a:ext uri="{FF2B5EF4-FFF2-40B4-BE49-F238E27FC236}">
                <a16:creationId xmlns:a16="http://schemas.microsoft.com/office/drawing/2014/main" id="{78295E1B-C226-F4EA-AB0E-440ADE43828A}"/>
              </a:ext>
            </a:extLst>
          </p:cNvPr>
          <p:cNvSpPr/>
          <p:nvPr/>
        </p:nvSpPr>
        <p:spPr>
          <a:xfrm rot="2590561">
            <a:off x="4123829" y="3383338"/>
            <a:ext cx="908070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A663325F-0958-E896-5A8C-25647E0D8904}"/>
              </a:ext>
            </a:extLst>
          </p:cNvPr>
          <p:cNvSpPr/>
          <p:nvPr/>
        </p:nvSpPr>
        <p:spPr>
          <a:xfrm rot="5400000">
            <a:off x="6710175" y="3236861"/>
            <a:ext cx="228600" cy="226834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31385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581400" y="2133604"/>
            <a:ext cx="56388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endParaRPr lang="en-US" sz="2800" b="1" dirty="0">
              <a:solidFill>
                <a:srgbClr val="00AEC7"/>
              </a:solidFill>
              <a:ea typeface="+mj-ea"/>
              <a:cs typeface="+mj-cs"/>
            </a:endParaRPr>
          </a:p>
          <a:p>
            <a:r>
              <a:rPr lang="en-US" sz="2800" b="1" dirty="0">
                <a:solidFill>
                  <a:srgbClr val="00AEC7"/>
                </a:solidFill>
                <a:ea typeface="+mj-ea"/>
                <a:cs typeface="+mj-cs"/>
              </a:rPr>
              <a:t>        </a:t>
            </a:r>
            <a:r>
              <a:rPr lang="en-US" sz="6000" b="1" dirty="0">
                <a:solidFill>
                  <a:srgbClr val="00AEC7"/>
                </a:solidFill>
                <a:ea typeface="+mj-ea"/>
                <a:cs typeface="+mj-cs"/>
              </a:rPr>
              <a:t>Questions?</a:t>
            </a:r>
            <a:endParaRPr lang="en-US" sz="54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547768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2" ma:contentTypeDescription="Create a new document." ma:contentTypeScope="" ma:versionID="63b4750df494f1e899998ba0dd64b59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26b17897b0dee42c4ef932dfddf4050e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Props1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43EB0A4-50A9-4E33-98AC-BC2B61C8A1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C0E9AA12-8AF9-4AA6-90FE-24669859CDF3}">
  <ds:schemaRefs>
    <ds:schemaRef ds:uri="http://schemas.microsoft.com/office/2006/documentManagement/types"/>
    <ds:schemaRef ds:uri="http://schemas.microsoft.com/office/2006/metadata/properties"/>
    <ds:schemaRef ds:uri="http://purl.org/dc/elements/1.1/"/>
    <ds:schemaRef ds:uri="http://purl.org/dc/terms/"/>
    <ds:schemaRef ds:uri="http://schemas.openxmlformats.org/package/2006/metadata/core-properties"/>
    <ds:schemaRef ds:uri="http://purl.org/dc/dcmitype/"/>
    <ds:schemaRef ds:uri="http://www.w3.org/XML/1998/namespace"/>
    <ds:schemaRef ds:uri="http://schemas.microsoft.com/office/infopath/2007/PartnerControls"/>
    <ds:schemaRef ds:uri="c34af464-7aa1-4edd-9be4-83dffc1cb926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9159</TotalTime>
  <Words>381</Words>
  <Application>Microsoft Office PowerPoint</Application>
  <PresentationFormat>On-screen Show (4:3)</PresentationFormat>
  <Paragraphs>46</Paragraphs>
  <Slides>5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PowerPoint Presentation</vt:lpstr>
      <vt:lpstr>Update</vt:lpstr>
      <vt:lpstr>Draft structural approach to new revision</vt:lpstr>
      <vt:lpstr>Initial vs New proposal for VRT curves</vt:lpstr>
      <vt:lpstr>PowerPoint Presentation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Schmall, John</cp:lastModifiedBy>
  <cp:revision>176</cp:revision>
  <cp:lastPrinted>2016-01-21T20:53:15Z</cp:lastPrinted>
  <dcterms:created xsi:type="dcterms:W3CDTF">2016-01-21T15:20:31Z</dcterms:created>
  <dcterms:modified xsi:type="dcterms:W3CDTF">2023-06-08T23:50:00Z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