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9"/>
  </p:notesMasterIdLst>
  <p:handoutMasterIdLst>
    <p:handoutMasterId r:id="rId20"/>
  </p:handoutMasterIdLst>
  <p:sldIdLst>
    <p:sldId id="542" r:id="rId6"/>
    <p:sldId id="547" r:id="rId7"/>
    <p:sldId id="552" r:id="rId8"/>
    <p:sldId id="548" r:id="rId9"/>
    <p:sldId id="553" r:id="rId10"/>
    <p:sldId id="555" r:id="rId11"/>
    <p:sldId id="556" r:id="rId12"/>
    <p:sldId id="550" r:id="rId13"/>
    <p:sldId id="549" r:id="rId14"/>
    <p:sldId id="557" r:id="rId15"/>
    <p:sldId id="558" r:id="rId16"/>
    <p:sldId id="559" r:id="rId17"/>
    <p:sldId id="560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C6"/>
    <a:srgbClr val="A9E5EA"/>
    <a:srgbClr val="00AEC7"/>
    <a:srgbClr val="E6EBF0"/>
    <a:srgbClr val="093C61"/>
    <a:srgbClr val="98C3FA"/>
    <a:srgbClr val="70CDD9"/>
    <a:srgbClr val="8DC3E5"/>
    <a:srgbClr val="5B6770"/>
    <a:srgbClr val="26D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F273D6-7204-44D9-A55C-7E4EFD96FAD2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BB950A-0D00-402C-9A5A-37A71FB60001}">
      <dgm:prSet phldrT="[Text]" custT="1"/>
      <dgm:spPr>
        <a:xfrm>
          <a:off x="1633635" y="10044"/>
          <a:ext cx="1101709" cy="1101709"/>
        </a:xfrm>
        <a:prstGeom prst="ellipse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800" b="1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Public</a:t>
          </a:r>
        </a:p>
      </dgm:t>
    </dgm:pt>
    <dgm:pt modelId="{104FBC56-CD73-4CEB-9A2D-5018D94928A5}" type="parTrans" cxnId="{05180597-162C-4547-9E36-75C6948D486B}">
      <dgm:prSet/>
      <dgm:spPr>
        <a:xfrm rot="16121852">
          <a:off x="2086644" y="1148662"/>
          <a:ext cx="230934" cy="374581"/>
        </a:xfrm>
        <a:prstGeom prst="rightArrow">
          <a:avLst>
            <a:gd name="adj1" fmla="val 60000"/>
            <a:gd name="adj2" fmla="val 50000"/>
          </a:avLst>
        </a:prstGeom>
        <a:solidFill>
          <a:srgbClr val="00AEC7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n-US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gm:t>
    </dgm:pt>
    <dgm:pt modelId="{D6C77CF8-F4D8-4719-825D-FB0B745CB7BB}" type="sibTrans" cxnId="{05180597-162C-4547-9E36-75C6948D486B}">
      <dgm:prSet/>
      <dgm:spPr/>
      <dgm:t>
        <a:bodyPr/>
        <a:lstStyle/>
        <a:p>
          <a:endParaRPr lang="en-US"/>
        </a:p>
      </dgm:t>
    </dgm:pt>
    <dgm:pt modelId="{69B84F43-52E3-42AE-B971-DF9BB611370A}">
      <dgm:prSet phldrT="[Text]" custT="1"/>
      <dgm:spPr>
        <a:xfrm>
          <a:off x="3254084" y="1543017"/>
          <a:ext cx="1101709" cy="1101709"/>
        </a:xfrm>
        <a:prstGeom prst="ellipse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800" b="1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Public</a:t>
          </a:r>
        </a:p>
      </dgm:t>
    </dgm:pt>
    <dgm:pt modelId="{0A5F1FF7-9CBA-4BB9-A965-DC43B7F7CE36}" type="parTrans" cxnId="{14E0B825-0941-4E5F-83C0-69816D77A2D4}">
      <dgm:prSet/>
      <dgm:spPr>
        <a:xfrm rot="21591185">
          <a:off x="2876724" y="1908633"/>
          <a:ext cx="256413" cy="374581"/>
        </a:xfrm>
        <a:prstGeom prst="rightArrow">
          <a:avLst>
            <a:gd name="adj1" fmla="val 60000"/>
            <a:gd name="adj2" fmla="val 50000"/>
          </a:avLst>
        </a:prstGeom>
        <a:solidFill>
          <a:srgbClr val="00AEC7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n-US" baseline="0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gm:t>
    </dgm:pt>
    <dgm:pt modelId="{49F6FB70-2EC2-4861-A0A6-0341853E1729}" type="sibTrans" cxnId="{14E0B825-0941-4E5F-83C0-69816D77A2D4}">
      <dgm:prSet/>
      <dgm:spPr/>
      <dgm:t>
        <a:bodyPr/>
        <a:lstStyle/>
        <a:p>
          <a:endParaRPr lang="en-US"/>
        </a:p>
      </dgm:t>
    </dgm:pt>
    <dgm:pt modelId="{07C84BDE-FB40-42D5-8A52-2354E172DA30}">
      <dgm:prSet phldrT="[Text]" custT="1"/>
      <dgm:spPr>
        <a:xfrm>
          <a:off x="1647331" y="3089290"/>
          <a:ext cx="1101709" cy="1101709"/>
        </a:xfrm>
        <a:prstGeom prst="ellipse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800" b="1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Public</a:t>
          </a:r>
        </a:p>
      </dgm:t>
    </dgm:pt>
    <dgm:pt modelId="{7C3E0841-7B1D-4ABC-8295-CCDF82E2A915}" type="parTrans" cxnId="{DBE7B385-A553-42A1-B79A-DEE9192C4680}">
      <dgm:prSet/>
      <dgm:spPr>
        <a:xfrm rot="5447365">
          <a:off x="2092132" y="2675141"/>
          <a:ext cx="233541" cy="374581"/>
        </a:xfrm>
        <a:prstGeom prst="rightArrow">
          <a:avLst>
            <a:gd name="adj1" fmla="val 60000"/>
            <a:gd name="adj2" fmla="val 50000"/>
          </a:avLst>
        </a:prstGeom>
        <a:solidFill>
          <a:srgbClr val="00AEC7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n-US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gm:t>
    </dgm:pt>
    <dgm:pt modelId="{DD292366-CAE6-4828-BED7-34A426932A2B}" type="sibTrans" cxnId="{DBE7B385-A553-42A1-B79A-DEE9192C4680}">
      <dgm:prSet/>
      <dgm:spPr/>
      <dgm:t>
        <a:bodyPr/>
        <a:lstStyle/>
        <a:p>
          <a:endParaRPr lang="en-US"/>
        </a:p>
      </dgm:t>
    </dgm:pt>
    <dgm:pt modelId="{E5C69469-F4EB-44B3-B809-C132E6751927}">
      <dgm:prSet phldrT="[Text]" custT="1"/>
      <dgm:spPr>
        <a:xfrm>
          <a:off x="25868" y="1561295"/>
          <a:ext cx="1101709" cy="1101709"/>
        </a:xfrm>
        <a:prstGeom prst="ellipse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800" b="1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Public</a:t>
          </a:r>
        </a:p>
      </dgm:t>
    </dgm:pt>
    <dgm:pt modelId="{A3B342E8-2D38-44BC-9A15-57DC655B2BF2}" type="parTrans" cxnId="{CDB72CAB-EBE7-4D67-9E0C-E595AFBBB579}">
      <dgm:prSet/>
      <dgm:spPr>
        <a:xfrm rot="10770258">
          <a:off x="1262813" y="1917683"/>
          <a:ext cx="286764" cy="374581"/>
        </a:xfrm>
        <a:prstGeom prst="rightArrow">
          <a:avLst>
            <a:gd name="adj1" fmla="val 60000"/>
            <a:gd name="adj2" fmla="val 50000"/>
          </a:avLst>
        </a:prstGeom>
        <a:solidFill>
          <a:srgbClr val="00AEC7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n-US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gm:t>
    </dgm:pt>
    <dgm:pt modelId="{B28A58F5-34F9-4E43-8E2D-DE3A68E58B3F}" type="sibTrans" cxnId="{CDB72CAB-EBE7-4D67-9E0C-E595AFBBB579}">
      <dgm:prSet/>
      <dgm:spPr/>
      <dgm:t>
        <a:bodyPr/>
        <a:lstStyle/>
        <a:p>
          <a:endParaRPr lang="en-US"/>
        </a:p>
      </dgm:t>
    </dgm:pt>
    <dgm:pt modelId="{2DB27489-84F7-4A15-81FF-984F0F20100A}">
      <dgm:prSet phldrT="[Text]" custT="1"/>
      <dgm:spPr>
        <a:xfrm>
          <a:off x="1668581" y="1547083"/>
          <a:ext cx="1101709" cy="1101709"/>
        </a:xfrm>
        <a:prstGeom prst="ellipse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en-US" sz="1800" b="1" dirty="0">
              <a:solidFill>
                <a:sysClr val="windowText" lastClr="000000"/>
              </a:solidFill>
              <a:latin typeface="Arial" panose="020B0604020202020204"/>
              <a:ea typeface="+mn-ea"/>
              <a:cs typeface="+mn-cs"/>
            </a:rPr>
            <a:t>ERCOT website</a:t>
          </a:r>
        </a:p>
      </dgm:t>
    </dgm:pt>
    <dgm:pt modelId="{F4335531-FF9E-4281-B9F2-94E8FB794495}" type="sibTrans" cxnId="{A510EBBC-E44B-44BC-9C4E-3048FC192AB0}">
      <dgm:prSet/>
      <dgm:spPr/>
      <dgm:t>
        <a:bodyPr/>
        <a:lstStyle/>
        <a:p>
          <a:endParaRPr lang="en-US"/>
        </a:p>
      </dgm:t>
    </dgm:pt>
    <dgm:pt modelId="{CF5DDBD5-49C8-4D93-8E3B-E6642B4FF13C}" type="parTrans" cxnId="{A510EBBC-E44B-44BC-9C4E-3048FC192AB0}">
      <dgm:prSet/>
      <dgm:spPr/>
      <dgm:t>
        <a:bodyPr/>
        <a:lstStyle/>
        <a:p>
          <a:endParaRPr lang="en-US"/>
        </a:p>
      </dgm:t>
    </dgm:pt>
    <dgm:pt modelId="{EC116544-038F-465F-841E-56BEB74AAA52}" type="pres">
      <dgm:prSet presAssocID="{AAF273D6-7204-44D9-A55C-7E4EFD96FAD2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89CCC0E-8688-4D59-911B-ADFB1CD36A5F}" type="pres">
      <dgm:prSet presAssocID="{2DB27489-84F7-4A15-81FF-984F0F20100A}" presName="centerShape" presStyleLbl="node0" presStyleIdx="0" presStyleCnt="1" custScaleX="118188" custScaleY="116582" custLinFactNeighborX="-4964" custLinFactNeighborY="717"/>
      <dgm:spPr/>
    </dgm:pt>
    <dgm:pt modelId="{B095C516-AA09-4A14-A5D8-F798A1A467E1}" type="pres">
      <dgm:prSet presAssocID="{104FBC56-CD73-4CEB-9A2D-5018D94928A5}" presName="parTrans" presStyleLbl="sibTrans2D1" presStyleIdx="0" presStyleCnt="4" custScaleX="182171"/>
      <dgm:spPr/>
    </dgm:pt>
    <dgm:pt modelId="{17018E84-D57B-45A0-BC08-01E144BFBCC3}" type="pres">
      <dgm:prSet presAssocID="{104FBC56-CD73-4CEB-9A2D-5018D94928A5}" presName="connectorText" presStyleLbl="sibTrans2D1" presStyleIdx="0" presStyleCnt="4"/>
      <dgm:spPr/>
    </dgm:pt>
    <dgm:pt modelId="{9BE153B7-0D3D-465B-B138-AD38080C18A2}" type="pres">
      <dgm:prSet presAssocID="{5CBB950A-0D00-402C-9A5A-37A71FB60001}" presName="node" presStyleLbl="node1" presStyleIdx="0" presStyleCnt="4" custRadScaleRad="100180" custRadScaleInc="-11755">
        <dgm:presLayoutVars>
          <dgm:bulletEnabled val="1"/>
        </dgm:presLayoutVars>
      </dgm:prSet>
      <dgm:spPr/>
    </dgm:pt>
    <dgm:pt modelId="{FA0B0B1E-6D7A-41AF-895F-E8D6A7118D77}" type="pres">
      <dgm:prSet presAssocID="{0A5F1FF7-9CBA-4BB9-A965-DC43B7F7CE36}" presName="parTrans" presStyleLbl="sibTrans2D1" presStyleIdx="1" presStyleCnt="4" custScaleX="184832" custLinFactNeighborX="1847" custLinFactNeighborY="-789"/>
      <dgm:spPr/>
    </dgm:pt>
    <dgm:pt modelId="{E514271B-C0B1-4DC1-901C-FEED77C958D5}" type="pres">
      <dgm:prSet presAssocID="{0A5F1FF7-9CBA-4BB9-A965-DC43B7F7CE36}" presName="connectorText" presStyleLbl="sibTrans2D1" presStyleIdx="1" presStyleCnt="4"/>
      <dgm:spPr/>
    </dgm:pt>
    <dgm:pt modelId="{6E6C3F3F-6CA7-4DF6-8F8E-E4EE85188B5F}" type="pres">
      <dgm:prSet presAssocID="{69B84F43-52E3-42AE-B971-DF9BB611370A}" presName="node" presStyleLbl="node1" presStyleIdx="1" presStyleCnt="4" custRadScaleRad="89666" custRadScaleInc="7150">
        <dgm:presLayoutVars>
          <dgm:bulletEnabled val="1"/>
        </dgm:presLayoutVars>
      </dgm:prSet>
      <dgm:spPr/>
    </dgm:pt>
    <dgm:pt modelId="{1EEC1C86-3AFC-424A-957E-24F2DCE69351}" type="pres">
      <dgm:prSet presAssocID="{7C3E0841-7B1D-4ABC-8295-CCDF82E2A915}" presName="parTrans" presStyleLbl="sibTrans2D1" presStyleIdx="2" presStyleCnt="4" custScaleX="166783" custLinFactNeighborX="5157" custLinFactNeighborY="-502"/>
      <dgm:spPr/>
    </dgm:pt>
    <dgm:pt modelId="{5699873D-6693-401B-9E9B-9441C8805EA1}" type="pres">
      <dgm:prSet presAssocID="{7C3E0841-7B1D-4ABC-8295-CCDF82E2A915}" presName="connectorText" presStyleLbl="sibTrans2D1" presStyleIdx="2" presStyleCnt="4"/>
      <dgm:spPr/>
    </dgm:pt>
    <dgm:pt modelId="{2260DCC6-6DD2-4670-BA18-864BCEDB85D6}" type="pres">
      <dgm:prSet presAssocID="{07C84BDE-FB40-42D5-8A52-2354E172DA30}" presName="node" presStyleLbl="node1" presStyleIdx="2" presStyleCnt="4" custRadScaleRad="105464" custRadScaleInc="11786">
        <dgm:presLayoutVars>
          <dgm:bulletEnabled val="1"/>
        </dgm:presLayoutVars>
      </dgm:prSet>
      <dgm:spPr/>
    </dgm:pt>
    <dgm:pt modelId="{3687DAEF-208D-4C02-8995-FEF9D56D4A21}" type="pres">
      <dgm:prSet presAssocID="{A3B342E8-2D38-44BC-9A15-57DC655B2BF2}" presName="parTrans" presStyleLbl="sibTrans2D1" presStyleIdx="3" presStyleCnt="4" custScaleX="150791"/>
      <dgm:spPr/>
    </dgm:pt>
    <dgm:pt modelId="{FCE728C9-D556-428C-94D0-6DEB52BEAAF4}" type="pres">
      <dgm:prSet presAssocID="{A3B342E8-2D38-44BC-9A15-57DC655B2BF2}" presName="connectorText" presStyleLbl="sibTrans2D1" presStyleIdx="3" presStyleCnt="4"/>
      <dgm:spPr/>
    </dgm:pt>
    <dgm:pt modelId="{3518916A-F0D2-4E3A-8660-807D6B5C8505}" type="pres">
      <dgm:prSet presAssocID="{E5C69469-F4EB-44B3-B809-C132E6751927}" presName="node" presStyleLbl="node1" presStyleIdx="3" presStyleCnt="4" custRadScaleRad="115640" custRadScaleInc="-5543">
        <dgm:presLayoutVars>
          <dgm:bulletEnabled val="1"/>
        </dgm:presLayoutVars>
      </dgm:prSet>
      <dgm:spPr/>
    </dgm:pt>
  </dgm:ptLst>
  <dgm:cxnLst>
    <dgm:cxn modelId="{5F69B30B-4B9D-489C-B72A-BD1FDF7740AD}" type="presOf" srcId="{7C3E0841-7B1D-4ABC-8295-CCDF82E2A915}" destId="{5699873D-6693-401B-9E9B-9441C8805EA1}" srcOrd="1" destOrd="0" presId="urn:microsoft.com/office/officeart/2005/8/layout/radial5"/>
    <dgm:cxn modelId="{FA1DA521-1FC4-4A5D-B68D-907309C68D4F}" type="presOf" srcId="{0A5F1FF7-9CBA-4BB9-A965-DC43B7F7CE36}" destId="{E514271B-C0B1-4DC1-901C-FEED77C958D5}" srcOrd="1" destOrd="0" presId="urn:microsoft.com/office/officeart/2005/8/layout/radial5"/>
    <dgm:cxn modelId="{14E0B825-0941-4E5F-83C0-69816D77A2D4}" srcId="{2DB27489-84F7-4A15-81FF-984F0F20100A}" destId="{69B84F43-52E3-42AE-B971-DF9BB611370A}" srcOrd="1" destOrd="0" parTransId="{0A5F1FF7-9CBA-4BB9-A965-DC43B7F7CE36}" sibTransId="{49F6FB70-2EC2-4861-A0A6-0341853E1729}"/>
    <dgm:cxn modelId="{3E6EC134-125C-4CCB-AB44-CCB2BE257230}" type="presOf" srcId="{A3B342E8-2D38-44BC-9A15-57DC655B2BF2}" destId="{FCE728C9-D556-428C-94D0-6DEB52BEAAF4}" srcOrd="1" destOrd="0" presId="urn:microsoft.com/office/officeart/2005/8/layout/radial5"/>
    <dgm:cxn modelId="{A4EB6239-7E86-4DB6-8E13-F0E6598B47DA}" type="presOf" srcId="{69B84F43-52E3-42AE-B971-DF9BB611370A}" destId="{6E6C3F3F-6CA7-4DF6-8F8E-E4EE85188B5F}" srcOrd="0" destOrd="0" presId="urn:microsoft.com/office/officeart/2005/8/layout/radial5"/>
    <dgm:cxn modelId="{123FB93D-DAD6-45C0-A5EA-808AE623E7CB}" type="presOf" srcId="{AAF273D6-7204-44D9-A55C-7E4EFD96FAD2}" destId="{EC116544-038F-465F-841E-56BEB74AAA52}" srcOrd="0" destOrd="0" presId="urn:microsoft.com/office/officeart/2005/8/layout/radial5"/>
    <dgm:cxn modelId="{A52CA462-81FB-47DE-826C-BCCF2758AA85}" type="presOf" srcId="{E5C69469-F4EB-44B3-B809-C132E6751927}" destId="{3518916A-F0D2-4E3A-8660-807D6B5C8505}" srcOrd="0" destOrd="0" presId="urn:microsoft.com/office/officeart/2005/8/layout/radial5"/>
    <dgm:cxn modelId="{01109057-EE60-4B5A-8116-908AC22C8CAF}" type="presOf" srcId="{104FBC56-CD73-4CEB-9A2D-5018D94928A5}" destId="{17018E84-D57B-45A0-BC08-01E144BFBCC3}" srcOrd="1" destOrd="0" presId="urn:microsoft.com/office/officeart/2005/8/layout/radial5"/>
    <dgm:cxn modelId="{DBE7B385-A553-42A1-B79A-DEE9192C4680}" srcId="{2DB27489-84F7-4A15-81FF-984F0F20100A}" destId="{07C84BDE-FB40-42D5-8A52-2354E172DA30}" srcOrd="2" destOrd="0" parTransId="{7C3E0841-7B1D-4ABC-8295-CCDF82E2A915}" sibTransId="{DD292366-CAE6-4828-BED7-34A426932A2B}"/>
    <dgm:cxn modelId="{05180597-162C-4547-9E36-75C6948D486B}" srcId="{2DB27489-84F7-4A15-81FF-984F0F20100A}" destId="{5CBB950A-0D00-402C-9A5A-37A71FB60001}" srcOrd="0" destOrd="0" parTransId="{104FBC56-CD73-4CEB-9A2D-5018D94928A5}" sibTransId="{D6C77CF8-F4D8-4719-825D-FB0B745CB7BB}"/>
    <dgm:cxn modelId="{CDB72CAB-EBE7-4D67-9E0C-E595AFBBB579}" srcId="{2DB27489-84F7-4A15-81FF-984F0F20100A}" destId="{E5C69469-F4EB-44B3-B809-C132E6751927}" srcOrd="3" destOrd="0" parTransId="{A3B342E8-2D38-44BC-9A15-57DC655B2BF2}" sibTransId="{B28A58F5-34F9-4E43-8E2D-DE3A68E58B3F}"/>
    <dgm:cxn modelId="{27359CB0-A836-416D-BB2F-10F215ACFD39}" type="presOf" srcId="{2DB27489-84F7-4A15-81FF-984F0F20100A}" destId="{E89CCC0E-8688-4D59-911B-ADFB1CD36A5F}" srcOrd="0" destOrd="0" presId="urn:microsoft.com/office/officeart/2005/8/layout/radial5"/>
    <dgm:cxn modelId="{E1790DB1-CA38-4BF7-BE42-22146D3AFB72}" type="presOf" srcId="{A3B342E8-2D38-44BC-9A15-57DC655B2BF2}" destId="{3687DAEF-208D-4C02-8995-FEF9D56D4A21}" srcOrd="0" destOrd="0" presId="urn:microsoft.com/office/officeart/2005/8/layout/radial5"/>
    <dgm:cxn modelId="{A510EBBC-E44B-44BC-9C4E-3048FC192AB0}" srcId="{AAF273D6-7204-44D9-A55C-7E4EFD96FAD2}" destId="{2DB27489-84F7-4A15-81FF-984F0F20100A}" srcOrd="0" destOrd="0" parTransId="{CF5DDBD5-49C8-4D93-8E3B-E6642B4FF13C}" sibTransId="{F4335531-FF9E-4281-B9F2-94E8FB794495}"/>
    <dgm:cxn modelId="{D79507CA-4D61-4550-86A4-9FEA34F32C16}" type="presOf" srcId="{07C84BDE-FB40-42D5-8A52-2354E172DA30}" destId="{2260DCC6-6DD2-4670-BA18-864BCEDB85D6}" srcOrd="0" destOrd="0" presId="urn:microsoft.com/office/officeart/2005/8/layout/radial5"/>
    <dgm:cxn modelId="{C65400DA-4DA9-41ED-B7A3-7170FA3A2EA2}" type="presOf" srcId="{5CBB950A-0D00-402C-9A5A-37A71FB60001}" destId="{9BE153B7-0D3D-465B-B138-AD38080C18A2}" srcOrd="0" destOrd="0" presId="urn:microsoft.com/office/officeart/2005/8/layout/radial5"/>
    <dgm:cxn modelId="{013007EE-5C40-4E24-8741-4521ADB51B3B}" type="presOf" srcId="{7C3E0841-7B1D-4ABC-8295-CCDF82E2A915}" destId="{1EEC1C86-3AFC-424A-957E-24F2DCE69351}" srcOrd="0" destOrd="0" presId="urn:microsoft.com/office/officeart/2005/8/layout/radial5"/>
    <dgm:cxn modelId="{27283EF9-F753-4B30-9379-B835F69517C9}" type="presOf" srcId="{0A5F1FF7-9CBA-4BB9-A965-DC43B7F7CE36}" destId="{FA0B0B1E-6D7A-41AF-895F-E8D6A7118D77}" srcOrd="0" destOrd="0" presId="urn:microsoft.com/office/officeart/2005/8/layout/radial5"/>
    <dgm:cxn modelId="{C822D1FB-2F54-4721-802D-757C86726B98}" type="presOf" srcId="{104FBC56-CD73-4CEB-9A2D-5018D94928A5}" destId="{B095C516-AA09-4A14-A5D8-F798A1A467E1}" srcOrd="0" destOrd="0" presId="urn:microsoft.com/office/officeart/2005/8/layout/radial5"/>
    <dgm:cxn modelId="{DCF3E89D-1835-40A3-92FB-C47956F2394C}" type="presParOf" srcId="{EC116544-038F-465F-841E-56BEB74AAA52}" destId="{E89CCC0E-8688-4D59-911B-ADFB1CD36A5F}" srcOrd="0" destOrd="0" presId="urn:microsoft.com/office/officeart/2005/8/layout/radial5"/>
    <dgm:cxn modelId="{1ED4E673-8ED2-4901-BD9F-8BEBA6DA314F}" type="presParOf" srcId="{EC116544-038F-465F-841E-56BEB74AAA52}" destId="{B095C516-AA09-4A14-A5D8-F798A1A467E1}" srcOrd="1" destOrd="0" presId="urn:microsoft.com/office/officeart/2005/8/layout/radial5"/>
    <dgm:cxn modelId="{420FCD36-5E20-4C61-BB5B-9E3270CB61B4}" type="presParOf" srcId="{B095C516-AA09-4A14-A5D8-F798A1A467E1}" destId="{17018E84-D57B-45A0-BC08-01E144BFBCC3}" srcOrd="0" destOrd="0" presId="urn:microsoft.com/office/officeart/2005/8/layout/radial5"/>
    <dgm:cxn modelId="{7BCD5060-68B0-44BD-AB90-EEFA5DF23B60}" type="presParOf" srcId="{EC116544-038F-465F-841E-56BEB74AAA52}" destId="{9BE153B7-0D3D-465B-B138-AD38080C18A2}" srcOrd="2" destOrd="0" presId="urn:microsoft.com/office/officeart/2005/8/layout/radial5"/>
    <dgm:cxn modelId="{8B7AC2D2-E20C-4D6B-8CEB-8472F9B13EA6}" type="presParOf" srcId="{EC116544-038F-465F-841E-56BEB74AAA52}" destId="{FA0B0B1E-6D7A-41AF-895F-E8D6A7118D77}" srcOrd="3" destOrd="0" presId="urn:microsoft.com/office/officeart/2005/8/layout/radial5"/>
    <dgm:cxn modelId="{4F616E5A-6F76-4CC7-B041-9BA2713685F1}" type="presParOf" srcId="{FA0B0B1E-6D7A-41AF-895F-E8D6A7118D77}" destId="{E514271B-C0B1-4DC1-901C-FEED77C958D5}" srcOrd="0" destOrd="0" presId="urn:microsoft.com/office/officeart/2005/8/layout/radial5"/>
    <dgm:cxn modelId="{9D9850C7-24CA-4E2E-B9BE-B726C1941C52}" type="presParOf" srcId="{EC116544-038F-465F-841E-56BEB74AAA52}" destId="{6E6C3F3F-6CA7-4DF6-8F8E-E4EE85188B5F}" srcOrd="4" destOrd="0" presId="urn:microsoft.com/office/officeart/2005/8/layout/radial5"/>
    <dgm:cxn modelId="{45A4FB68-978A-4C04-8F96-510885F768D0}" type="presParOf" srcId="{EC116544-038F-465F-841E-56BEB74AAA52}" destId="{1EEC1C86-3AFC-424A-957E-24F2DCE69351}" srcOrd="5" destOrd="0" presId="urn:microsoft.com/office/officeart/2005/8/layout/radial5"/>
    <dgm:cxn modelId="{C5F74CE8-EB32-4E2F-A240-79A74824D5E8}" type="presParOf" srcId="{1EEC1C86-3AFC-424A-957E-24F2DCE69351}" destId="{5699873D-6693-401B-9E9B-9441C8805EA1}" srcOrd="0" destOrd="0" presId="urn:microsoft.com/office/officeart/2005/8/layout/radial5"/>
    <dgm:cxn modelId="{5603541F-333F-4722-985E-31D180657E77}" type="presParOf" srcId="{EC116544-038F-465F-841E-56BEB74AAA52}" destId="{2260DCC6-6DD2-4670-BA18-864BCEDB85D6}" srcOrd="6" destOrd="0" presId="urn:microsoft.com/office/officeart/2005/8/layout/radial5"/>
    <dgm:cxn modelId="{C33CB62C-6E01-44F5-8B29-21A20F45E7BD}" type="presParOf" srcId="{EC116544-038F-465F-841E-56BEB74AAA52}" destId="{3687DAEF-208D-4C02-8995-FEF9D56D4A21}" srcOrd="7" destOrd="0" presId="urn:microsoft.com/office/officeart/2005/8/layout/radial5"/>
    <dgm:cxn modelId="{2F30048F-2027-4B36-8869-3103B280E704}" type="presParOf" srcId="{3687DAEF-208D-4C02-8995-FEF9D56D4A21}" destId="{FCE728C9-D556-428C-94D0-6DEB52BEAAF4}" srcOrd="0" destOrd="0" presId="urn:microsoft.com/office/officeart/2005/8/layout/radial5"/>
    <dgm:cxn modelId="{C12F696C-888E-4EF3-BA0C-6233554E7D80}" type="presParOf" srcId="{EC116544-038F-465F-841E-56BEB74AAA52}" destId="{3518916A-F0D2-4E3A-8660-807D6B5C8505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9CCC0E-8688-4D59-911B-ADFB1CD36A5F}">
      <dsp:nvSpPr>
        <dsp:cNvPr id="0" name=""/>
        <dsp:cNvSpPr/>
      </dsp:nvSpPr>
      <dsp:spPr>
        <a:xfrm>
          <a:off x="1930707" y="1531938"/>
          <a:ext cx="1351711" cy="1333343"/>
        </a:xfrm>
        <a:prstGeom prst="ellipse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ysClr val="windowText" lastClr="000000"/>
              </a:solidFill>
              <a:latin typeface="Arial" panose="020B0604020202020204"/>
              <a:ea typeface="+mn-ea"/>
              <a:cs typeface="+mn-cs"/>
            </a:rPr>
            <a:t>ERCOT website</a:t>
          </a:r>
        </a:p>
      </dsp:txBody>
      <dsp:txXfrm>
        <a:off x="2128660" y="1727202"/>
        <a:ext cx="955805" cy="942815"/>
      </dsp:txXfrm>
    </dsp:sp>
    <dsp:sp modelId="{B095C516-AA09-4A14-A5D8-F798A1A467E1}">
      <dsp:nvSpPr>
        <dsp:cNvPr id="0" name=""/>
        <dsp:cNvSpPr/>
      </dsp:nvSpPr>
      <dsp:spPr>
        <a:xfrm rot="16223515">
          <a:off x="2428771" y="1153061"/>
          <a:ext cx="367227" cy="388856"/>
        </a:xfrm>
        <a:prstGeom prst="rightArrow">
          <a:avLst>
            <a:gd name="adj1" fmla="val 60000"/>
            <a:gd name="adj2" fmla="val 50000"/>
          </a:avLst>
        </a:prstGeom>
        <a:solidFill>
          <a:srgbClr val="00AEC7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sp:txBody>
      <dsp:txXfrm>
        <a:off x="2483478" y="1285915"/>
        <a:ext cx="257059" cy="233314"/>
      </dsp:txXfrm>
    </dsp:sp>
    <dsp:sp modelId="{9BE153B7-0D3D-465B-B138-AD38080C18A2}">
      <dsp:nvSpPr>
        <dsp:cNvPr id="0" name=""/>
        <dsp:cNvSpPr/>
      </dsp:nvSpPr>
      <dsp:spPr>
        <a:xfrm>
          <a:off x="2045788" y="7933"/>
          <a:ext cx="1143695" cy="1143695"/>
        </a:xfrm>
        <a:prstGeom prst="ellipse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Public</a:t>
          </a:r>
        </a:p>
      </dsp:txBody>
      <dsp:txXfrm>
        <a:off x="2213278" y="175423"/>
        <a:ext cx="808715" cy="808715"/>
      </dsp:txXfrm>
    </dsp:sp>
    <dsp:sp modelId="{FA0B0B1E-6D7A-41AF-895F-E8D6A7118D77}">
      <dsp:nvSpPr>
        <dsp:cNvPr id="0" name=""/>
        <dsp:cNvSpPr/>
      </dsp:nvSpPr>
      <dsp:spPr>
        <a:xfrm rot="124339">
          <a:off x="3283571" y="2031593"/>
          <a:ext cx="337403" cy="388856"/>
        </a:xfrm>
        <a:prstGeom prst="rightArrow">
          <a:avLst>
            <a:gd name="adj1" fmla="val 60000"/>
            <a:gd name="adj2" fmla="val 50000"/>
          </a:avLst>
        </a:prstGeom>
        <a:solidFill>
          <a:srgbClr val="00AEC7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baseline="0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sp:txBody>
      <dsp:txXfrm>
        <a:off x="3283604" y="2107534"/>
        <a:ext cx="236182" cy="233314"/>
      </dsp:txXfrm>
    </dsp:sp>
    <dsp:sp modelId="{6E6C3F3F-6CA7-4DF6-8F8E-E4EE85188B5F}">
      <dsp:nvSpPr>
        <dsp:cNvPr id="0" name=""/>
        <dsp:cNvSpPr/>
      </dsp:nvSpPr>
      <dsp:spPr>
        <a:xfrm>
          <a:off x="3625791" y="1684334"/>
          <a:ext cx="1143695" cy="1143695"/>
        </a:xfrm>
        <a:prstGeom prst="ellipse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Public</a:t>
          </a:r>
        </a:p>
      </dsp:txBody>
      <dsp:txXfrm>
        <a:off x="3793281" y="1851824"/>
        <a:ext cx="808715" cy="808715"/>
      </dsp:txXfrm>
    </dsp:sp>
    <dsp:sp modelId="{1EEC1C86-3AFC-424A-957E-24F2DCE69351}">
      <dsp:nvSpPr>
        <dsp:cNvPr id="0" name=""/>
        <dsp:cNvSpPr/>
      </dsp:nvSpPr>
      <dsp:spPr>
        <a:xfrm rot="5393757">
          <a:off x="2466117" y="2834946"/>
          <a:ext cx="302631" cy="388856"/>
        </a:xfrm>
        <a:prstGeom prst="rightArrow">
          <a:avLst>
            <a:gd name="adj1" fmla="val 60000"/>
            <a:gd name="adj2" fmla="val 50000"/>
          </a:avLst>
        </a:prstGeom>
        <a:solidFill>
          <a:srgbClr val="00AEC7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sp:txBody>
      <dsp:txXfrm>
        <a:off x="2511429" y="2867323"/>
        <a:ext cx="211842" cy="233314"/>
      </dsp:txXfrm>
    </dsp:sp>
    <dsp:sp modelId="{2260DCC6-6DD2-4670-BA18-864BCEDB85D6}">
      <dsp:nvSpPr>
        <dsp:cNvPr id="0" name=""/>
        <dsp:cNvSpPr/>
      </dsp:nvSpPr>
      <dsp:spPr>
        <a:xfrm>
          <a:off x="2037585" y="3207642"/>
          <a:ext cx="1143695" cy="1143695"/>
        </a:xfrm>
        <a:prstGeom prst="ellipse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Public</a:t>
          </a:r>
        </a:p>
      </dsp:txBody>
      <dsp:txXfrm>
        <a:off x="2205075" y="3375132"/>
        <a:ext cx="808715" cy="808715"/>
      </dsp:txXfrm>
    </dsp:sp>
    <dsp:sp modelId="{3687DAEF-208D-4C02-8995-FEF9D56D4A21}">
      <dsp:nvSpPr>
        <dsp:cNvPr id="0" name=""/>
        <dsp:cNvSpPr/>
      </dsp:nvSpPr>
      <dsp:spPr>
        <a:xfrm rot="10682893">
          <a:off x="1539579" y="2034514"/>
          <a:ext cx="353843" cy="388856"/>
        </a:xfrm>
        <a:prstGeom prst="rightArrow">
          <a:avLst>
            <a:gd name="adj1" fmla="val 60000"/>
            <a:gd name="adj2" fmla="val 50000"/>
          </a:avLst>
        </a:prstGeom>
        <a:solidFill>
          <a:srgbClr val="00AEC7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 dirty="0">
            <a:solidFill>
              <a:srgbClr val="FFFFFF"/>
            </a:solidFill>
            <a:latin typeface="Arial" panose="020B0604020202020204"/>
            <a:ea typeface="+mn-ea"/>
            <a:cs typeface="+mn-cs"/>
          </a:endParaRPr>
        </a:p>
      </dsp:txBody>
      <dsp:txXfrm rot="10800000">
        <a:off x="1645701" y="2110477"/>
        <a:ext cx="247690" cy="233314"/>
      </dsp:txXfrm>
    </dsp:sp>
    <dsp:sp modelId="{3518916A-F0D2-4E3A-8660-807D6B5C8505}">
      <dsp:nvSpPr>
        <dsp:cNvPr id="0" name=""/>
        <dsp:cNvSpPr/>
      </dsp:nvSpPr>
      <dsp:spPr>
        <a:xfrm>
          <a:off x="345252" y="1684336"/>
          <a:ext cx="1143695" cy="1143695"/>
        </a:xfrm>
        <a:prstGeom prst="ellipse">
          <a:avLst/>
        </a:prstGeom>
        <a:solidFill>
          <a:srgbClr val="00AEC7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FFFFFF"/>
              </a:solidFill>
              <a:latin typeface="Arial" panose="020B0604020202020204"/>
              <a:ea typeface="+mn-ea"/>
              <a:cs typeface="+mn-cs"/>
            </a:rPr>
            <a:t>Public</a:t>
          </a:r>
        </a:p>
      </dsp:txBody>
      <dsp:txXfrm>
        <a:off x="512742" y="1851826"/>
        <a:ext cx="808715" cy="808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767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0623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1614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1484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381000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00400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89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44334" y="6450564"/>
            <a:ext cx="2840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55" r:id="rId7"/>
    <p:sldLayoutId id="2147483713" r:id="rId8"/>
    <p:sldLayoutId id="2147483714" r:id="rId9"/>
    <p:sldLayoutId id="2147483716" r:id="rId10"/>
    <p:sldLayoutId id="2147483740" r:id="rId11"/>
    <p:sldLayoutId id="2147483717" r:id="rId12"/>
    <p:sldLayoutId id="2147483720" r:id="rId13"/>
    <p:sldLayoutId id="2147483666" r:id="rId14"/>
    <p:sldLayoutId id="2147483737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2/12/22/2022_Regional_Transmission_Plan_Report_Public.zip" TargetMode="Externa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1/12/23/2021_Geomagnetic_Disturbance_Vulnerability_Assessment.zip" TargetMode="External"/><Relationship Id="rId2" Type="http://schemas.openxmlformats.org/officeDocument/2006/relationships/hyperlink" Target="https://www.ercot.com/files/docs/2021/10/12/October2021_RPG_GMDVA_Final_Results.pdf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6400"/>
            <a:ext cx="564603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NPRR1183 and PGRR108, </a:t>
            </a:r>
          </a:p>
          <a:p>
            <a:r>
              <a:rPr lang="en-US" sz="2400" b="1" dirty="0"/>
              <a:t>ECEII Definition Clarification and Updates to Posting Rules for </a:t>
            </a:r>
          </a:p>
          <a:p>
            <a:r>
              <a:rPr lang="en-US" sz="2400" b="1" dirty="0"/>
              <a:t>Certain Documents without ECEII</a:t>
            </a:r>
            <a:endParaRPr lang="en-US" dirty="0">
              <a:solidFill>
                <a:schemeClr val="tx2"/>
              </a:solidFill>
            </a:endParaRPr>
          </a:p>
          <a:p>
            <a:endParaRPr lang="en-US" i="1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Kim Rainwater</a:t>
            </a:r>
          </a:p>
          <a:p>
            <a:r>
              <a:rPr lang="en-US" dirty="0">
                <a:solidFill>
                  <a:schemeClr val="tx2"/>
                </a:solidFill>
              </a:rPr>
              <a:t>Legal/Regulatory Corporate Counsel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/>
              <a:t>Reliability and Operations Subcommittee Meeting</a:t>
            </a:r>
          </a:p>
          <a:p>
            <a:r>
              <a:rPr lang="en-US" dirty="0"/>
              <a:t>June 8, 2023</a:t>
            </a:r>
          </a:p>
          <a:p>
            <a:endParaRPr lang="en-US" dirty="0"/>
          </a:p>
          <a:p>
            <a:r>
              <a:rPr lang="en-US" dirty="0"/>
              <a:t>Protocol Revision Subcommittee Meeting</a:t>
            </a:r>
          </a:p>
          <a:p>
            <a:r>
              <a:rPr lang="en-US" dirty="0"/>
              <a:t>June 14, 2023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Public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06532-2D67-F242-1E29-84867CFA9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Revisions Chart – part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22327-5880-91F4-D4E6-BBBCA81E0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EBFA5D87-2409-3860-DCDF-7FD536C90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870934"/>
              </p:ext>
            </p:extLst>
          </p:nvPr>
        </p:nvGraphicFramePr>
        <p:xfrm>
          <a:off x="351038" y="838200"/>
          <a:ext cx="8441923" cy="5045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5762">
                  <a:extLst>
                    <a:ext uri="{9D8B030D-6E8A-4147-A177-3AD203B41FA5}">
                      <a16:colId xmlns:a16="http://schemas.microsoft.com/office/drawing/2014/main" val="1411901965"/>
                    </a:ext>
                  </a:extLst>
                </a:gridCol>
                <a:gridCol w="2551959">
                  <a:extLst>
                    <a:ext uri="{9D8B030D-6E8A-4147-A177-3AD203B41FA5}">
                      <a16:colId xmlns:a16="http://schemas.microsoft.com/office/drawing/2014/main" val="1839920115"/>
                    </a:ext>
                  </a:extLst>
                </a:gridCol>
                <a:gridCol w="800841">
                  <a:extLst>
                    <a:ext uri="{9D8B030D-6E8A-4147-A177-3AD203B41FA5}">
                      <a16:colId xmlns:a16="http://schemas.microsoft.com/office/drawing/2014/main" val="376060797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92572161"/>
                    </a:ext>
                  </a:extLst>
                </a:gridCol>
                <a:gridCol w="1060057">
                  <a:extLst>
                    <a:ext uri="{9D8B030D-6E8A-4147-A177-3AD203B41FA5}">
                      <a16:colId xmlns:a16="http://schemas.microsoft.com/office/drawing/2014/main" val="1349756252"/>
                    </a:ext>
                  </a:extLst>
                </a:gridCol>
                <a:gridCol w="825035">
                  <a:extLst>
                    <a:ext uri="{9D8B030D-6E8A-4147-A177-3AD203B41FA5}">
                      <a16:colId xmlns:a16="http://schemas.microsoft.com/office/drawing/2014/main" val="2889261488"/>
                    </a:ext>
                  </a:extLst>
                </a:gridCol>
                <a:gridCol w="762956">
                  <a:extLst>
                    <a:ext uri="{9D8B030D-6E8A-4147-A177-3AD203B41FA5}">
                      <a16:colId xmlns:a16="http://schemas.microsoft.com/office/drawing/2014/main" val="3349547161"/>
                    </a:ext>
                  </a:extLst>
                </a:gridCol>
                <a:gridCol w="887113">
                  <a:extLst>
                    <a:ext uri="{9D8B030D-6E8A-4147-A177-3AD203B41FA5}">
                      <a16:colId xmlns:a16="http://schemas.microsoft.com/office/drawing/2014/main" val="1790075835"/>
                    </a:ext>
                  </a:extLst>
                </a:gridCol>
              </a:tblGrid>
              <a:tr h="5950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Document Handling 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Current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Proposed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Reason to revise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Request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Request Page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Rule to revise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1099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Remove reference to federal Freedom of Information Act (FOIA) from definition of ERCOT Critical Energy Infrastructure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No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Extraneous language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NPRR1183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 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2.1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523554"/>
                  </a:ext>
                </a:extLst>
              </a:tr>
              <a:tr h="44556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Move financial assumptions for economic planning criteria to the 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Secure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General Information -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NPRR1183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 3.11.2(5)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895235"/>
                  </a:ext>
                </a:extLst>
              </a:tr>
              <a:tr h="44556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Move Intermittent Renewable Resource Production Potential Forecast Criteria to the ERCOT website</a:t>
                      </a:r>
                      <a:endParaRPr lang="en-US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Secure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General Information -Criteria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NPRR1183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5, 6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3.13(2)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864515"/>
                  </a:ext>
                </a:extLst>
              </a:tr>
              <a:tr h="44556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Remove requirement to post on Secure Area Reliability Must Run Evaluation Criteria that are now listed in NP 3.14.1.2(3)(c)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No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Duplicative language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NPRR1183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 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3.14.1(1)(f)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492175"/>
                  </a:ext>
                </a:extLst>
              </a:tr>
              <a:tr h="44556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Remove requirement (includes an example) to post on Secure Area Reliability Must Run determinations that NP 3.14.1.2(3)(e) now requires posted on Secure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Secure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No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Duplicative language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NPRR1183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 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3.14.1(1)(f)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59209"/>
                  </a:ext>
                </a:extLst>
              </a:tr>
              <a:tr h="44556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Change Forced Outage NSO won’t be posted on the ERCOT “MIS” to won’t be posted on the “ERCOT website”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Secure Area</a:t>
                      </a:r>
                    </a:p>
                    <a:p>
                      <a:pPr algn="ctr"/>
                      <a:endParaRPr lang="en-US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No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Language clarification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NPRR1183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</a:t>
                      </a:r>
                    </a:p>
                    <a:p>
                      <a:pPr algn="ctr"/>
                      <a:r>
                        <a:rPr lang="en-US" sz="900" dirty="0">
                          <a:latin typeface="+mn-lt"/>
                        </a:rPr>
                        <a:t>3.14.1.1(3)(b)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630980"/>
                  </a:ext>
                </a:extLst>
              </a:tr>
              <a:tr h="44556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Move Non-Forced Outage NSO to the 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Secure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General Information - Notice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NPRR1183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3.14.1.2(1)</a:t>
                      </a:r>
                    </a:p>
                    <a:p>
                      <a:pPr algn="ctr"/>
                      <a:endParaRPr lang="en-US" sz="9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715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451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00AE4-137B-8B2F-19C4-FB97D36B8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Revisions Chart – part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829181-9CF6-A191-059C-EDC99A4F39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0CEB1D7-1E6D-C102-4988-A5DAA75E2B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219943"/>
              </p:ext>
            </p:extLst>
          </p:nvPr>
        </p:nvGraphicFramePr>
        <p:xfrm>
          <a:off x="351038" y="799778"/>
          <a:ext cx="8441923" cy="5258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597">
                  <a:extLst>
                    <a:ext uri="{9D8B030D-6E8A-4147-A177-3AD203B41FA5}">
                      <a16:colId xmlns:a16="http://schemas.microsoft.com/office/drawing/2014/main" val="1411901965"/>
                    </a:ext>
                  </a:extLst>
                </a:gridCol>
                <a:gridCol w="2526124">
                  <a:extLst>
                    <a:ext uri="{9D8B030D-6E8A-4147-A177-3AD203B41FA5}">
                      <a16:colId xmlns:a16="http://schemas.microsoft.com/office/drawing/2014/main" val="1839920115"/>
                    </a:ext>
                  </a:extLst>
                </a:gridCol>
                <a:gridCol w="800841">
                  <a:extLst>
                    <a:ext uri="{9D8B030D-6E8A-4147-A177-3AD203B41FA5}">
                      <a16:colId xmlns:a16="http://schemas.microsoft.com/office/drawing/2014/main" val="376060797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9257216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349756252"/>
                    </a:ext>
                  </a:extLst>
                </a:gridCol>
                <a:gridCol w="742092">
                  <a:extLst>
                    <a:ext uri="{9D8B030D-6E8A-4147-A177-3AD203B41FA5}">
                      <a16:colId xmlns:a16="http://schemas.microsoft.com/office/drawing/2014/main" val="2889261488"/>
                    </a:ext>
                  </a:extLst>
                </a:gridCol>
                <a:gridCol w="762956">
                  <a:extLst>
                    <a:ext uri="{9D8B030D-6E8A-4147-A177-3AD203B41FA5}">
                      <a16:colId xmlns:a16="http://schemas.microsoft.com/office/drawing/2014/main" val="3349547161"/>
                    </a:ext>
                  </a:extLst>
                </a:gridCol>
                <a:gridCol w="887113">
                  <a:extLst>
                    <a:ext uri="{9D8B030D-6E8A-4147-A177-3AD203B41FA5}">
                      <a16:colId xmlns:a16="http://schemas.microsoft.com/office/drawing/2014/main" val="1790075835"/>
                    </a:ext>
                  </a:extLst>
                </a:gridCol>
              </a:tblGrid>
              <a:tr h="5950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Document Handling 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Current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Proposed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Reason to revise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Request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Request Page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Rule to revise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1099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Move Non-Forced Outage NSO to the 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Secure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Conforms to Revision No.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n-lt"/>
                        </a:rPr>
                        <a:t>NP</a:t>
                      </a:r>
                    </a:p>
                    <a:p>
                      <a:pPr algn="ctr"/>
                      <a:r>
                        <a:rPr lang="en-US" sz="900" dirty="0">
                          <a:latin typeface="+mn-lt"/>
                        </a:rPr>
                        <a:t>3.14.1.2(7)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7723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Move Non-Forced Outage NSO and Change of Generation Resource Designation to the 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Secure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Conforms to Revision No. 7</a:t>
                      </a:r>
                    </a:p>
                    <a:p>
                      <a:pPr algn="ctr"/>
                      <a:endParaRPr lang="en-US" sz="1000" dirty="0">
                        <a:latin typeface="+mn-lt"/>
                      </a:endParaRP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General Information – Notice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3.14.1.9(2)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523554"/>
                  </a:ext>
                </a:extLst>
              </a:tr>
              <a:tr h="44556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Place on ERCOT website annual ERCOT Board of Directors-approved Ancillary Service Requirement Methodology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General Information - Methodology</a:t>
                      </a:r>
                    </a:p>
                    <a:p>
                      <a:pPr algn="ctr"/>
                      <a:endParaRPr lang="en-US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3.16(3)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895235"/>
                  </a:ext>
                </a:extLst>
              </a:tr>
              <a:tr h="44556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Move to ERCOT website minimum capacity required from Resources providing Responsive Reserve Service using Primary Frequency Response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Secure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General Information – A/S Projections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3.16(5)</a:t>
                      </a:r>
                    </a:p>
                    <a:p>
                      <a:pPr algn="ctr"/>
                      <a:endParaRPr lang="en-US" sz="1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864515"/>
                  </a:ext>
                </a:extLst>
              </a:tr>
              <a:tr h="44556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Post minimum capacity required from Resources providing ERCOT Contingency Reserve Service (ECRS) on the 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General Information – ECRS Projections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NP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3.16(8) greybox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492175"/>
                  </a:ext>
                </a:extLst>
              </a:tr>
              <a:tr h="44556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Clarify that </a:t>
                      </a:r>
                      <a:r>
                        <a:rPr lang="en-US" sz="1000" dirty="0">
                          <a:latin typeface="+mn-lt"/>
                          <a:hlinkClick r:id="rId2"/>
                        </a:rPr>
                        <a:t>versions of the Regional Transmission Plan redacted of ECEII and Protected Information </a:t>
                      </a:r>
                      <a:r>
                        <a:rPr lang="en-US" sz="1000" dirty="0">
                          <a:latin typeface="+mn-lt"/>
                        </a:rPr>
                        <a:t>are on the 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No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Conforms to current practice (file automatically downloads via public link)</a:t>
                      </a:r>
                    </a:p>
                    <a:p>
                      <a:pPr algn="ctr"/>
                      <a:endParaRPr lang="en-US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PGRR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3, 8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n-lt"/>
                        </a:rPr>
                        <a:t>PG</a:t>
                      </a:r>
                    </a:p>
                    <a:p>
                      <a:pPr algn="ctr"/>
                      <a:r>
                        <a:rPr lang="en-US" sz="900" dirty="0">
                          <a:latin typeface="+mn-lt"/>
                        </a:rPr>
                        <a:t>3.1.1.2(2)</a:t>
                      </a:r>
                    </a:p>
                    <a:p>
                      <a:pPr algn="ctr"/>
                      <a:endParaRPr lang="en-US" sz="900" dirty="0">
                        <a:latin typeface="+mn-lt"/>
                      </a:endParaRPr>
                    </a:p>
                    <a:p>
                      <a:pPr algn="ctr"/>
                      <a:r>
                        <a:rPr lang="en-US" sz="900" dirty="0">
                          <a:latin typeface="+mn-lt"/>
                        </a:rPr>
                        <a:t>PG</a:t>
                      </a:r>
                    </a:p>
                    <a:p>
                      <a:pPr algn="ctr"/>
                      <a:r>
                        <a:rPr lang="en-US" sz="900" dirty="0">
                          <a:latin typeface="+mn-lt"/>
                        </a:rPr>
                        <a:t>7.1(2)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630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784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62920-B946-58D0-27A7-F520D430A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Revisions Chart – part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501300-1043-A4DC-710B-DD229DE185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FA9F020-ECB4-7E08-5EC5-39944B0205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059554"/>
              </p:ext>
            </p:extLst>
          </p:nvPr>
        </p:nvGraphicFramePr>
        <p:xfrm>
          <a:off x="351038" y="838200"/>
          <a:ext cx="8441923" cy="4465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597">
                  <a:extLst>
                    <a:ext uri="{9D8B030D-6E8A-4147-A177-3AD203B41FA5}">
                      <a16:colId xmlns:a16="http://schemas.microsoft.com/office/drawing/2014/main" val="1411901965"/>
                    </a:ext>
                  </a:extLst>
                </a:gridCol>
                <a:gridCol w="2526124">
                  <a:extLst>
                    <a:ext uri="{9D8B030D-6E8A-4147-A177-3AD203B41FA5}">
                      <a16:colId xmlns:a16="http://schemas.microsoft.com/office/drawing/2014/main" val="1839920115"/>
                    </a:ext>
                  </a:extLst>
                </a:gridCol>
                <a:gridCol w="800841">
                  <a:extLst>
                    <a:ext uri="{9D8B030D-6E8A-4147-A177-3AD203B41FA5}">
                      <a16:colId xmlns:a16="http://schemas.microsoft.com/office/drawing/2014/main" val="376060797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9257216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349756252"/>
                    </a:ext>
                  </a:extLst>
                </a:gridCol>
                <a:gridCol w="818292">
                  <a:extLst>
                    <a:ext uri="{9D8B030D-6E8A-4147-A177-3AD203B41FA5}">
                      <a16:colId xmlns:a16="http://schemas.microsoft.com/office/drawing/2014/main" val="2889261488"/>
                    </a:ext>
                  </a:extLst>
                </a:gridCol>
                <a:gridCol w="762956">
                  <a:extLst>
                    <a:ext uri="{9D8B030D-6E8A-4147-A177-3AD203B41FA5}">
                      <a16:colId xmlns:a16="http://schemas.microsoft.com/office/drawing/2014/main" val="3349547161"/>
                    </a:ext>
                  </a:extLst>
                </a:gridCol>
                <a:gridCol w="887113">
                  <a:extLst>
                    <a:ext uri="{9D8B030D-6E8A-4147-A177-3AD203B41FA5}">
                      <a16:colId xmlns:a16="http://schemas.microsoft.com/office/drawing/2014/main" val="1790075835"/>
                    </a:ext>
                  </a:extLst>
                </a:gridCol>
              </a:tblGrid>
              <a:tr h="5950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Document Handling 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Current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Proposed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Reason to revise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Request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Request Page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Rule to revise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109987"/>
                  </a:ext>
                </a:extLst>
              </a:tr>
              <a:tr h="44556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Clarify that both preliminary and final Geomagnetically-Induced Current (GIC) flows and both preliminary and final GIC time series are posted on the Secure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Secure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No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Language clarification</a:t>
                      </a:r>
                    </a:p>
                    <a:p>
                      <a:pPr algn="ctr"/>
                      <a:endParaRPr lang="en-US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PGRR108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n-lt"/>
                        </a:rPr>
                        <a:t>PG</a:t>
                      </a:r>
                    </a:p>
                    <a:p>
                      <a:pPr algn="ctr"/>
                      <a:r>
                        <a:rPr lang="en-US" sz="900" dirty="0">
                          <a:latin typeface="+mn-lt"/>
                        </a:rPr>
                        <a:t>3.1.8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630980"/>
                  </a:ext>
                </a:extLst>
              </a:tr>
              <a:tr h="44556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Clarify that </a:t>
                      </a:r>
                      <a:r>
                        <a:rPr lang="en-US" sz="1000" dirty="0">
                          <a:latin typeface="+mn-lt"/>
                          <a:hlinkClick r:id="rId2"/>
                        </a:rPr>
                        <a:t>preliminary results of the GMD vulnerability assessments</a:t>
                      </a:r>
                      <a:r>
                        <a:rPr lang="en-US" sz="1000" dirty="0">
                          <a:latin typeface="+mn-lt"/>
                        </a:rPr>
                        <a:t> are posted on the ERCOT website for TSP and Resource Entity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No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Conforms to current practice (included in presentation on meeting page of the Regional Planning Group)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PGRR108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n-lt"/>
                        </a:rPr>
                        <a:t>PG</a:t>
                      </a:r>
                    </a:p>
                    <a:p>
                      <a:pPr algn="ctr"/>
                      <a:r>
                        <a:rPr lang="en-US" sz="900" dirty="0">
                          <a:latin typeface="+mn-lt"/>
                        </a:rPr>
                        <a:t>3.1.8(4)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832580"/>
                  </a:ext>
                </a:extLst>
              </a:tr>
              <a:tr h="44556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Clarify </a:t>
                      </a:r>
                      <a:r>
                        <a:rPr lang="en-US" sz="1000" dirty="0">
                          <a:latin typeface="+mn-lt"/>
                          <a:hlinkClick r:id="rId3"/>
                        </a:rPr>
                        <a:t>versions of Geomagnetic Disturbance assessments redacted of ECEII and Protected Information</a:t>
                      </a:r>
                      <a:r>
                        <a:rPr lang="en-US" sz="1000" dirty="0">
                          <a:latin typeface="+mn-lt"/>
                        </a:rPr>
                        <a:t> are on the 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No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Conforms to current practice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(file automatically downloads via public link)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PGRR108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4, 8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n-lt"/>
                        </a:rPr>
                        <a:t>PG</a:t>
                      </a:r>
                    </a:p>
                    <a:p>
                      <a:pPr algn="ctr"/>
                      <a:r>
                        <a:rPr lang="en-US" sz="900" dirty="0">
                          <a:latin typeface="+mn-lt"/>
                        </a:rPr>
                        <a:t>3.1.8(5)</a:t>
                      </a:r>
                    </a:p>
                    <a:p>
                      <a:pPr algn="ctr"/>
                      <a:endParaRPr lang="en-US" sz="900" dirty="0">
                        <a:latin typeface="+mn-lt"/>
                      </a:endParaRPr>
                    </a:p>
                    <a:p>
                      <a:pPr algn="ctr"/>
                      <a:r>
                        <a:rPr lang="en-US" sz="900" dirty="0">
                          <a:latin typeface="+mn-lt"/>
                        </a:rPr>
                        <a:t>PG</a:t>
                      </a:r>
                    </a:p>
                    <a:p>
                      <a:pPr algn="ctr"/>
                      <a:r>
                        <a:rPr lang="en-US" sz="900" dirty="0">
                          <a:latin typeface="+mn-lt"/>
                        </a:rPr>
                        <a:t>7.1(2)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080863"/>
                  </a:ext>
                </a:extLst>
              </a:tr>
              <a:tr h="44556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+mn-lt"/>
                        </a:rPr>
                        <a:t>Update terminology for public posting locations from “Public” to “ERCOT website” in chart summarizing data set posting locations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ERCOT 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No 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+mn-lt"/>
                        </a:rPr>
                        <a:t>Language clarification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PGRR108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6-8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+mn-lt"/>
                        </a:rPr>
                        <a:t>PG</a:t>
                      </a:r>
                    </a:p>
                    <a:p>
                      <a:pPr algn="ctr"/>
                      <a:r>
                        <a:rPr lang="en-US" sz="900" dirty="0">
                          <a:latin typeface="+mn-lt"/>
                        </a:rPr>
                        <a:t>7.1(2)</a:t>
                      </a:r>
                    </a:p>
                    <a:p>
                      <a:pPr algn="ctr"/>
                      <a:endParaRPr lang="en-US" sz="9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4859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555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EBF1F-FC11-0153-4F87-2014DCEFA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Chart Definitions and Acronyms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D23E71-4252-5EC7-24BE-118884FE44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E51A91A-EF9A-160E-4FAA-FFF4FAF0C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052221"/>
          </a:xfrm>
        </p:spPr>
        <p:txBody>
          <a:bodyPr/>
          <a:lstStyle/>
          <a:p>
            <a:pPr marL="0" lvl="2" indent="0">
              <a:spcBef>
                <a:spcPts val="0"/>
              </a:spcBef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285750" lvl="2" indent="-285750"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ERCOT website – Market Information System public area</a:t>
            </a:r>
          </a:p>
          <a:p>
            <a:pPr marL="0" lvl="2" indent="0">
              <a:spcBef>
                <a:spcPts val="0"/>
              </a:spcBef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285750" lvl="2" indent="-285750"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NP – Nodal Protocol</a:t>
            </a:r>
          </a:p>
          <a:p>
            <a:pPr marL="0" lvl="2" indent="0">
              <a:spcBef>
                <a:spcPts val="0"/>
              </a:spcBef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285750" lvl="2" indent="-285750"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PG – Planning Guide</a:t>
            </a:r>
          </a:p>
          <a:p>
            <a:pPr marL="0" lvl="2" indent="0">
              <a:spcBef>
                <a:spcPts val="0"/>
              </a:spcBef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marL="285750" lvl="2" indent="-285750"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</a:rPr>
              <a:t>Secure Area – Market Information System Secure Area </a:t>
            </a:r>
          </a:p>
          <a:p>
            <a:pPr marL="285750" lvl="2" indent="-285750">
              <a:spcBef>
                <a:spcPts val="0"/>
              </a:spcBef>
            </a:pPr>
            <a:endParaRPr lang="en-US" sz="1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8572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CDB693-A7C6-D864-2D95-E9E34239E87F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623774"/>
            <a:ext cx="8509759" cy="1652826"/>
          </a:xfrm>
          <a:solidFill>
            <a:schemeClr val="bg1"/>
          </a:solidFill>
          <a:ln>
            <a:solidFill>
              <a:srgbClr val="00AEC7">
                <a:alpha val="59000"/>
              </a:srgbClr>
            </a:solidFill>
          </a:ln>
        </p:spPr>
        <p:txBody>
          <a:bodyPr/>
          <a:lstStyle/>
          <a:p>
            <a:r>
              <a:rPr lang="en-US" dirty="0"/>
              <a:t>To provide background on Nodal Protocol Revision Request 1183 (NPRR1183), ECEII Definition Clarification and Updates to Posting Rules for Certain Documents without ECEII, and related Planning Guide Revision Request 108 (PGRR108)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83A9306-5308-3A9E-B159-00FA27F3B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Overview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F6E5A4-446F-EA30-44E7-9E8A2AB04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2F93E5-232C-E0D0-25FA-B50B681A0718}"/>
              </a:ext>
            </a:extLst>
          </p:cNvPr>
          <p:cNvSpPr txBox="1"/>
          <p:nvPr/>
        </p:nvSpPr>
        <p:spPr>
          <a:xfrm>
            <a:off x="253241" y="768658"/>
            <a:ext cx="8509759" cy="861774"/>
          </a:xfrm>
          <a:prstGeom prst="rect">
            <a:avLst/>
          </a:prstGeom>
          <a:noFill/>
        </p:spPr>
        <p:txBody>
          <a:bodyPr wrap="square" lIns="274320" tIns="274320" rIns="274320" bIns="274320">
            <a:spAutoFit/>
          </a:bodyPr>
          <a:lstStyle/>
          <a:p>
            <a:pPr marL="0" indent="0">
              <a:buNone/>
            </a:pPr>
            <a:r>
              <a:rPr lang="en-US" sz="2000" dirty="0"/>
              <a:t>Why this is being presented: </a:t>
            </a:r>
          </a:p>
        </p:txBody>
      </p:sp>
    </p:spTree>
    <p:extLst>
      <p:ext uri="{BB962C8B-B14F-4D97-AF65-F5344CB8AC3E}">
        <p14:creationId xmlns:p14="http://schemas.microsoft.com/office/powerpoint/2010/main" val="481658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0C95CB5-559C-6E25-2A88-8F6BB731C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Connected Rules for Information Access and Handling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2AF413-2C0C-8AA5-0E97-9ED5669E082F}"/>
              </a:ext>
            </a:extLst>
          </p:cNvPr>
          <p:cNvSpPr/>
          <p:nvPr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2EF581-058B-6E9B-5C4B-98E5C232D26D}"/>
              </a:ext>
            </a:extLst>
          </p:cNvPr>
          <p:cNvCxnSpPr/>
          <p:nvPr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510AFBA-9727-072F-3344-20E73FF918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B95F1D3-F8CB-88BA-570F-F00D56D5B2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F6670CF7-D30E-6067-1FDE-E44958C21235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62017" y="1328265"/>
            <a:ext cx="2743200" cy="3581400"/>
          </a:xfrm>
          <a:solidFill>
            <a:schemeClr val="bg1"/>
          </a:solidFill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Public Utility Commission of Texas (PUCT)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PUCT Subst. R. 25.362(e)(1)(A)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 to process information requests</a:t>
            </a:r>
          </a:p>
          <a:p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F415DA-3007-CA1A-477E-2252673BCA71}"/>
              </a:ext>
            </a:extLst>
          </p:cNvPr>
          <p:cNvSpPr txBox="1"/>
          <p:nvPr/>
        </p:nvSpPr>
        <p:spPr>
          <a:xfrm>
            <a:off x="177553" y="7620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Regulation</a:t>
            </a:r>
            <a:endParaRPr lang="en-US" sz="2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C26C6AF-AAF1-0AF5-282D-CF05E52C3B1B}"/>
              </a:ext>
            </a:extLst>
          </p:cNvPr>
          <p:cNvSpPr txBox="1"/>
          <p:nvPr/>
        </p:nvSpPr>
        <p:spPr>
          <a:xfrm>
            <a:off x="3099787" y="7620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Policy</a:t>
            </a:r>
            <a:endParaRPr lang="en-US" sz="2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6434F89-6EFD-AB49-5F33-8A8019B50250}"/>
              </a:ext>
            </a:extLst>
          </p:cNvPr>
          <p:cNvSpPr txBox="1"/>
          <p:nvPr/>
        </p:nvSpPr>
        <p:spPr>
          <a:xfrm>
            <a:off x="6118934" y="762000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Protocols</a:t>
            </a:r>
            <a:endParaRPr lang="en-US" sz="2000" dirty="0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3552981F-88B5-7BE4-EDC5-255BA83F6A30}"/>
              </a:ext>
            </a:extLst>
          </p:cNvPr>
          <p:cNvSpPr txBox="1">
            <a:spLocks/>
          </p:cNvSpPr>
          <p:nvPr/>
        </p:nvSpPr>
        <p:spPr>
          <a:xfrm>
            <a:off x="3140475" y="1354158"/>
            <a:ext cx="2743200" cy="3581400"/>
          </a:xfrm>
          <a:prstGeom prst="rect">
            <a:avLst/>
          </a:prstGeom>
          <a:solidFill>
            <a:schemeClr val="bg1"/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ERCOT Board of Directors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ERCOT Strategic Plan (2019-2023)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Provide data while maintaining security and confidentiality</a:t>
            </a:r>
          </a:p>
          <a:p>
            <a:endParaRPr lang="en-US" dirty="0"/>
          </a:p>
        </p:txBody>
      </p: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5F28624D-723F-A41E-3374-02729E22A352}"/>
              </a:ext>
            </a:extLst>
          </p:cNvPr>
          <p:cNvSpPr txBox="1">
            <a:spLocks/>
          </p:cNvSpPr>
          <p:nvPr/>
        </p:nvSpPr>
        <p:spPr>
          <a:xfrm>
            <a:off x="6118934" y="1328265"/>
            <a:ext cx="2743200" cy="3572522"/>
          </a:xfrm>
          <a:prstGeom prst="rect">
            <a:avLst/>
          </a:prstGeom>
          <a:solidFill>
            <a:schemeClr val="bg1"/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Additional ERCOT Stakeholders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ERCOT website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MIS Certified Area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MIS Secure Area</a:t>
            </a:r>
          </a:p>
          <a:p>
            <a:endParaRPr lang="en-US" dirty="0"/>
          </a:p>
        </p:txBody>
      </p:sp>
      <p:sp>
        <p:nvSpPr>
          <p:cNvPr id="23" name="Arrow: Left-Right 22">
            <a:extLst>
              <a:ext uri="{FF2B5EF4-FFF2-40B4-BE49-F238E27FC236}">
                <a16:creationId xmlns:a16="http://schemas.microsoft.com/office/drawing/2014/main" id="{BF7B7FE6-FF88-5236-21F8-14562E3AE22E}"/>
              </a:ext>
            </a:extLst>
          </p:cNvPr>
          <p:cNvSpPr/>
          <p:nvPr/>
        </p:nvSpPr>
        <p:spPr>
          <a:xfrm>
            <a:off x="733517" y="4410623"/>
            <a:ext cx="7010400" cy="400110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5790D5E-3555-27C8-4DAF-F6571800F8F2}"/>
              </a:ext>
            </a:extLst>
          </p:cNvPr>
          <p:cNvSpPr txBox="1">
            <a:spLocks/>
          </p:cNvSpPr>
          <p:nvPr/>
        </p:nvSpPr>
        <p:spPr>
          <a:xfrm>
            <a:off x="162017" y="5090577"/>
            <a:ext cx="8677183" cy="919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>
                <a:alpha val="59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b="1" dirty="0"/>
              <a:t>Key Takeaway:</a:t>
            </a:r>
            <a:r>
              <a:rPr lang="en-US" sz="1600" dirty="0"/>
              <a:t> </a:t>
            </a:r>
            <a:r>
              <a:rPr lang="en-US" sz="1600" dirty="0">
                <a:cs typeface="Times New Roman" panose="02020603050405020304" pitchFamily="18" charset="0"/>
              </a:rPr>
              <a:t>O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ptions for how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 to house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documents are guided by ERCOT’s Strategic Plan. Market rules feature three location options for housing documents.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96018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B9C0B14-DBDC-A2C3-C972-FA921A71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99" y="253207"/>
            <a:ext cx="8458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ERCOT website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C0AB41-1A39-0D02-0973-59F5B643B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0C5C66-D92C-2506-771D-E1BCCBEC54F0}"/>
              </a:ext>
            </a:extLst>
          </p:cNvPr>
          <p:cNvSpPr txBox="1"/>
          <p:nvPr/>
        </p:nvSpPr>
        <p:spPr>
          <a:xfrm>
            <a:off x="304801" y="762000"/>
            <a:ext cx="3537012" cy="2092881"/>
          </a:xfrm>
          <a:prstGeom prst="rect">
            <a:avLst/>
          </a:prstGeom>
          <a:noFill/>
        </p:spPr>
        <p:txBody>
          <a:bodyPr wrap="square" lIns="274320" tIns="274320" rIns="274320" bIns="27432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Document Handling &amp; Information Access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/>
              </a:rPr>
              <a:t>The ERCOT website houses documents for routine public access.</a:t>
            </a:r>
            <a:endParaRPr lang="en-US" sz="20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0ED064D-86B3-9EFF-DD7F-0E571B98EB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9203900"/>
              </p:ext>
            </p:extLst>
          </p:nvPr>
        </p:nvGraphicFramePr>
        <p:xfrm>
          <a:off x="3841813" y="990600"/>
          <a:ext cx="5530789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661CF1A-F55E-500C-5F49-D4AFC14762FD}"/>
              </a:ext>
            </a:extLst>
          </p:cNvPr>
          <p:cNvSpPr txBox="1"/>
          <p:nvPr/>
        </p:nvSpPr>
        <p:spPr>
          <a:xfrm>
            <a:off x="3276600" y="2222341"/>
            <a:ext cx="304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076C6"/>
                </a:solidFill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9765E6-F2E7-209C-D72C-746A956720A7}"/>
              </a:ext>
            </a:extLst>
          </p:cNvPr>
          <p:cNvSpPr txBox="1"/>
          <p:nvPr/>
        </p:nvSpPr>
        <p:spPr>
          <a:xfrm>
            <a:off x="1676400" y="6358572"/>
            <a:ext cx="6208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76C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Nodal Protocol Section 12.1(3)</a:t>
            </a:r>
          </a:p>
        </p:txBody>
      </p:sp>
    </p:spTree>
    <p:extLst>
      <p:ext uri="{BB962C8B-B14F-4D97-AF65-F5344CB8AC3E}">
        <p14:creationId xmlns:p14="http://schemas.microsoft.com/office/powerpoint/2010/main" val="2002276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11E564EA-C1B0-4692-39B9-0D8EBEE5D58A}"/>
              </a:ext>
            </a:extLst>
          </p:cNvPr>
          <p:cNvSpPr/>
          <p:nvPr/>
        </p:nvSpPr>
        <p:spPr>
          <a:xfrm>
            <a:off x="533397" y="3783964"/>
            <a:ext cx="2250726" cy="205194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9C0B14-DBDC-A2C3-C972-FA921A71F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MIS Certified Area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C0AB41-1A39-0D02-0973-59F5B643B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C858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C858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0C5C66-D92C-2506-771D-E1BCCBEC54F0}"/>
              </a:ext>
            </a:extLst>
          </p:cNvPr>
          <p:cNvSpPr txBox="1"/>
          <p:nvPr/>
        </p:nvSpPr>
        <p:spPr>
          <a:xfrm>
            <a:off x="2930022" y="762000"/>
            <a:ext cx="6172200" cy="4555093"/>
          </a:xfrm>
          <a:prstGeom prst="rect">
            <a:avLst/>
          </a:prstGeom>
          <a:noFill/>
        </p:spPr>
        <p:txBody>
          <a:bodyPr wrap="square" lIns="274320" tIns="274320" rIns="274320" bIns="27432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 Handling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MIS Certified Area maintains confidentiality of documents for an individual Market Participant</a:t>
            </a:r>
            <a:r>
              <a: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2000" b="1" dirty="0">
              <a:solidFill>
                <a:srgbClr val="0076C6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Information Access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public may request access to information by submitting to ERCOT an “Info Request”, subject to protections from disclosure of Protected Information, including commercially sensitive information. 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76C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9FD0279-75EC-FE9F-4A4B-FAB07E7A593F}"/>
              </a:ext>
            </a:extLst>
          </p:cNvPr>
          <p:cNvSpPr txBox="1">
            <a:spLocks/>
          </p:cNvSpPr>
          <p:nvPr/>
        </p:nvSpPr>
        <p:spPr>
          <a:xfrm>
            <a:off x="6073343" y="4296766"/>
            <a:ext cx="2974865" cy="19139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>
                <a:alpha val="59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600" b="1" dirty="0">
                <a:solidFill>
                  <a:srgbClr val="2D3338"/>
                </a:solidFill>
              </a:rPr>
              <a:t>O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ea typeface="+mn-ea"/>
                <a:cs typeface="+mn-cs"/>
              </a:rPr>
              <a:t>f Note: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ea typeface="+mn-ea"/>
                <a:cs typeface="+mn-cs"/>
              </a:rPr>
              <a:t> The Certified Area may also include information requested by a Market Participant that Protocols don’t require to be posted.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76C6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34675AFA-D26E-80CA-A84A-B5882572381F}"/>
              </a:ext>
            </a:extLst>
          </p:cNvPr>
          <p:cNvSpPr/>
          <p:nvPr/>
        </p:nvSpPr>
        <p:spPr>
          <a:xfrm rot="10800000">
            <a:off x="533399" y="988014"/>
            <a:ext cx="2250726" cy="205194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53FAFF99-0CEE-6132-C5AE-F6E694E6A3A1}"/>
              </a:ext>
            </a:extLst>
          </p:cNvPr>
          <p:cNvSpPr/>
          <p:nvPr/>
        </p:nvSpPr>
        <p:spPr>
          <a:xfrm rot="5400000">
            <a:off x="1474946" y="3232818"/>
            <a:ext cx="367628" cy="282634"/>
          </a:xfrm>
          <a:prstGeom prst="leftArrow">
            <a:avLst>
              <a:gd name="adj1" fmla="val 60000"/>
              <a:gd name="adj2" fmla="val 50000"/>
            </a:avLst>
          </a:pr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Oval 4">
            <a:extLst>
              <a:ext uri="{FF2B5EF4-FFF2-40B4-BE49-F238E27FC236}">
                <a16:creationId xmlns:a16="http://schemas.microsoft.com/office/drawing/2014/main" id="{F49BA0BE-3413-E3FE-BCD4-91B24266E623}"/>
              </a:ext>
            </a:extLst>
          </p:cNvPr>
          <p:cNvSpPr txBox="1"/>
          <p:nvPr/>
        </p:nvSpPr>
        <p:spPr>
          <a:xfrm>
            <a:off x="990601" y="4953000"/>
            <a:ext cx="1283284" cy="49857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marL="0" lvl="0" indent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b="1" kern="1200" dirty="0">
                <a:solidFill>
                  <a:schemeClr val="bg1"/>
                </a:solidFill>
              </a:rPr>
              <a:t>Market Participant</a:t>
            </a:r>
          </a:p>
        </p:txBody>
      </p:sp>
      <p:sp>
        <p:nvSpPr>
          <p:cNvPr id="10" name="Oval 4">
            <a:extLst>
              <a:ext uri="{FF2B5EF4-FFF2-40B4-BE49-F238E27FC236}">
                <a16:creationId xmlns:a16="http://schemas.microsoft.com/office/drawing/2014/main" id="{C35743D1-5F2C-BD15-F1A6-196BEC5199E6}"/>
              </a:ext>
            </a:extLst>
          </p:cNvPr>
          <p:cNvSpPr txBox="1"/>
          <p:nvPr/>
        </p:nvSpPr>
        <p:spPr>
          <a:xfrm>
            <a:off x="1131607" y="1495355"/>
            <a:ext cx="1066562" cy="52564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9525" tIns="9525" rIns="9525" bIns="9525" numCol="1" spcCol="1270" anchor="ctr" anchorCtr="0">
            <a:noAutofit/>
          </a:bodyPr>
          <a:lstStyle/>
          <a:p>
            <a:pPr marL="0" lvl="0" indent="0" algn="ctr" defTabSz="666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b="1" dirty="0">
                <a:solidFill>
                  <a:schemeClr val="tx1"/>
                </a:solidFill>
              </a:rPr>
              <a:t>MIS Certified Area</a:t>
            </a:r>
            <a:endParaRPr lang="en-US" b="1" kern="12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40C9AE-D505-75EC-099E-FB18A2DD3195}"/>
              </a:ext>
            </a:extLst>
          </p:cNvPr>
          <p:cNvSpPr txBox="1"/>
          <p:nvPr/>
        </p:nvSpPr>
        <p:spPr>
          <a:xfrm>
            <a:off x="1658760" y="6359278"/>
            <a:ext cx="6208112" cy="43088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76C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Nodal Protocol Sections 2; 12.1(1)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000" dirty="0">
                <a:solidFill>
                  <a:srgbClr val="2D3338"/>
                </a:solidFill>
                <a:latin typeface="Arial" panose="020B0604020202020204"/>
              </a:rPr>
              <a:t>	</a:t>
            </a:r>
            <a:r>
              <a:rPr lang="en-US" sz="1000" b="1" dirty="0">
                <a:solidFill>
                  <a:srgbClr val="0076C6"/>
                </a:solidFill>
                <a:latin typeface="Arial" panose="020B0604020202020204"/>
              </a:rPr>
              <a:t>2</a:t>
            </a:r>
            <a:r>
              <a:rPr lang="en-US" sz="1000" dirty="0">
                <a:solidFill>
                  <a:srgbClr val="2D3338"/>
                </a:solidFill>
                <a:latin typeface="Arial" panose="020B0604020202020204"/>
              </a:rPr>
              <a:t> Nodal Protocol Section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1.3.1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000" dirty="0">
                <a:solidFill>
                  <a:srgbClr val="2D3338"/>
                </a:solidFill>
                <a:latin typeface="Arial" panose="020B0604020202020204"/>
              </a:rPr>
              <a:t>	</a:t>
            </a:r>
            <a:r>
              <a:rPr lang="en-US" sz="1000" b="1" dirty="0">
                <a:solidFill>
                  <a:srgbClr val="0076C6"/>
                </a:solidFill>
                <a:latin typeface="Arial" panose="020B0604020202020204"/>
              </a:rPr>
              <a:t>3</a:t>
            </a:r>
            <a:r>
              <a:rPr lang="en-US" sz="1000" dirty="0">
                <a:solidFill>
                  <a:srgbClr val="2D3338"/>
                </a:solidFill>
                <a:latin typeface="Arial" panose="020B0604020202020204"/>
              </a:rPr>
              <a:t> Nodal Protocol Section 12.2(3)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04F16D7-C4AD-0944-CC97-7D6712B6EB99}"/>
              </a:ext>
            </a:extLst>
          </p:cNvPr>
          <p:cNvSpPr txBox="1"/>
          <p:nvPr/>
        </p:nvSpPr>
        <p:spPr>
          <a:xfrm>
            <a:off x="5566778" y="1932716"/>
            <a:ext cx="304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076C6"/>
                </a:solidFill>
              </a:rPr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58A90C5-47B2-08FA-6242-51E367DDCE7A}"/>
              </a:ext>
            </a:extLst>
          </p:cNvPr>
          <p:cNvSpPr txBox="1"/>
          <p:nvPr/>
        </p:nvSpPr>
        <p:spPr>
          <a:xfrm>
            <a:off x="5808731" y="4066516"/>
            <a:ext cx="304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076C6"/>
                </a:solidFill>
              </a:rPr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119005-956B-4765-5EF2-EFE558A11B3B}"/>
              </a:ext>
            </a:extLst>
          </p:cNvPr>
          <p:cNvSpPr txBox="1"/>
          <p:nvPr/>
        </p:nvSpPr>
        <p:spPr>
          <a:xfrm flipH="1">
            <a:off x="7239000" y="5728260"/>
            <a:ext cx="1780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076C6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86091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9FD0279-75EC-FE9F-4A4B-FAB07E7A593F}"/>
              </a:ext>
            </a:extLst>
          </p:cNvPr>
          <p:cNvSpPr txBox="1">
            <a:spLocks/>
          </p:cNvSpPr>
          <p:nvPr/>
        </p:nvSpPr>
        <p:spPr>
          <a:xfrm>
            <a:off x="289268" y="4400481"/>
            <a:ext cx="4328799" cy="16507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>
                <a:alpha val="59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ea typeface="+mn-ea"/>
                <a:cs typeface="+mn-cs"/>
              </a:rPr>
              <a:t>Key Takeaway:</a:t>
            </a:r>
            <a:r>
              <a:rPr lang="en-US" sz="1600" dirty="0">
                <a:solidFill>
                  <a:srgbClr val="2D3338"/>
                </a:solidFill>
              </a:rPr>
              <a:t> </a:t>
            </a:r>
            <a:r>
              <a:rPr lang="en-US" sz="1600" dirty="0">
                <a:solidFill>
                  <a:srgbClr val="2D3338"/>
                </a:solidFill>
                <a:highlight>
                  <a:srgbClr val="FFFF00"/>
                </a:highlight>
              </a:rPr>
              <a:t>Updates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highlight>
                  <a:srgbClr val="FFFF00"/>
                </a:highlight>
                <a:uLnTx/>
                <a:uFillTx/>
                <a:ea typeface="+mn-ea"/>
                <a:cs typeface="+mn-cs"/>
              </a:rPr>
              <a:t>considered today are part of comprehensive review to clean-up the Secure Area.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B9C0B14-DBDC-A2C3-C972-FA921A71F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MIS Secure Area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C0AB41-1A39-0D02-0973-59F5B643B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C858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C858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A0C5C66-D92C-2506-771D-E1BCCBEC54F0}"/>
              </a:ext>
            </a:extLst>
          </p:cNvPr>
          <p:cNvSpPr txBox="1"/>
          <p:nvPr/>
        </p:nvSpPr>
        <p:spPr>
          <a:xfrm>
            <a:off x="4182207" y="90611"/>
            <a:ext cx="5179471" cy="6401753"/>
          </a:xfrm>
          <a:prstGeom prst="rect">
            <a:avLst/>
          </a:prstGeom>
          <a:noFill/>
        </p:spPr>
        <p:txBody>
          <a:bodyPr wrap="square" lIns="274320" tIns="274320" rIns="274320" bIns="27432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Document Handling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MIS Secure Area includes ECEII and also houses ECEII in a “Certified Area for TSPs Only”.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Information Access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Market Participants (MPs) or the public can only access ECEII when required by a law, regulation, order, or Protocol, with disclosure subject to requirements including reasonable effort to restrict access.  ERCOT restricts access to the Secure Area to registered MPs, with a Digital Certificate issued upon request. Market Participants assign individual users eligibility to view the ECEII.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40C9AE-D505-75EC-099E-FB18A2DD3195}"/>
              </a:ext>
            </a:extLst>
          </p:cNvPr>
          <p:cNvSpPr txBox="1"/>
          <p:nvPr/>
        </p:nvSpPr>
        <p:spPr>
          <a:xfrm>
            <a:off x="1676519" y="6306541"/>
            <a:ext cx="6439909" cy="43088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	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76C6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Nodal Protocol Section 12.1(2) </a:t>
            </a:r>
            <a:endParaRPr lang="en-US" sz="1000" dirty="0">
              <a:solidFill>
                <a:srgbClr val="2D3338"/>
              </a:solidFill>
              <a:latin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000" b="1" dirty="0">
                <a:solidFill>
                  <a:srgbClr val="2D3338"/>
                </a:solidFill>
                <a:latin typeface="Arial" panose="020B0604020202020204"/>
              </a:rPr>
              <a:t>	</a:t>
            </a:r>
            <a:r>
              <a:rPr lang="en-US" sz="1000" b="1" dirty="0">
                <a:solidFill>
                  <a:srgbClr val="0076C6"/>
                </a:solidFill>
                <a:latin typeface="Arial" panose="020B0604020202020204"/>
              </a:rPr>
              <a:t>2</a:t>
            </a:r>
            <a:r>
              <a:rPr lang="en-US" sz="1000" dirty="0">
                <a:solidFill>
                  <a:srgbClr val="2D3338"/>
                </a:solidFill>
                <a:latin typeface="Arial" panose="020B0604020202020204"/>
              </a:rPr>
              <a:t> Nodal Protocol Section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1.3.6(1)(a)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000" dirty="0">
                <a:solidFill>
                  <a:srgbClr val="2D3338"/>
                </a:solidFill>
                <a:latin typeface="Arial" panose="020B0604020202020204"/>
              </a:rPr>
              <a:t>	</a:t>
            </a:r>
            <a:r>
              <a:rPr lang="en-US" sz="1000" b="1" dirty="0">
                <a:solidFill>
                  <a:srgbClr val="0076C6"/>
                </a:solidFill>
                <a:latin typeface="Arial" panose="020B0604020202020204"/>
              </a:rPr>
              <a:t>3</a:t>
            </a:r>
            <a:r>
              <a:rPr lang="en-US" sz="1000" dirty="0">
                <a:solidFill>
                  <a:srgbClr val="2D3338"/>
                </a:solidFill>
                <a:latin typeface="Arial" panose="020B0604020202020204"/>
              </a:rPr>
              <a:t> Nodal Protocol Section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000" dirty="0">
                <a:solidFill>
                  <a:srgbClr val="2D3338"/>
                </a:solidFill>
                <a:latin typeface="Arial" panose="020B0604020202020204"/>
              </a:rPr>
              <a:t>	</a:t>
            </a:r>
            <a:r>
              <a:rPr lang="en-US" sz="1000" b="1" dirty="0">
                <a:solidFill>
                  <a:srgbClr val="0076C6"/>
                </a:solidFill>
                <a:latin typeface="Arial" panose="020B0604020202020204"/>
              </a:rPr>
              <a:t>4</a:t>
            </a:r>
            <a:r>
              <a:rPr lang="en-US" sz="1000" dirty="0">
                <a:solidFill>
                  <a:srgbClr val="2D3338"/>
                </a:solidFill>
                <a:latin typeface="Arial" panose="020B0604020202020204"/>
              </a:rPr>
              <a:t> Nodal Protocol Section 12.1(2)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04F16D7-C4AD-0944-CC97-7D6712B6EB99}"/>
              </a:ext>
            </a:extLst>
          </p:cNvPr>
          <p:cNvSpPr txBox="1"/>
          <p:nvPr/>
        </p:nvSpPr>
        <p:spPr>
          <a:xfrm>
            <a:off x="7060994" y="1239236"/>
            <a:ext cx="304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076C6"/>
                </a:solidFill>
              </a:rPr>
              <a:t>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58A90C5-47B2-08FA-6242-51E367DDCE7A}"/>
              </a:ext>
            </a:extLst>
          </p:cNvPr>
          <p:cNvSpPr txBox="1"/>
          <p:nvPr/>
        </p:nvSpPr>
        <p:spPr>
          <a:xfrm>
            <a:off x="7299667" y="3676208"/>
            <a:ext cx="2266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076C6"/>
                </a:solidFill>
              </a:rPr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119005-956B-4765-5EF2-EFE558A11B3B}"/>
              </a:ext>
            </a:extLst>
          </p:cNvPr>
          <p:cNvSpPr txBox="1"/>
          <p:nvPr/>
        </p:nvSpPr>
        <p:spPr>
          <a:xfrm flipH="1">
            <a:off x="6445995" y="4245595"/>
            <a:ext cx="239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076C6"/>
                </a:solidFill>
              </a:rPr>
              <a:t>3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BD2F3BD-420C-EABA-C15C-78E5BAAD7FC4}"/>
              </a:ext>
            </a:extLst>
          </p:cNvPr>
          <p:cNvGrpSpPr/>
          <p:nvPr/>
        </p:nvGrpSpPr>
        <p:grpSpPr>
          <a:xfrm>
            <a:off x="289268" y="762000"/>
            <a:ext cx="4025953" cy="3842325"/>
            <a:chOff x="277026" y="838923"/>
            <a:chExt cx="4025953" cy="3842325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A1B6E89-584B-E86E-AEB8-F446EDD422D0}"/>
                </a:ext>
              </a:extLst>
            </p:cNvPr>
            <p:cNvGrpSpPr/>
            <p:nvPr/>
          </p:nvGrpSpPr>
          <p:grpSpPr>
            <a:xfrm>
              <a:off x="277026" y="838923"/>
              <a:ext cx="4025953" cy="3842325"/>
              <a:chOff x="439971" y="1563084"/>
              <a:chExt cx="3091359" cy="2895190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0906B06C-17B8-4373-E6C7-36E0FBD4413B}"/>
                  </a:ext>
                </a:extLst>
              </p:cNvPr>
              <p:cNvSpPr/>
              <p:nvPr/>
            </p:nvSpPr>
            <p:spPr>
              <a:xfrm>
                <a:off x="439971" y="1563084"/>
                <a:ext cx="3091359" cy="289519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13" name="Oval 4">
                <a:extLst>
                  <a:ext uri="{FF2B5EF4-FFF2-40B4-BE49-F238E27FC236}">
                    <a16:creationId xmlns:a16="http://schemas.microsoft.com/office/drawing/2014/main" id="{75F568A7-28E7-44D2-B14A-DC4676EB192E}"/>
                  </a:ext>
                </a:extLst>
              </p:cNvPr>
              <p:cNvSpPr txBox="1"/>
              <p:nvPr/>
            </p:nvSpPr>
            <p:spPr>
              <a:xfrm>
                <a:off x="634512" y="2069879"/>
                <a:ext cx="1066562" cy="52564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525" tIns="9525" rIns="9525" bIns="9525" numCol="1" spcCol="1270" anchor="ctr" anchorCtr="0">
                <a:noAutofit/>
              </a:bodyPr>
              <a:lstStyle/>
              <a:p>
                <a:pPr marL="0" marR="0" lvl="0" indent="0" algn="ctr" defTabSz="66675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MIS </a:t>
                </a:r>
              </a:p>
              <a:p>
                <a:pPr marL="0" marR="0" lvl="0" indent="0" algn="ctr" defTabSz="66675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Secure </a:t>
                </a:r>
              </a:p>
              <a:p>
                <a:pPr marL="0" marR="0" lvl="0" indent="0" algn="ctr" defTabSz="66675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Area</a:t>
                </a:r>
              </a:p>
            </p:txBody>
          </p: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271B5649-B949-96D1-CAF9-661D0CB8E450}"/>
                  </a:ext>
                </a:extLst>
              </p:cNvPr>
              <p:cNvGrpSpPr/>
              <p:nvPr/>
            </p:nvGrpSpPr>
            <p:grpSpPr>
              <a:xfrm>
                <a:off x="625566" y="2653334"/>
                <a:ext cx="781759" cy="631353"/>
                <a:chOff x="1416095" y="604055"/>
                <a:chExt cx="781759" cy="631353"/>
              </a:xfrm>
            </p:grpSpPr>
            <p:sp>
              <p:nvSpPr>
                <p:cNvPr id="28" name="Rectangle: Rounded Corners 27">
                  <a:extLst>
                    <a:ext uri="{FF2B5EF4-FFF2-40B4-BE49-F238E27FC236}">
                      <a16:creationId xmlns:a16="http://schemas.microsoft.com/office/drawing/2014/main" id="{5992AB82-7110-EA5B-6DD8-5E2323CDB297}"/>
                    </a:ext>
                  </a:extLst>
                </p:cNvPr>
                <p:cNvSpPr/>
                <p:nvPr/>
              </p:nvSpPr>
              <p:spPr>
                <a:xfrm>
                  <a:off x="1416095" y="604055"/>
                  <a:ext cx="781759" cy="631353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9" name="Rectangle: Rounded Corners 4">
                  <a:extLst>
                    <a:ext uri="{FF2B5EF4-FFF2-40B4-BE49-F238E27FC236}">
                      <a16:creationId xmlns:a16="http://schemas.microsoft.com/office/drawing/2014/main" id="{3585E4A1-B8A8-BAA1-9514-567E68CD0F63}"/>
                    </a:ext>
                  </a:extLst>
                </p:cNvPr>
                <p:cNvSpPr txBox="1"/>
                <p:nvPr/>
              </p:nvSpPr>
              <p:spPr>
                <a:xfrm>
                  <a:off x="1456787" y="696815"/>
                  <a:ext cx="700374" cy="490289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5240" tIns="15240" rIns="15240" bIns="15240" numCol="1" spcCol="1270" anchor="ctr" anchorCtr="0">
                  <a:noAutofit/>
                </a:bodyPr>
                <a:lstStyle/>
                <a:p>
                  <a:pPr marL="0" marR="0" lvl="0" indent="0" algn="ctr" defTabSz="355600" rtl="0" eaLnBrk="1" fontAlgn="auto" latinLnBrk="0" hangingPunct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panose="020B0604020202020204"/>
                      <a:ea typeface="+mn-ea"/>
                      <a:cs typeface="+mn-cs"/>
                    </a:rPr>
                    <a:t>Digital Certificate</a:t>
                  </a:r>
                </a:p>
                <a:p>
                  <a:pPr marL="0" marR="0" lvl="0" indent="0" algn="ctr" defTabSz="355600" rtl="0" eaLnBrk="1" fontAlgn="auto" latinLnBrk="0" hangingPunct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panose="020B0604020202020204"/>
                      <a:ea typeface="+mn-ea"/>
                      <a:cs typeface="+mn-cs"/>
                    </a:rPr>
                    <a:t>Market Participant</a:t>
                  </a:r>
                </a:p>
              </p:txBody>
            </p:sp>
          </p:grpSp>
          <p:sp>
            <p:nvSpPr>
              <p:cNvPr id="15" name="Arrow: Left 14">
                <a:extLst>
                  <a:ext uri="{FF2B5EF4-FFF2-40B4-BE49-F238E27FC236}">
                    <a16:creationId xmlns:a16="http://schemas.microsoft.com/office/drawing/2014/main" id="{3EDBB23D-95AC-EB7B-4BC8-2C82E526645B}"/>
                  </a:ext>
                </a:extLst>
              </p:cNvPr>
              <p:cNvSpPr/>
              <p:nvPr/>
            </p:nvSpPr>
            <p:spPr>
              <a:xfrm rot="16200000" flipH="1">
                <a:off x="1904336" y="2402884"/>
                <a:ext cx="217851" cy="176526"/>
              </a:xfrm>
              <a:prstGeom prst="lef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02813463-6DEB-3CF3-68A7-755FC090EADB}"/>
                  </a:ext>
                </a:extLst>
              </p:cNvPr>
              <p:cNvGrpSpPr/>
              <p:nvPr/>
            </p:nvGrpSpPr>
            <p:grpSpPr>
              <a:xfrm>
                <a:off x="1558751" y="2617697"/>
                <a:ext cx="975367" cy="816335"/>
                <a:chOff x="1822065" y="757029"/>
                <a:chExt cx="844664" cy="606955"/>
              </a:xfrm>
            </p:grpSpPr>
            <p:sp>
              <p:nvSpPr>
                <p:cNvPr id="23" name="Rectangle: Rounded Corners 22">
                  <a:extLst>
                    <a:ext uri="{FF2B5EF4-FFF2-40B4-BE49-F238E27FC236}">
                      <a16:creationId xmlns:a16="http://schemas.microsoft.com/office/drawing/2014/main" id="{3DF710A8-1C92-475F-0AF4-71D95158A335}"/>
                    </a:ext>
                  </a:extLst>
                </p:cNvPr>
                <p:cNvSpPr/>
                <p:nvPr/>
              </p:nvSpPr>
              <p:spPr>
                <a:xfrm>
                  <a:off x="1823009" y="769082"/>
                  <a:ext cx="813979" cy="569909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4" name="Rectangle: Rounded Corners 4">
                  <a:extLst>
                    <a:ext uri="{FF2B5EF4-FFF2-40B4-BE49-F238E27FC236}">
                      <a16:creationId xmlns:a16="http://schemas.microsoft.com/office/drawing/2014/main" id="{A3B2F230-B393-271D-CA6B-C305AB21DE69}"/>
                    </a:ext>
                  </a:extLst>
                </p:cNvPr>
                <p:cNvSpPr txBox="1"/>
                <p:nvPr/>
              </p:nvSpPr>
              <p:spPr>
                <a:xfrm>
                  <a:off x="1822065" y="757029"/>
                  <a:ext cx="844664" cy="60695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15240" tIns="15240" rIns="15240" bIns="15240" numCol="1" spcCol="1270" anchor="ctr" anchorCtr="0">
                  <a:noAutofit/>
                </a:bodyPr>
                <a:lstStyle/>
                <a:p>
                  <a:pPr marL="0" marR="0" lvl="0" indent="0" algn="ctr" defTabSz="355600" rtl="0" eaLnBrk="1" fontAlgn="auto" latinLnBrk="0" hangingPunct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panose="020B0604020202020204"/>
                      <a:ea typeface="+mn-ea"/>
                      <a:cs typeface="+mn-cs"/>
                    </a:rPr>
                    <a:t>ECEII-Eligible User</a:t>
                  </a:r>
                </a:p>
                <a:p>
                  <a:pPr marL="0" marR="0" lvl="0" indent="0" algn="ctr" defTabSz="355600" rtl="0" eaLnBrk="1" fontAlgn="auto" latinLnBrk="0" hangingPunct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panose="020B0604020202020204"/>
                      <a:ea typeface="+mn-ea"/>
                      <a:cs typeface="+mn-cs"/>
                    </a:rPr>
                    <a:t>Digital Certificate Market </a:t>
                  </a:r>
                </a:p>
                <a:p>
                  <a:pPr marL="0" marR="0" lvl="0" indent="0" algn="ctr" defTabSz="355600" rtl="0" eaLnBrk="1" fontAlgn="auto" latinLnBrk="0" hangingPunct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panose="020B0604020202020204"/>
                      <a:ea typeface="+mn-ea"/>
                      <a:cs typeface="+mn-cs"/>
                    </a:rPr>
                    <a:t>Participant</a:t>
                  </a:r>
                </a:p>
              </p:txBody>
            </p:sp>
          </p:grp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09E16192-2FC1-A4A0-C828-D5C3F39BDD78}"/>
                  </a:ext>
                </a:extLst>
              </p:cNvPr>
              <p:cNvSpPr/>
              <p:nvPr/>
            </p:nvSpPr>
            <p:spPr>
              <a:xfrm>
                <a:off x="1575129" y="1611703"/>
                <a:ext cx="865605" cy="75037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18" name="Oval 4">
                <a:extLst>
                  <a:ext uri="{FF2B5EF4-FFF2-40B4-BE49-F238E27FC236}">
                    <a16:creationId xmlns:a16="http://schemas.microsoft.com/office/drawing/2014/main" id="{873708B5-3813-222E-E8E7-7A8982F1B5DC}"/>
                  </a:ext>
                </a:extLst>
              </p:cNvPr>
              <p:cNvSpPr txBox="1"/>
              <p:nvPr/>
            </p:nvSpPr>
            <p:spPr>
              <a:xfrm>
                <a:off x="1666158" y="1854777"/>
                <a:ext cx="706537" cy="30262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9525" tIns="9525" rIns="9525" bIns="9525" numCol="1" spcCol="1270" anchor="ctr" anchorCtr="0">
                <a:noAutofit/>
              </a:bodyPr>
              <a:lstStyle/>
              <a:p>
                <a:pPr marL="0" marR="0" lvl="0" indent="0" algn="ctr" defTabSz="666750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+mn-ea"/>
                    <a:cs typeface="+mn-cs"/>
                  </a:rPr>
                  <a:t>ECEII</a:t>
                </a:r>
              </a:p>
            </p:txBody>
          </p:sp>
          <p:sp>
            <p:nvSpPr>
              <p:cNvPr id="19" name="Arrow: Left 18">
                <a:extLst>
                  <a:ext uri="{FF2B5EF4-FFF2-40B4-BE49-F238E27FC236}">
                    <a16:creationId xmlns:a16="http://schemas.microsoft.com/office/drawing/2014/main" id="{96EAAB95-80EE-A89B-EFEE-B8B35051FCAA}"/>
                  </a:ext>
                </a:extLst>
              </p:cNvPr>
              <p:cNvSpPr/>
              <p:nvPr/>
            </p:nvSpPr>
            <p:spPr>
              <a:xfrm rot="3094210" flipH="1">
                <a:off x="1045656" y="3349972"/>
                <a:ext cx="217851" cy="176526"/>
              </a:xfrm>
              <a:prstGeom prst="lef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1" name="Arrow: Left 20">
                <a:extLst>
                  <a:ext uri="{FF2B5EF4-FFF2-40B4-BE49-F238E27FC236}">
                    <a16:creationId xmlns:a16="http://schemas.microsoft.com/office/drawing/2014/main" id="{E53A7936-BF70-F613-6119-C4227FE17962}"/>
                  </a:ext>
                </a:extLst>
              </p:cNvPr>
              <p:cNvSpPr/>
              <p:nvPr/>
            </p:nvSpPr>
            <p:spPr>
              <a:xfrm rot="5400000" flipH="1">
                <a:off x="1904336" y="3465036"/>
                <a:ext cx="217851" cy="176526"/>
              </a:xfrm>
              <a:prstGeom prst="lef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Arrow: Left 21">
                <a:extLst>
                  <a:ext uri="{FF2B5EF4-FFF2-40B4-BE49-F238E27FC236}">
                    <a16:creationId xmlns:a16="http://schemas.microsoft.com/office/drawing/2014/main" id="{A6C462C2-FD6E-10E4-E22D-18106208E16F}"/>
                  </a:ext>
                </a:extLst>
              </p:cNvPr>
              <p:cNvSpPr/>
              <p:nvPr/>
            </p:nvSpPr>
            <p:spPr>
              <a:xfrm rot="8495891" flipH="1">
                <a:off x="2772883" y="3374432"/>
                <a:ext cx="217851" cy="176340"/>
              </a:xfrm>
              <a:prstGeom prst="lef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BD9FF00A-4D43-C016-8BAB-66A42E9D6147}"/>
                </a:ext>
              </a:extLst>
            </p:cNvPr>
            <p:cNvSpPr/>
            <p:nvPr/>
          </p:nvSpPr>
          <p:spPr>
            <a:xfrm>
              <a:off x="3032465" y="2296321"/>
              <a:ext cx="1018104" cy="83789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Rectangle: Rounded Corners 4">
              <a:extLst>
                <a:ext uri="{FF2B5EF4-FFF2-40B4-BE49-F238E27FC236}">
                  <a16:creationId xmlns:a16="http://schemas.microsoft.com/office/drawing/2014/main" id="{CEAE7CB9-32D7-7DAD-9415-32D600A47559}"/>
                </a:ext>
              </a:extLst>
            </p:cNvPr>
            <p:cNvSpPr txBox="1"/>
            <p:nvPr/>
          </p:nvSpPr>
          <p:spPr>
            <a:xfrm>
              <a:off x="3145158" y="2409923"/>
              <a:ext cx="912114" cy="65068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marL="0" marR="0" lvl="0" indent="0" algn="ctr" defTabSz="3556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Digital Certificate</a:t>
              </a:r>
            </a:p>
            <a:p>
              <a:pPr marL="0" marR="0" lvl="0" indent="0" algn="ctr" defTabSz="3556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rPr>
                <a:t>Market Participant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D4CF76A-9A40-8C62-B866-D2D66AFA6C19}"/>
                </a:ext>
              </a:extLst>
            </p:cNvPr>
            <p:cNvSpPr txBox="1"/>
            <p:nvPr/>
          </p:nvSpPr>
          <p:spPr>
            <a:xfrm>
              <a:off x="893440" y="3676187"/>
              <a:ext cx="2819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highlight>
                    <a:srgbClr val="FFFF00"/>
                  </a:highlight>
                  <a:uLnTx/>
                  <a:uFillTx/>
                  <a:latin typeface="Arial" panose="020B0604020202020204"/>
                  <a:ea typeface="+mn-ea"/>
                  <a:cs typeface="+mn-cs"/>
                </a:rPr>
                <a:t>General information, markets reports, other system planning / operations reports</a:t>
              </a: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D4DEDF63-ACF6-7420-073A-97213A67B73A}"/>
              </a:ext>
            </a:extLst>
          </p:cNvPr>
          <p:cNvSpPr txBox="1"/>
          <p:nvPr/>
        </p:nvSpPr>
        <p:spPr>
          <a:xfrm>
            <a:off x="8419274" y="5225861"/>
            <a:ext cx="304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rgbClr val="0076C6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69036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BD1F2-5DD2-A9A5-61DD-6D49ADF1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Proposed Revisions Summary: </a:t>
            </a:r>
            <a:r>
              <a:rPr lang="en-US" sz="2400" b="1" dirty="0"/>
              <a:t>NPRR1183 and PGRR108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35B7D7-F11F-6C72-13B6-BB6462B2C9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1C262A7-101D-8AF2-5A97-D831D1C4E111}"/>
              </a:ext>
            </a:extLst>
          </p:cNvPr>
          <p:cNvGrpSpPr/>
          <p:nvPr/>
        </p:nvGrpSpPr>
        <p:grpSpPr>
          <a:xfrm>
            <a:off x="225657" y="1066800"/>
            <a:ext cx="3810000" cy="3733800"/>
            <a:chOff x="4967745" y="780970"/>
            <a:chExt cx="4424234" cy="4343404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0DE7076-8636-EF0B-D2E4-31B8B528C085}"/>
                </a:ext>
              </a:extLst>
            </p:cNvPr>
            <p:cNvGrpSpPr/>
            <p:nvPr/>
          </p:nvGrpSpPr>
          <p:grpSpPr>
            <a:xfrm>
              <a:off x="6553200" y="2304975"/>
              <a:ext cx="1351711" cy="1333343"/>
              <a:chOff x="1930707" y="1531938"/>
              <a:chExt cx="1351711" cy="1333343"/>
            </a:xfrm>
          </p:grpSpPr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12F6263E-FC1C-9AC9-DDAA-DECE7E54ADE9}"/>
                  </a:ext>
                </a:extLst>
              </p:cNvPr>
              <p:cNvSpPr/>
              <p:nvPr/>
            </p:nvSpPr>
            <p:spPr>
              <a:xfrm>
                <a:off x="1930707" y="1531938"/>
                <a:ext cx="1351711" cy="1333343"/>
              </a:xfrm>
              <a:prstGeom prst="ellipse">
                <a:avLst/>
              </a:prstGeom>
              <a:solidFill>
                <a:srgbClr val="00AEC7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rgbClr val="FFFFFF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31" name="Oval 4">
                <a:extLst>
                  <a:ext uri="{FF2B5EF4-FFF2-40B4-BE49-F238E27FC236}">
                    <a16:creationId xmlns:a16="http://schemas.microsoft.com/office/drawing/2014/main" id="{FE35B18A-D484-02E6-F5B0-C31090A0EB2C}"/>
                  </a:ext>
                </a:extLst>
              </p:cNvPr>
              <p:cNvSpPr txBox="1"/>
              <p:nvPr/>
            </p:nvSpPr>
            <p:spPr>
              <a:xfrm>
                <a:off x="2128660" y="1727202"/>
                <a:ext cx="955805" cy="94281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marL="0" lvl="0" indent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1400" b="1" kern="1200" dirty="0">
                    <a:solidFill>
                      <a:sysClr val="windowText" lastClr="000000"/>
                    </a:solidFill>
                    <a:latin typeface="Arial" panose="020B0604020202020204"/>
                    <a:ea typeface="+mn-ea"/>
                    <a:cs typeface="+mn-cs"/>
                  </a:rPr>
                  <a:t>ERCOT website</a:t>
                </a: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91C6E13-4631-B45F-2734-E3D557E0AF07}"/>
                </a:ext>
              </a:extLst>
            </p:cNvPr>
            <p:cNvGrpSpPr/>
            <p:nvPr/>
          </p:nvGrpSpPr>
          <p:grpSpPr>
            <a:xfrm>
              <a:off x="7040450" y="1936912"/>
              <a:ext cx="388856" cy="367227"/>
              <a:chOff x="2417957" y="1163875"/>
              <a:chExt cx="388856" cy="367227"/>
            </a:xfrm>
          </p:grpSpPr>
          <p:sp>
            <p:nvSpPr>
              <p:cNvPr id="28" name="Arrow: Right 27">
                <a:extLst>
                  <a:ext uri="{FF2B5EF4-FFF2-40B4-BE49-F238E27FC236}">
                    <a16:creationId xmlns:a16="http://schemas.microsoft.com/office/drawing/2014/main" id="{B0F106D6-3BA1-B348-975A-79C2CB299FEB}"/>
                  </a:ext>
                </a:extLst>
              </p:cNvPr>
              <p:cNvSpPr/>
              <p:nvPr/>
            </p:nvSpPr>
            <p:spPr>
              <a:xfrm rot="16223515">
                <a:off x="2428771" y="1153061"/>
                <a:ext cx="367227" cy="388856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00AEC7">
                  <a:tint val="60000"/>
                  <a:hueOff val="0"/>
                  <a:satOff val="0"/>
                  <a:lumOff val="0"/>
                  <a:alphaOff val="0"/>
                </a:srgbClr>
              </a:solidFill>
              <a:ln>
                <a:noFill/>
              </a:ln>
              <a:effectLst/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29" name="Arrow: Right 6">
                <a:extLst>
                  <a:ext uri="{FF2B5EF4-FFF2-40B4-BE49-F238E27FC236}">
                    <a16:creationId xmlns:a16="http://schemas.microsoft.com/office/drawing/2014/main" id="{1BD4992F-985C-4C52-00AC-F0DCD97D7046}"/>
                  </a:ext>
                </a:extLst>
              </p:cNvPr>
              <p:cNvSpPr txBox="1"/>
              <p:nvPr/>
            </p:nvSpPr>
            <p:spPr>
              <a:xfrm rot="16223515">
                <a:off x="2483478" y="1285915"/>
                <a:ext cx="257059" cy="23331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sz="1700" kern="1200" dirty="0">
                  <a:solidFill>
                    <a:srgbClr val="FFFFFF"/>
                  </a:solidFill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A2FE8070-4F02-C007-12F6-9489F3F00C07}"/>
                </a:ext>
              </a:extLst>
            </p:cNvPr>
            <p:cNvGrpSpPr/>
            <p:nvPr/>
          </p:nvGrpSpPr>
          <p:grpSpPr>
            <a:xfrm>
              <a:off x="6668281" y="780970"/>
              <a:ext cx="1143695" cy="1143695"/>
              <a:chOff x="2045788" y="7933"/>
              <a:chExt cx="1143695" cy="1143695"/>
            </a:xfrm>
          </p:grpSpPr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34F7E37C-FD73-B08A-392C-29C20180FF73}"/>
                  </a:ext>
                </a:extLst>
              </p:cNvPr>
              <p:cNvSpPr/>
              <p:nvPr/>
            </p:nvSpPr>
            <p:spPr>
              <a:xfrm>
                <a:off x="2045788" y="7933"/>
                <a:ext cx="1143695" cy="1143695"/>
              </a:xfrm>
              <a:prstGeom prst="ellipse">
                <a:avLst/>
              </a:prstGeom>
              <a:solidFill>
                <a:srgbClr val="00AEC7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rgbClr val="FFFFFF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27" name="Oval 8">
                <a:extLst>
                  <a:ext uri="{FF2B5EF4-FFF2-40B4-BE49-F238E27FC236}">
                    <a16:creationId xmlns:a16="http://schemas.microsoft.com/office/drawing/2014/main" id="{409C59FE-552E-827C-E16F-39C40A98AB4A}"/>
                  </a:ext>
                </a:extLst>
              </p:cNvPr>
              <p:cNvSpPr txBox="1"/>
              <p:nvPr/>
            </p:nvSpPr>
            <p:spPr>
              <a:xfrm>
                <a:off x="2213278" y="175423"/>
                <a:ext cx="808715" cy="80871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marL="0" lvl="0" indent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1400" b="1" kern="1200" dirty="0">
                    <a:solidFill>
                      <a:srgbClr val="FFFFFF"/>
                    </a:solidFill>
                    <a:latin typeface="Arial" panose="020B0604020202020204"/>
                    <a:ea typeface="+mn-ea"/>
                    <a:cs typeface="+mn-cs"/>
                  </a:rPr>
                  <a:t>Public</a:t>
                </a: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F58B034-2669-0099-C991-1EBAEB7C03B3}"/>
                </a:ext>
              </a:extLst>
            </p:cNvPr>
            <p:cNvGrpSpPr/>
            <p:nvPr/>
          </p:nvGrpSpPr>
          <p:grpSpPr>
            <a:xfrm>
              <a:off x="7906064" y="2804630"/>
              <a:ext cx="337403" cy="388856"/>
              <a:chOff x="3283571" y="2031593"/>
              <a:chExt cx="337403" cy="388856"/>
            </a:xfrm>
          </p:grpSpPr>
          <p:sp>
            <p:nvSpPr>
              <p:cNvPr id="24" name="Arrow: Right 23">
                <a:extLst>
                  <a:ext uri="{FF2B5EF4-FFF2-40B4-BE49-F238E27FC236}">
                    <a16:creationId xmlns:a16="http://schemas.microsoft.com/office/drawing/2014/main" id="{398F1D07-95DF-6E4A-3A06-82D5B4CEAFFB}"/>
                  </a:ext>
                </a:extLst>
              </p:cNvPr>
              <p:cNvSpPr/>
              <p:nvPr/>
            </p:nvSpPr>
            <p:spPr>
              <a:xfrm rot="124339">
                <a:off x="3283571" y="2031593"/>
                <a:ext cx="337403" cy="388856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00AEC7">
                  <a:tint val="60000"/>
                  <a:hueOff val="0"/>
                  <a:satOff val="0"/>
                  <a:lumOff val="0"/>
                  <a:alphaOff val="0"/>
                </a:srgbClr>
              </a:solidFill>
              <a:ln>
                <a:noFill/>
              </a:ln>
              <a:effectLst/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25" name="Arrow: Right 10">
                <a:extLst>
                  <a:ext uri="{FF2B5EF4-FFF2-40B4-BE49-F238E27FC236}">
                    <a16:creationId xmlns:a16="http://schemas.microsoft.com/office/drawing/2014/main" id="{4FC6994E-1C6B-864F-88E4-C58ADFDA2BF2}"/>
                  </a:ext>
                </a:extLst>
              </p:cNvPr>
              <p:cNvSpPr txBox="1"/>
              <p:nvPr/>
            </p:nvSpPr>
            <p:spPr>
              <a:xfrm rot="124339">
                <a:off x="3283604" y="2107534"/>
                <a:ext cx="236182" cy="23331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sz="1700" kern="1200" baseline="0" dirty="0">
                  <a:solidFill>
                    <a:srgbClr val="FFFFFF"/>
                  </a:solidFill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AB50A20-6B72-BDC8-A0A8-167C1A625248}"/>
                </a:ext>
              </a:extLst>
            </p:cNvPr>
            <p:cNvGrpSpPr/>
            <p:nvPr/>
          </p:nvGrpSpPr>
          <p:grpSpPr>
            <a:xfrm>
              <a:off x="8248284" y="2457371"/>
              <a:ext cx="1143695" cy="1143695"/>
              <a:chOff x="3625791" y="1684334"/>
              <a:chExt cx="1143695" cy="1143695"/>
            </a:xfrm>
          </p:grpSpPr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A67E0530-F160-60D2-A8EF-ECD5CF30D6A6}"/>
                  </a:ext>
                </a:extLst>
              </p:cNvPr>
              <p:cNvSpPr/>
              <p:nvPr/>
            </p:nvSpPr>
            <p:spPr>
              <a:xfrm>
                <a:off x="3625791" y="1684334"/>
                <a:ext cx="1143695" cy="1143695"/>
              </a:xfrm>
              <a:prstGeom prst="ellipse">
                <a:avLst/>
              </a:prstGeom>
              <a:solidFill>
                <a:srgbClr val="00AEC7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rgbClr val="FFFFFF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23" name="Oval 12">
                <a:extLst>
                  <a:ext uri="{FF2B5EF4-FFF2-40B4-BE49-F238E27FC236}">
                    <a16:creationId xmlns:a16="http://schemas.microsoft.com/office/drawing/2014/main" id="{B8D7762B-2555-E16A-42E9-500B07AECEF5}"/>
                  </a:ext>
                </a:extLst>
              </p:cNvPr>
              <p:cNvSpPr txBox="1"/>
              <p:nvPr/>
            </p:nvSpPr>
            <p:spPr>
              <a:xfrm>
                <a:off x="3793281" y="1851824"/>
                <a:ext cx="808715" cy="80871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marL="0" lvl="0" indent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1400" b="1" kern="1200" dirty="0">
                    <a:solidFill>
                      <a:srgbClr val="FFFFFF"/>
                    </a:solidFill>
                    <a:latin typeface="Arial" panose="020B0604020202020204"/>
                    <a:ea typeface="+mn-ea"/>
                    <a:cs typeface="+mn-cs"/>
                  </a:rPr>
                  <a:t>Public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1BF874BB-B9C8-C343-8298-CE11F4488D66}"/>
                </a:ext>
              </a:extLst>
            </p:cNvPr>
            <p:cNvGrpSpPr/>
            <p:nvPr/>
          </p:nvGrpSpPr>
          <p:grpSpPr>
            <a:xfrm>
              <a:off x="7045498" y="3651095"/>
              <a:ext cx="388856" cy="302631"/>
              <a:chOff x="2423005" y="2878058"/>
              <a:chExt cx="388856" cy="302631"/>
            </a:xfrm>
          </p:grpSpPr>
          <p:sp>
            <p:nvSpPr>
              <p:cNvPr id="20" name="Arrow: Right 19">
                <a:extLst>
                  <a:ext uri="{FF2B5EF4-FFF2-40B4-BE49-F238E27FC236}">
                    <a16:creationId xmlns:a16="http://schemas.microsoft.com/office/drawing/2014/main" id="{A45F6909-3864-7C04-3F6C-E488CEEC56E0}"/>
                  </a:ext>
                </a:extLst>
              </p:cNvPr>
              <p:cNvSpPr/>
              <p:nvPr/>
            </p:nvSpPr>
            <p:spPr>
              <a:xfrm rot="5393757">
                <a:off x="2466117" y="2834946"/>
                <a:ext cx="302631" cy="388856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00AEC7">
                  <a:tint val="60000"/>
                  <a:hueOff val="0"/>
                  <a:satOff val="0"/>
                  <a:lumOff val="0"/>
                  <a:alphaOff val="0"/>
                </a:srgbClr>
              </a:solidFill>
              <a:ln>
                <a:noFill/>
              </a:ln>
              <a:effectLst/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21" name="Arrow: Right 14">
                <a:extLst>
                  <a:ext uri="{FF2B5EF4-FFF2-40B4-BE49-F238E27FC236}">
                    <a16:creationId xmlns:a16="http://schemas.microsoft.com/office/drawing/2014/main" id="{4F0E9C03-809B-E9F6-08E4-81C4C0921EF9}"/>
                  </a:ext>
                </a:extLst>
              </p:cNvPr>
              <p:cNvSpPr txBox="1"/>
              <p:nvPr/>
            </p:nvSpPr>
            <p:spPr>
              <a:xfrm rot="5393757">
                <a:off x="2511429" y="2867323"/>
                <a:ext cx="211842" cy="23331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sz="1700" kern="1200" dirty="0">
                  <a:solidFill>
                    <a:srgbClr val="FFFFFF"/>
                  </a:solidFill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78FA0D80-9383-8D38-E4C7-5B1B3550C0B1}"/>
                </a:ext>
              </a:extLst>
            </p:cNvPr>
            <p:cNvGrpSpPr/>
            <p:nvPr/>
          </p:nvGrpSpPr>
          <p:grpSpPr>
            <a:xfrm>
              <a:off x="6660078" y="3980679"/>
              <a:ext cx="1143695" cy="1143695"/>
              <a:chOff x="2037585" y="3207642"/>
              <a:chExt cx="1143695" cy="1143695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360BDA93-363B-C881-521A-8FE1C7E82E03}"/>
                  </a:ext>
                </a:extLst>
              </p:cNvPr>
              <p:cNvSpPr/>
              <p:nvPr/>
            </p:nvSpPr>
            <p:spPr>
              <a:xfrm>
                <a:off x="2037585" y="3207642"/>
                <a:ext cx="1143695" cy="1143695"/>
              </a:xfrm>
              <a:prstGeom prst="ellipse">
                <a:avLst/>
              </a:prstGeom>
              <a:solidFill>
                <a:srgbClr val="00AEC7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rgbClr val="FFFFFF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19" name="Oval 16">
                <a:extLst>
                  <a:ext uri="{FF2B5EF4-FFF2-40B4-BE49-F238E27FC236}">
                    <a16:creationId xmlns:a16="http://schemas.microsoft.com/office/drawing/2014/main" id="{48891870-4942-EA7E-9A0E-6CCB6F6490FD}"/>
                  </a:ext>
                </a:extLst>
              </p:cNvPr>
              <p:cNvSpPr txBox="1"/>
              <p:nvPr/>
            </p:nvSpPr>
            <p:spPr>
              <a:xfrm>
                <a:off x="2205075" y="3375132"/>
                <a:ext cx="808715" cy="80871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marL="0" lvl="0" indent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1400" b="1" kern="1200" dirty="0">
                    <a:solidFill>
                      <a:srgbClr val="FFFFFF"/>
                    </a:solidFill>
                    <a:latin typeface="Arial" panose="020B0604020202020204"/>
                    <a:ea typeface="+mn-ea"/>
                    <a:cs typeface="+mn-cs"/>
                  </a:rPr>
                  <a:t>Public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A1F748C-1C73-B612-7EF7-B861E3FDF638}"/>
                </a:ext>
              </a:extLst>
            </p:cNvPr>
            <p:cNvGrpSpPr/>
            <p:nvPr/>
          </p:nvGrpSpPr>
          <p:grpSpPr>
            <a:xfrm>
              <a:off x="6162072" y="2807551"/>
              <a:ext cx="353843" cy="388856"/>
              <a:chOff x="1539579" y="2034514"/>
              <a:chExt cx="353843" cy="388856"/>
            </a:xfrm>
          </p:grpSpPr>
          <p:sp>
            <p:nvSpPr>
              <p:cNvPr id="16" name="Arrow: Right 15">
                <a:extLst>
                  <a:ext uri="{FF2B5EF4-FFF2-40B4-BE49-F238E27FC236}">
                    <a16:creationId xmlns:a16="http://schemas.microsoft.com/office/drawing/2014/main" id="{DD91A95C-78EC-F4B5-9589-3D94324F221B}"/>
                  </a:ext>
                </a:extLst>
              </p:cNvPr>
              <p:cNvSpPr/>
              <p:nvPr/>
            </p:nvSpPr>
            <p:spPr>
              <a:xfrm rot="10682893">
                <a:off x="1539579" y="2034514"/>
                <a:ext cx="353843" cy="388856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rgbClr val="00AEC7">
                  <a:tint val="60000"/>
                  <a:hueOff val="0"/>
                  <a:satOff val="0"/>
                  <a:lumOff val="0"/>
                  <a:alphaOff val="0"/>
                </a:srgbClr>
              </a:solidFill>
              <a:ln>
                <a:noFill/>
              </a:ln>
              <a:effectLst/>
            </p:spPr>
            <p:style>
              <a:lnRef idx="0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17" name="Arrow: Right 18">
                <a:extLst>
                  <a:ext uri="{FF2B5EF4-FFF2-40B4-BE49-F238E27FC236}">
                    <a16:creationId xmlns:a16="http://schemas.microsoft.com/office/drawing/2014/main" id="{308AE622-6F90-82C5-793A-7D591C1F126B}"/>
                  </a:ext>
                </a:extLst>
              </p:cNvPr>
              <p:cNvSpPr txBox="1"/>
              <p:nvPr/>
            </p:nvSpPr>
            <p:spPr>
              <a:xfrm rot="21482893">
                <a:off x="1645701" y="2110477"/>
                <a:ext cx="247690" cy="233314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marL="0" lvl="0" indent="0" algn="ctr" defTabSz="7556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sz="1700" kern="1200" dirty="0">
                  <a:solidFill>
                    <a:srgbClr val="FFFFFF"/>
                  </a:solidFill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FAA276E-3CD0-DBF1-E190-2DD4B0F18D5B}"/>
                </a:ext>
              </a:extLst>
            </p:cNvPr>
            <p:cNvGrpSpPr/>
            <p:nvPr/>
          </p:nvGrpSpPr>
          <p:grpSpPr>
            <a:xfrm>
              <a:off x="4967745" y="2457373"/>
              <a:ext cx="1143695" cy="1143695"/>
              <a:chOff x="345252" y="1684336"/>
              <a:chExt cx="1143695" cy="1143695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7E75BF02-3E0C-8B23-A459-41D8129D4170}"/>
                  </a:ext>
                </a:extLst>
              </p:cNvPr>
              <p:cNvSpPr/>
              <p:nvPr/>
            </p:nvSpPr>
            <p:spPr>
              <a:xfrm>
                <a:off x="345252" y="1684336"/>
                <a:ext cx="1143695" cy="1143695"/>
              </a:xfrm>
              <a:prstGeom prst="ellipse">
                <a:avLst/>
              </a:prstGeom>
              <a:solidFill>
                <a:srgbClr val="00AEC7">
                  <a:hueOff val="0"/>
                  <a:satOff val="0"/>
                  <a:lumOff val="0"/>
                  <a:alphaOff val="0"/>
                </a:srgbClr>
              </a:solidFill>
              <a:ln w="25400" cap="flat" cmpd="sng" algn="ctr">
                <a:solidFill>
                  <a:srgbClr val="FFFFFF">
                    <a:hueOff val="0"/>
                    <a:satOff val="0"/>
                    <a:lumOff val="0"/>
                    <a:alphaOff val="0"/>
                  </a:srgbClr>
                </a:solidFill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15" name="Oval 20">
                <a:extLst>
                  <a:ext uri="{FF2B5EF4-FFF2-40B4-BE49-F238E27FC236}">
                    <a16:creationId xmlns:a16="http://schemas.microsoft.com/office/drawing/2014/main" id="{5A2CAC90-B54C-C2E4-93B0-4EE3BD766876}"/>
                  </a:ext>
                </a:extLst>
              </p:cNvPr>
              <p:cNvSpPr txBox="1"/>
              <p:nvPr/>
            </p:nvSpPr>
            <p:spPr>
              <a:xfrm>
                <a:off x="512742" y="1851826"/>
                <a:ext cx="808715" cy="80871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22860" rIns="22860" bIns="22860" numCol="1" spcCol="1270" anchor="ctr" anchorCtr="0">
                <a:noAutofit/>
              </a:bodyPr>
              <a:lstStyle/>
              <a:p>
                <a:pPr marL="0" lvl="0" indent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US" sz="1400" b="1" kern="1200" dirty="0">
                    <a:solidFill>
                      <a:srgbClr val="FFFFFF"/>
                    </a:solidFill>
                    <a:latin typeface="Arial" panose="020B0604020202020204"/>
                    <a:ea typeface="+mn-ea"/>
                    <a:cs typeface="+mn-cs"/>
                  </a:rPr>
                  <a:t>Public</a:t>
                </a:r>
              </a:p>
            </p:txBody>
          </p:sp>
        </p:grpSp>
      </p:grpSp>
      <p:sp>
        <p:nvSpPr>
          <p:cNvPr id="33" name="Content Placeholder 1">
            <a:extLst>
              <a:ext uri="{FF2B5EF4-FFF2-40B4-BE49-F238E27FC236}">
                <a16:creationId xmlns:a16="http://schemas.microsoft.com/office/drawing/2014/main" id="{CB484FC7-30FF-C2BB-7071-6375BDF3FFE8}"/>
              </a:ext>
            </a:extLst>
          </p:cNvPr>
          <p:cNvSpPr txBox="1">
            <a:spLocks/>
          </p:cNvSpPr>
          <p:nvPr/>
        </p:nvSpPr>
        <p:spPr>
          <a:xfrm>
            <a:off x="4273087" y="833006"/>
            <a:ext cx="4501019" cy="5181600"/>
          </a:xfrm>
          <a:prstGeom prst="rect">
            <a:avLst/>
          </a:prstGeom>
          <a:solidFill>
            <a:schemeClr val="bg1"/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Move general information</a:t>
            </a:r>
            <a:r>
              <a:rPr lang="en-US" dirty="0"/>
              <a:t> from the MIS Secure Area to the ERCOT website –  Criteria, notices, and projections of Ancillary Services requirements (NPRR)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Recognize general information </a:t>
            </a:r>
            <a:r>
              <a:rPr lang="en-US" dirty="0"/>
              <a:t>already on the ERCOT website, with related clarifications: Reliability Must Run Criteria (NPRR); redacted versions of Regional Transmission Plan and redacted versions of Geomagnetic Disturbance assessments (PGRR)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Remove reference to Federal Freedom of Information Act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(FOIA) from definition of ERCOT Critical Energy Infrastructure Information (NPRR)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839EE01-1468-C2F5-BCB6-E7F7AB83991A}"/>
              </a:ext>
            </a:extLst>
          </p:cNvPr>
          <p:cNvCxnSpPr>
            <a:cxnSpLocks/>
          </p:cNvCxnSpPr>
          <p:nvPr/>
        </p:nvCxnSpPr>
        <p:spPr>
          <a:xfrm flipH="1">
            <a:off x="2750088" y="1614659"/>
            <a:ext cx="1915074" cy="8932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587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C8F9A8-9E46-8921-DA04-C8DC3F65B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Next Steps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76B44F-F0BE-7430-0896-203D5A1502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20384" y="6503987"/>
            <a:ext cx="485231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9" name="Block Arc 18">
            <a:extLst>
              <a:ext uri="{FF2B5EF4-FFF2-40B4-BE49-F238E27FC236}">
                <a16:creationId xmlns:a16="http://schemas.microsoft.com/office/drawing/2014/main" id="{055D3BD5-E748-E04F-F2D2-0903F85DFCA7}"/>
              </a:ext>
            </a:extLst>
          </p:cNvPr>
          <p:cNvSpPr/>
          <p:nvPr/>
        </p:nvSpPr>
        <p:spPr>
          <a:xfrm>
            <a:off x="-5891260" y="-190455"/>
            <a:ext cx="7384521" cy="7384521"/>
          </a:xfrm>
          <a:prstGeom prst="blockArc">
            <a:avLst>
              <a:gd name="adj1" fmla="val 18900000"/>
              <a:gd name="adj2" fmla="val 2700000"/>
              <a:gd name="adj3" fmla="val 293"/>
            </a:avLst>
          </a:prstGeom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84CD294-A9F3-FD22-FA6F-31C302EC2C66}"/>
              </a:ext>
            </a:extLst>
          </p:cNvPr>
          <p:cNvGrpSpPr/>
          <p:nvPr/>
        </p:nvGrpSpPr>
        <p:grpSpPr>
          <a:xfrm>
            <a:off x="1065825" y="908685"/>
            <a:ext cx="7697175" cy="1097280"/>
            <a:chOff x="761512" y="548640"/>
            <a:chExt cx="7697175" cy="109728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C28ACA7-9E72-8184-5480-DA26300B4548}"/>
                </a:ext>
              </a:extLst>
            </p:cNvPr>
            <p:cNvSpPr/>
            <p:nvPr/>
          </p:nvSpPr>
          <p:spPr>
            <a:xfrm>
              <a:off x="761512" y="548640"/>
              <a:ext cx="7697175" cy="1097280"/>
            </a:xfrm>
            <a:prstGeom prst="rect">
              <a:avLst/>
            </a:prstGeom>
            <a:solidFill>
              <a:srgbClr val="5B677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8B4B06B-D9BD-7ADE-04B2-67C5DA14FF92}"/>
                </a:ext>
              </a:extLst>
            </p:cNvPr>
            <p:cNvSpPr txBox="1"/>
            <p:nvPr/>
          </p:nvSpPr>
          <p:spPr>
            <a:xfrm>
              <a:off x="761512" y="548640"/>
              <a:ext cx="7697175" cy="10972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0966" tIns="86360" rIns="86360" bIns="86360" numCol="1" spcCol="1270" anchor="ctr" anchorCtr="0">
              <a:noAutofit/>
            </a:bodyPr>
            <a:lstStyle/>
            <a:p>
              <a:pPr marL="0" lvl="0" indent="0" algn="l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dirty="0"/>
                <a:t>NPRR1183 moves general information from MIS Secure Area to ERCOT website; PGRR108 clarifies existing posting practice</a:t>
              </a:r>
              <a:endParaRPr lang="en-US" kern="1200" dirty="0"/>
            </a:p>
          </p:txBody>
        </p:sp>
      </p:grpSp>
      <p:sp>
        <p:nvSpPr>
          <p:cNvPr id="21" name="Oval 20">
            <a:extLst>
              <a:ext uri="{FF2B5EF4-FFF2-40B4-BE49-F238E27FC236}">
                <a16:creationId xmlns:a16="http://schemas.microsoft.com/office/drawing/2014/main" id="{5386580F-0A90-C7EE-AE75-B4A055136E6A}"/>
              </a:ext>
            </a:extLst>
          </p:cNvPr>
          <p:cNvSpPr/>
          <p:nvPr/>
        </p:nvSpPr>
        <p:spPr>
          <a:xfrm>
            <a:off x="380025" y="771525"/>
            <a:ext cx="1371600" cy="1371600"/>
          </a:xfrm>
          <a:prstGeom prst="ellipse">
            <a:avLst/>
          </a:prstGeom>
          <a:ln w="50800">
            <a:solidFill>
              <a:srgbClr val="5B6770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E63031F-97D8-8E88-03A5-94FC8BFB03E6}"/>
              </a:ext>
            </a:extLst>
          </p:cNvPr>
          <p:cNvGrpSpPr/>
          <p:nvPr/>
        </p:nvGrpSpPr>
        <p:grpSpPr>
          <a:xfrm>
            <a:off x="1380675" y="2553506"/>
            <a:ext cx="7382325" cy="1098379"/>
            <a:chOff x="1076362" y="2193461"/>
            <a:chExt cx="7382325" cy="1098379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9A03DD3-27F1-B2CD-371A-46DA5A76CD8C}"/>
                </a:ext>
              </a:extLst>
            </p:cNvPr>
            <p:cNvSpPr/>
            <p:nvPr/>
          </p:nvSpPr>
          <p:spPr>
            <a:xfrm>
              <a:off x="1160373" y="2194560"/>
              <a:ext cx="7298314" cy="1097280"/>
            </a:xfrm>
            <a:prstGeom prst="rect">
              <a:avLst/>
            </a:prstGeom>
            <a:solidFill>
              <a:srgbClr val="00AEC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5A6B5C5-F50C-9B32-614D-08D1C03625F7}"/>
                </a:ext>
              </a:extLst>
            </p:cNvPr>
            <p:cNvSpPr txBox="1"/>
            <p:nvPr/>
          </p:nvSpPr>
          <p:spPr>
            <a:xfrm>
              <a:off x="1076362" y="2193461"/>
              <a:ext cx="7298314" cy="10972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0966" tIns="86360" rIns="86360" bIns="86360" numCol="1" spcCol="1270" anchor="ctr" anchorCtr="0">
              <a:noAutofit/>
            </a:bodyPr>
            <a:lstStyle/>
            <a:p>
              <a:pPr marL="0" lvl="0" indent="0" algn="l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kern="1200" dirty="0"/>
                <a:t>Anticipated future revision requests to propose updating posting </a:t>
              </a:r>
              <a:r>
                <a:rPr lang="en-US" dirty="0"/>
                <a:t>rules for other reports without ECEII, or to clarify existing posting practice</a:t>
              </a:r>
              <a:endParaRPr lang="en-US" kern="1200" dirty="0"/>
            </a:p>
          </p:txBody>
        </p: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id="{528CA953-9D13-45A5-80AF-3F542070E93F}"/>
              </a:ext>
            </a:extLst>
          </p:cNvPr>
          <p:cNvSpPr/>
          <p:nvPr/>
        </p:nvSpPr>
        <p:spPr>
          <a:xfrm>
            <a:off x="778886" y="2417445"/>
            <a:ext cx="1371600" cy="1371600"/>
          </a:xfrm>
          <a:prstGeom prst="ellipse">
            <a:avLst/>
          </a:prstGeom>
          <a:ln w="50800">
            <a:solidFill>
              <a:srgbClr val="00AEC7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B72C696-46FC-C354-8DDA-43FD8D94B8E4}"/>
              </a:ext>
            </a:extLst>
          </p:cNvPr>
          <p:cNvGrpSpPr/>
          <p:nvPr/>
        </p:nvGrpSpPr>
        <p:grpSpPr>
          <a:xfrm>
            <a:off x="1027724" y="4093212"/>
            <a:ext cx="7773375" cy="1272502"/>
            <a:chOff x="720822" y="3677091"/>
            <a:chExt cx="7773375" cy="1508760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6F1E541-1B16-FAB9-5C70-7800A0E362F1}"/>
                </a:ext>
              </a:extLst>
            </p:cNvPr>
            <p:cNvSpPr/>
            <p:nvPr/>
          </p:nvSpPr>
          <p:spPr>
            <a:xfrm>
              <a:off x="890286" y="3677091"/>
              <a:ext cx="7568402" cy="1508760"/>
            </a:xfrm>
            <a:prstGeom prst="rect">
              <a:avLst/>
            </a:prstGeom>
            <a:solidFill>
              <a:srgbClr val="093C6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9D495E9-25D7-B33C-5620-C71E26DB3A3F}"/>
                </a:ext>
              </a:extLst>
            </p:cNvPr>
            <p:cNvSpPr txBox="1"/>
            <p:nvPr/>
          </p:nvSpPr>
          <p:spPr>
            <a:xfrm>
              <a:off x="720822" y="3923205"/>
              <a:ext cx="7773375" cy="6553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0966" tIns="86360" rIns="86360" bIns="86360" numCol="1" spcCol="1270" anchor="ctr" anchorCtr="0">
              <a:noAutofit/>
            </a:bodyPr>
            <a:lstStyle/>
            <a:p>
              <a:pPr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kern="1200" dirty="0"/>
            </a:p>
            <a:p>
              <a:pPr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kern="1200" dirty="0"/>
                <a:t>Anticipated Market </a:t>
              </a:r>
              <a:r>
                <a:rPr lang="en-US" dirty="0"/>
                <a:t>N</a:t>
              </a:r>
              <a:r>
                <a:rPr lang="en-US" kern="1200" dirty="0"/>
                <a:t>otice(s) of access change to </a:t>
              </a:r>
              <a:r>
                <a:rPr lang="en-US" dirty="0"/>
                <a:t>reports </a:t>
              </a:r>
              <a:r>
                <a:rPr lang="en-US" kern="1200" dirty="0"/>
                <a:t>to be designated ECEII</a:t>
              </a:r>
            </a:p>
          </p:txBody>
        </p:sp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4C74AB11-E87E-807B-B4CF-94A1436DBA95}"/>
              </a:ext>
            </a:extLst>
          </p:cNvPr>
          <p:cNvSpPr/>
          <p:nvPr/>
        </p:nvSpPr>
        <p:spPr>
          <a:xfrm>
            <a:off x="380025" y="4063365"/>
            <a:ext cx="1371600" cy="1371600"/>
          </a:xfrm>
          <a:prstGeom prst="ellipse">
            <a:avLst/>
          </a:prstGeom>
          <a:ln w="50800">
            <a:solidFill>
              <a:srgbClr val="093C61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9518670C-FC0D-3D64-0E4F-7A93A557499E}"/>
              </a:ext>
            </a:extLst>
          </p:cNvPr>
          <p:cNvGrpSpPr/>
          <p:nvPr/>
        </p:nvGrpSpPr>
        <p:grpSpPr>
          <a:xfrm>
            <a:off x="589787" y="1034892"/>
            <a:ext cx="876014" cy="784542"/>
            <a:chOff x="7326714" y="1978593"/>
            <a:chExt cx="636960" cy="598760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326DE58-0E79-F74E-B37D-BD52D512673C}"/>
                </a:ext>
              </a:extLst>
            </p:cNvPr>
            <p:cNvSpPr/>
            <p:nvPr/>
          </p:nvSpPr>
          <p:spPr>
            <a:xfrm>
              <a:off x="7571604" y="2199628"/>
              <a:ext cx="157385" cy="157385"/>
            </a:xfrm>
            <a:custGeom>
              <a:avLst/>
              <a:gdLst>
                <a:gd name="connsiteX0" fmla="*/ 0 w 157385"/>
                <a:gd name="connsiteY0" fmla="*/ 78693 h 157385"/>
                <a:gd name="connsiteX1" fmla="*/ 78693 w 157385"/>
                <a:gd name="connsiteY1" fmla="*/ 0 h 157385"/>
                <a:gd name="connsiteX2" fmla="*/ 157386 w 157385"/>
                <a:gd name="connsiteY2" fmla="*/ 78693 h 157385"/>
                <a:gd name="connsiteX3" fmla="*/ 78693 w 157385"/>
                <a:gd name="connsiteY3" fmla="*/ 157386 h 157385"/>
                <a:gd name="connsiteX4" fmla="*/ 0 w 157385"/>
                <a:gd name="connsiteY4" fmla="*/ 78693 h 157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7385" h="157385">
                  <a:moveTo>
                    <a:pt x="0" y="78693"/>
                  </a:moveTo>
                  <a:cubicBezTo>
                    <a:pt x="0" y="35232"/>
                    <a:pt x="35232" y="0"/>
                    <a:pt x="78693" y="0"/>
                  </a:cubicBezTo>
                  <a:cubicBezTo>
                    <a:pt x="122154" y="0"/>
                    <a:pt x="157386" y="35232"/>
                    <a:pt x="157386" y="78693"/>
                  </a:cubicBezTo>
                  <a:cubicBezTo>
                    <a:pt x="157386" y="122154"/>
                    <a:pt x="122154" y="157386"/>
                    <a:pt x="78693" y="157386"/>
                  </a:cubicBezTo>
                  <a:cubicBezTo>
                    <a:pt x="35232" y="157386"/>
                    <a:pt x="0" y="122154"/>
                    <a:pt x="0" y="78693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5748" tIns="35748" rIns="35748" bIns="35748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000" b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8AE6AFF2-5A73-7D28-A7BF-FD73AA8710DC}"/>
                </a:ext>
              </a:extLst>
            </p:cNvPr>
            <p:cNvSpPr/>
            <p:nvPr/>
          </p:nvSpPr>
          <p:spPr>
            <a:xfrm rot="16246426">
              <a:off x="7634904" y="2142003"/>
              <a:ext cx="33745" cy="53511"/>
            </a:xfrm>
            <a:custGeom>
              <a:avLst/>
              <a:gdLst>
                <a:gd name="connsiteX0" fmla="*/ 0 w 33745"/>
                <a:gd name="connsiteY0" fmla="*/ 10702 h 53511"/>
                <a:gd name="connsiteX1" fmla="*/ 16873 w 33745"/>
                <a:gd name="connsiteY1" fmla="*/ 10702 h 53511"/>
                <a:gd name="connsiteX2" fmla="*/ 16873 w 33745"/>
                <a:gd name="connsiteY2" fmla="*/ 0 h 53511"/>
                <a:gd name="connsiteX3" fmla="*/ 33745 w 33745"/>
                <a:gd name="connsiteY3" fmla="*/ 26756 h 53511"/>
                <a:gd name="connsiteX4" fmla="*/ 16873 w 33745"/>
                <a:gd name="connsiteY4" fmla="*/ 53511 h 53511"/>
                <a:gd name="connsiteX5" fmla="*/ 16873 w 33745"/>
                <a:gd name="connsiteY5" fmla="*/ 42809 h 53511"/>
                <a:gd name="connsiteX6" fmla="*/ 0 w 33745"/>
                <a:gd name="connsiteY6" fmla="*/ 42809 h 53511"/>
                <a:gd name="connsiteX7" fmla="*/ 0 w 33745"/>
                <a:gd name="connsiteY7" fmla="*/ 10702 h 53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745" h="53511">
                  <a:moveTo>
                    <a:pt x="0" y="10702"/>
                  </a:moveTo>
                  <a:lnTo>
                    <a:pt x="16873" y="10702"/>
                  </a:lnTo>
                  <a:lnTo>
                    <a:pt x="16873" y="0"/>
                  </a:lnTo>
                  <a:lnTo>
                    <a:pt x="33745" y="26756"/>
                  </a:lnTo>
                  <a:lnTo>
                    <a:pt x="16873" y="53511"/>
                  </a:lnTo>
                  <a:lnTo>
                    <a:pt x="16873" y="42809"/>
                  </a:lnTo>
                  <a:lnTo>
                    <a:pt x="0" y="42809"/>
                  </a:lnTo>
                  <a:lnTo>
                    <a:pt x="0" y="10702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0701" rIns="10123" bIns="10702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500" kern="120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24C261-38FA-A8EA-472E-7B4C3E994F80}"/>
                </a:ext>
              </a:extLst>
            </p:cNvPr>
            <p:cNvSpPr/>
            <p:nvPr/>
          </p:nvSpPr>
          <p:spPr>
            <a:xfrm>
              <a:off x="7574589" y="1978593"/>
              <a:ext cx="157385" cy="157385"/>
            </a:xfrm>
            <a:custGeom>
              <a:avLst/>
              <a:gdLst>
                <a:gd name="connsiteX0" fmla="*/ 0 w 157385"/>
                <a:gd name="connsiteY0" fmla="*/ 78693 h 157385"/>
                <a:gd name="connsiteX1" fmla="*/ 78693 w 157385"/>
                <a:gd name="connsiteY1" fmla="*/ 0 h 157385"/>
                <a:gd name="connsiteX2" fmla="*/ 157386 w 157385"/>
                <a:gd name="connsiteY2" fmla="*/ 78693 h 157385"/>
                <a:gd name="connsiteX3" fmla="*/ 78693 w 157385"/>
                <a:gd name="connsiteY3" fmla="*/ 157386 h 157385"/>
                <a:gd name="connsiteX4" fmla="*/ 0 w 157385"/>
                <a:gd name="connsiteY4" fmla="*/ 78693 h 157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7385" h="157385">
                  <a:moveTo>
                    <a:pt x="0" y="78693"/>
                  </a:moveTo>
                  <a:cubicBezTo>
                    <a:pt x="0" y="35232"/>
                    <a:pt x="35232" y="0"/>
                    <a:pt x="78693" y="0"/>
                  </a:cubicBezTo>
                  <a:cubicBezTo>
                    <a:pt x="122154" y="0"/>
                    <a:pt x="157386" y="35232"/>
                    <a:pt x="157386" y="78693"/>
                  </a:cubicBezTo>
                  <a:cubicBezTo>
                    <a:pt x="157386" y="122154"/>
                    <a:pt x="122154" y="157386"/>
                    <a:pt x="78693" y="157386"/>
                  </a:cubicBezTo>
                  <a:cubicBezTo>
                    <a:pt x="35232" y="157386"/>
                    <a:pt x="0" y="122154"/>
                    <a:pt x="0" y="78693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9558" tIns="39558" rIns="39558" bIns="39558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300" kern="120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AFFBE239-66C4-0D01-AD3A-CC6F869AACAF}"/>
                </a:ext>
              </a:extLst>
            </p:cNvPr>
            <p:cNvSpPr/>
            <p:nvPr/>
          </p:nvSpPr>
          <p:spPr>
            <a:xfrm rot="10816477">
              <a:off x="7752089" y="2254903"/>
              <a:ext cx="28781" cy="45720"/>
            </a:xfrm>
            <a:custGeom>
              <a:avLst/>
              <a:gdLst>
                <a:gd name="connsiteX0" fmla="*/ 0 w 28780"/>
                <a:gd name="connsiteY0" fmla="*/ 9144 h 45719"/>
                <a:gd name="connsiteX1" fmla="*/ 14390 w 28780"/>
                <a:gd name="connsiteY1" fmla="*/ 9144 h 45719"/>
                <a:gd name="connsiteX2" fmla="*/ 14390 w 28780"/>
                <a:gd name="connsiteY2" fmla="*/ 0 h 45719"/>
                <a:gd name="connsiteX3" fmla="*/ 28780 w 28780"/>
                <a:gd name="connsiteY3" fmla="*/ 22860 h 45719"/>
                <a:gd name="connsiteX4" fmla="*/ 14390 w 28780"/>
                <a:gd name="connsiteY4" fmla="*/ 45719 h 45719"/>
                <a:gd name="connsiteX5" fmla="*/ 14390 w 28780"/>
                <a:gd name="connsiteY5" fmla="*/ 36575 h 45719"/>
                <a:gd name="connsiteX6" fmla="*/ 0 w 28780"/>
                <a:gd name="connsiteY6" fmla="*/ 36575 h 45719"/>
                <a:gd name="connsiteX7" fmla="*/ 0 w 28780"/>
                <a:gd name="connsiteY7" fmla="*/ 9144 h 45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780" h="45719">
                  <a:moveTo>
                    <a:pt x="28779" y="9144"/>
                  </a:moveTo>
                  <a:lnTo>
                    <a:pt x="14390" y="9144"/>
                  </a:lnTo>
                  <a:lnTo>
                    <a:pt x="14390" y="0"/>
                  </a:lnTo>
                  <a:lnTo>
                    <a:pt x="1" y="22860"/>
                  </a:lnTo>
                  <a:lnTo>
                    <a:pt x="14390" y="45719"/>
                  </a:lnTo>
                  <a:lnTo>
                    <a:pt x="14390" y="36575"/>
                  </a:lnTo>
                  <a:lnTo>
                    <a:pt x="28779" y="36575"/>
                  </a:lnTo>
                  <a:lnTo>
                    <a:pt x="28779" y="9144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34" tIns="9144" rIns="0" bIns="9144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500" kern="120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32C3199-F143-4B19-B9FB-B781CD0D0E74}"/>
                </a:ext>
              </a:extLst>
            </p:cNvPr>
            <p:cNvSpPr/>
            <p:nvPr/>
          </p:nvSpPr>
          <p:spPr>
            <a:xfrm>
              <a:off x="7806289" y="2198503"/>
              <a:ext cx="157385" cy="157385"/>
            </a:xfrm>
            <a:custGeom>
              <a:avLst/>
              <a:gdLst>
                <a:gd name="connsiteX0" fmla="*/ 0 w 157385"/>
                <a:gd name="connsiteY0" fmla="*/ 78693 h 157385"/>
                <a:gd name="connsiteX1" fmla="*/ 78693 w 157385"/>
                <a:gd name="connsiteY1" fmla="*/ 0 h 157385"/>
                <a:gd name="connsiteX2" fmla="*/ 157386 w 157385"/>
                <a:gd name="connsiteY2" fmla="*/ 78693 h 157385"/>
                <a:gd name="connsiteX3" fmla="*/ 78693 w 157385"/>
                <a:gd name="connsiteY3" fmla="*/ 157386 h 157385"/>
                <a:gd name="connsiteX4" fmla="*/ 0 w 157385"/>
                <a:gd name="connsiteY4" fmla="*/ 78693 h 157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7385" h="157385">
                  <a:moveTo>
                    <a:pt x="0" y="78693"/>
                  </a:moveTo>
                  <a:cubicBezTo>
                    <a:pt x="0" y="35232"/>
                    <a:pt x="35232" y="0"/>
                    <a:pt x="78693" y="0"/>
                  </a:cubicBezTo>
                  <a:cubicBezTo>
                    <a:pt x="122154" y="0"/>
                    <a:pt x="157386" y="35232"/>
                    <a:pt x="157386" y="78693"/>
                  </a:cubicBezTo>
                  <a:cubicBezTo>
                    <a:pt x="157386" y="122154"/>
                    <a:pt x="122154" y="157386"/>
                    <a:pt x="78693" y="157386"/>
                  </a:cubicBezTo>
                  <a:cubicBezTo>
                    <a:pt x="35232" y="157386"/>
                    <a:pt x="0" y="122154"/>
                    <a:pt x="0" y="78693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9558" tIns="39558" rIns="39558" bIns="39558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300" kern="1200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D57F5019-3ED2-48D4-9A91-5FAF7EDE98CE}"/>
                </a:ext>
              </a:extLst>
            </p:cNvPr>
            <p:cNvSpPr/>
            <p:nvPr/>
          </p:nvSpPr>
          <p:spPr>
            <a:xfrm rot="16247343">
              <a:off x="7632104" y="2360790"/>
              <a:ext cx="33377" cy="53512"/>
            </a:xfrm>
            <a:custGeom>
              <a:avLst/>
              <a:gdLst>
                <a:gd name="connsiteX0" fmla="*/ 0 w 33376"/>
                <a:gd name="connsiteY0" fmla="*/ 10702 h 53511"/>
                <a:gd name="connsiteX1" fmla="*/ 16688 w 33376"/>
                <a:gd name="connsiteY1" fmla="*/ 10702 h 53511"/>
                <a:gd name="connsiteX2" fmla="*/ 16688 w 33376"/>
                <a:gd name="connsiteY2" fmla="*/ 0 h 53511"/>
                <a:gd name="connsiteX3" fmla="*/ 33376 w 33376"/>
                <a:gd name="connsiteY3" fmla="*/ 26756 h 53511"/>
                <a:gd name="connsiteX4" fmla="*/ 16688 w 33376"/>
                <a:gd name="connsiteY4" fmla="*/ 53511 h 53511"/>
                <a:gd name="connsiteX5" fmla="*/ 16688 w 33376"/>
                <a:gd name="connsiteY5" fmla="*/ 42809 h 53511"/>
                <a:gd name="connsiteX6" fmla="*/ 0 w 33376"/>
                <a:gd name="connsiteY6" fmla="*/ 42809 h 53511"/>
                <a:gd name="connsiteX7" fmla="*/ 0 w 33376"/>
                <a:gd name="connsiteY7" fmla="*/ 10702 h 53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376" h="53511">
                  <a:moveTo>
                    <a:pt x="33376" y="42809"/>
                  </a:moveTo>
                  <a:lnTo>
                    <a:pt x="16688" y="42809"/>
                  </a:lnTo>
                  <a:lnTo>
                    <a:pt x="16688" y="53511"/>
                  </a:lnTo>
                  <a:lnTo>
                    <a:pt x="0" y="26755"/>
                  </a:lnTo>
                  <a:lnTo>
                    <a:pt x="16688" y="0"/>
                  </a:lnTo>
                  <a:lnTo>
                    <a:pt x="16688" y="10702"/>
                  </a:lnTo>
                  <a:lnTo>
                    <a:pt x="33376" y="10702"/>
                  </a:lnTo>
                  <a:lnTo>
                    <a:pt x="33376" y="4280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012" tIns="10702" rIns="1" bIns="10702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500" kern="120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F7C3EEE-82DB-E13C-6F72-C1CD46A57D5F}"/>
                </a:ext>
              </a:extLst>
            </p:cNvPr>
            <p:cNvSpPr/>
            <p:nvPr/>
          </p:nvSpPr>
          <p:spPr>
            <a:xfrm>
              <a:off x="7568569" y="2419968"/>
              <a:ext cx="157385" cy="157385"/>
            </a:xfrm>
            <a:custGeom>
              <a:avLst/>
              <a:gdLst>
                <a:gd name="connsiteX0" fmla="*/ 0 w 157385"/>
                <a:gd name="connsiteY0" fmla="*/ 78693 h 157385"/>
                <a:gd name="connsiteX1" fmla="*/ 78693 w 157385"/>
                <a:gd name="connsiteY1" fmla="*/ 0 h 157385"/>
                <a:gd name="connsiteX2" fmla="*/ 157386 w 157385"/>
                <a:gd name="connsiteY2" fmla="*/ 78693 h 157385"/>
                <a:gd name="connsiteX3" fmla="*/ 78693 w 157385"/>
                <a:gd name="connsiteY3" fmla="*/ 157386 h 157385"/>
                <a:gd name="connsiteX4" fmla="*/ 0 w 157385"/>
                <a:gd name="connsiteY4" fmla="*/ 78693 h 157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7385" h="157385">
                  <a:moveTo>
                    <a:pt x="0" y="78693"/>
                  </a:moveTo>
                  <a:cubicBezTo>
                    <a:pt x="0" y="35232"/>
                    <a:pt x="35232" y="0"/>
                    <a:pt x="78693" y="0"/>
                  </a:cubicBezTo>
                  <a:cubicBezTo>
                    <a:pt x="122154" y="0"/>
                    <a:pt x="157386" y="35232"/>
                    <a:pt x="157386" y="78693"/>
                  </a:cubicBezTo>
                  <a:cubicBezTo>
                    <a:pt x="157386" y="122154"/>
                    <a:pt x="122154" y="157386"/>
                    <a:pt x="78693" y="157386"/>
                  </a:cubicBezTo>
                  <a:cubicBezTo>
                    <a:pt x="35232" y="157386"/>
                    <a:pt x="0" y="122154"/>
                    <a:pt x="0" y="78693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9558" tIns="39558" rIns="39558" bIns="39558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300" kern="120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64A6A0E-D439-71CC-8536-EAD756D0C0F7}"/>
                </a:ext>
              </a:extLst>
            </p:cNvPr>
            <p:cNvSpPr/>
            <p:nvPr/>
          </p:nvSpPr>
          <p:spPr>
            <a:xfrm rot="21567344">
              <a:off x="7505973" y="2252715"/>
              <a:ext cx="46382" cy="53512"/>
            </a:xfrm>
            <a:custGeom>
              <a:avLst/>
              <a:gdLst>
                <a:gd name="connsiteX0" fmla="*/ 0 w 46382"/>
                <a:gd name="connsiteY0" fmla="*/ 10702 h 53511"/>
                <a:gd name="connsiteX1" fmla="*/ 23191 w 46382"/>
                <a:gd name="connsiteY1" fmla="*/ 10702 h 53511"/>
                <a:gd name="connsiteX2" fmla="*/ 23191 w 46382"/>
                <a:gd name="connsiteY2" fmla="*/ 0 h 53511"/>
                <a:gd name="connsiteX3" fmla="*/ 46382 w 46382"/>
                <a:gd name="connsiteY3" fmla="*/ 26756 h 53511"/>
                <a:gd name="connsiteX4" fmla="*/ 23191 w 46382"/>
                <a:gd name="connsiteY4" fmla="*/ 53511 h 53511"/>
                <a:gd name="connsiteX5" fmla="*/ 23191 w 46382"/>
                <a:gd name="connsiteY5" fmla="*/ 42809 h 53511"/>
                <a:gd name="connsiteX6" fmla="*/ 0 w 46382"/>
                <a:gd name="connsiteY6" fmla="*/ 42809 h 53511"/>
                <a:gd name="connsiteX7" fmla="*/ 0 w 46382"/>
                <a:gd name="connsiteY7" fmla="*/ 10702 h 53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382" h="53511">
                  <a:moveTo>
                    <a:pt x="46382" y="42809"/>
                  </a:moveTo>
                  <a:lnTo>
                    <a:pt x="23191" y="42809"/>
                  </a:lnTo>
                  <a:lnTo>
                    <a:pt x="23191" y="53511"/>
                  </a:lnTo>
                  <a:lnTo>
                    <a:pt x="0" y="26755"/>
                  </a:lnTo>
                  <a:lnTo>
                    <a:pt x="23191" y="0"/>
                  </a:lnTo>
                  <a:lnTo>
                    <a:pt x="23191" y="10702"/>
                  </a:lnTo>
                  <a:lnTo>
                    <a:pt x="46382" y="10702"/>
                  </a:lnTo>
                  <a:lnTo>
                    <a:pt x="46382" y="42809"/>
                  </a:lnTo>
                  <a:close/>
                </a:path>
              </a:pathLst>
            </a:cu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915" tIns="10703" rIns="-1" bIns="10701" numCol="1" spcCol="1270" anchor="ctr" anchorCtr="0">
              <a:noAutofit/>
            </a:bodyPr>
            <a:lstStyle/>
            <a:p>
              <a:pPr marL="0" lvl="0" indent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500" kern="120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77FC2065-EBCA-2ABD-45FE-0443A99533A5}"/>
                </a:ext>
              </a:extLst>
            </p:cNvPr>
            <p:cNvSpPr/>
            <p:nvPr/>
          </p:nvSpPr>
          <p:spPr>
            <a:xfrm>
              <a:off x="7326714" y="2201955"/>
              <a:ext cx="157385" cy="157385"/>
            </a:xfrm>
            <a:custGeom>
              <a:avLst/>
              <a:gdLst>
                <a:gd name="connsiteX0" fmla="*/ 0 w 157385"/>
                <a:gd name="connsiteY0" fmla="*/ 78693 h 157385"/>
                <a:gd name="connsiteX1" fmla="*/ 78693 w 157385"/>
                <a:gd name="connsiteY1" fmla="*/ 0 h 157385"/>
                <a:gd name="connsiteX2" fmla="*/ 157386 w 157385"/>
                <a:gd name="connsiteY2" fmla="*/ 78693 h 157385"/>
                <a:gd name="connsiteX3" fmla="*/ 78693 w 157385"/>
                <a:gd name="connsiteY3" fmla="*/ 157386 h 157385"/>
                <a:gd name="connsiteX4" fmla="*/ 0 w 157385"/>
                <a:gd name="connsiteY4" fmla="*/ 78693 h 1573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7385" h="157385">
                  <a:moveTo>
                    <a:pt x="0" y="78693"/>
                  </a:moveTo>
                  <a:cubicBezTo>
                    <a:pt x="0" y="35232"/>
                    <a:pt x="35232" y="0"/>
                    <a:pt x="78693" y="0"/>
                  </a:cubicBezTo>
                  <a:cubicBezTo>
                    <a:pt x="122154" y="0"/>
                    <a:pt x="157386" y="35232"/>
                    <a:pt x="157386" y="78693"/>
                  </a:cubicBezTo>
                  <a:cubicBezTo>
                    <a:pt x="157386" y="122154"/>
                    <a:pt x="122154" y="157386"/>
                    <a:pt x="78693" y="157386"/>
                  </a:cubicBezTo>
                  <a:cubicBezTo>
                    <a:pt x="35232" y="157386"/>
                    <a:pt x="0" y="122154"/>
                    <a:pt x="0" y="78693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9558" tIns="39558" rIns="39558" bIns="39558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300" kern="1200" dirty="0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41657E3-F7F0-A46E-C898-EAC0ACB960A9}"/>
              </a:ext>
            </a:extLst>
          </p:cNvPr>
          <p:cNvGrpSpPr/>
          <p:nvPr/>
        </p:nvGrpSpPr>
        <p:grpSpPr>
          <a:xfrm>
            <a:off x="1232397" y="2777125"/>
            <a:ext cx="460873" cy="724681"/>
            <a:chOff x="7500758" y="3170303"/>
            <a:chExt cx="280420" cy="556671"/>
          </a:xfrm>
        </p:grpSpPr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18948FC2-8011-7A9C-78FE-11B37CB6C044}"/>
                </a:ext>
              </a:extLst>
            </p:cNvPr>
            <p:cNvSpPr/>
            <p:nvPr/>
          </p:nvSpPr>
          <p:spPr>
            <a:xfrm rot="10800000">
              <a:off x="7500758" y="3170303"/>
              <a:ext cx="280418" cy="26295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11B89EA6-1D0E-99B1-3CC2-AFE5ABB8B98F}"/>
                </a:ext>
              </a:extLst>
            </p:cNvPr>
            <p:cNvSpPr/>
            <p:nvPr/>
          </p:nvSpPr>
          <p:spPr>
            <a:xfrm>
              <a:off x="7500758" y="3479984"/>
              <a:ext cx="280420" cy="24699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5" name="Circle: Hollow 44">
            <a:extLst>
              <a:ext uri="{FF2B5EF4-FFF2-40B4-BE49-F238E27FC236}">
                <a16:creationId xmlns:a16="http://schemas.microsoft.com/office/drawing/2014/main" id="{470C0429-E0B5-5145-8345-DB54F2BA3D51}"/>
              </a:ext>
            </a:extLst>
          </p:cNvPr>
          <p:cNvSpPr/>
          <p:nvPr/>
        </p:nvSpPr>
        <p:spPr>
          <a:xfrm>
            <a:off x="685605" y="4389509"/>
            <a:ext cx="755177" cy="771136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191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33F61-7E4E-98A4-B1E5-B54375E70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NPR1183 and PGRR108, Chart of Proposed Revisions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6DF3A-374C-72B3-3B62-EE477374D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E625193-F9A5-6B1F-85D6-09C4EC02C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</p:spPr>
        <p:txBody>
          <a:bodyPr/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4000" b="1" dirty="0">
                <a:solidFill>
                  <a:schemeClr val="tx1"/>
                </a:solidFill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2408206761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2" ma:contentTypeDescription="Create a new document." ma:contentTypeScope="" ma:versionID="9392a42241bc506ffd33e3ca0191f2d9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CEC3022E-B6B6-431F-B045-C710C440E4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14880</TotalTime>
  <Words>1365</Words>
  <Application>Microsoft Office PowerPoint</Application>
  <PresentationFormat>On-screen Show (4:3)</PresentationFormat>
  <Paragraphs>329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Cover Slide</vt:lpstr>
      <vt:lpstr>Horizontal Theme</vt:lpstr>
      <vt:lpstr>PowerPoint Presentation</vt:lpstr>
      <vt:lpstr>Overview</vt:lpstr>
      <vt:lpstr>Connected Rules for Information Access and Handling</vt:lpstr>
      <vt:lpstr>ERCOT website</vt:lpstr>
      <vt:lpstr>MIS Certified Area</vt:lpstr>
      <vt:lpstr>MIS Secure Area</vt:lpstr>
      <vt:lpstr>Proposed Revisions Summary: NPRR1183 and PGRR108</vt:lpstr>
      <vt:lpstr>Next Steps</vt:lpstr>
      <vt:lpstr>NPR1183 and PGRR108, Chart of Proposed Revisions</vt:lpstr>
      <vt:lpstr>Proposed Revisions Chart – part 1</vt:lpstr>
      <vt:lpstr>Proposed Revisions Chart – part 2</vt:lpstr>
      <vt:lpstr>Proposed Revisions Chart – part 3</vt:lpstr>
      <vt:lpstr>Appendix Chart Definitions and Acronyms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Rainwater, Kim</cp:lastModifiedBy>
  <cp:revision>560</cp:revision>
  <cp:lastPrinted>2017-10-10T21:31:05Z</cp:lastPrinted>
  <dcterms:created xsi:type="dcterms:W3CDTF">2016-01-21T15:20:31Z</dcterms:created>
  <dcterms:modified xsi:type="dcterms:W3CDTF">2023-06-06T20:38:26Z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