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21"/>
  </p:notesMasterIdLst>
  <p:handoutMasterIdLst>
    <p:handoutMasterId r:id="rId22"/>
  </p:handoutMasterIdLst>
  <p:sldIdLst>
    <p:sldId id="260" r:id="rId7"/>
    <p:sldId id="620" r:id="rId8"/>
    <p:sldId id="617" r:id="rId9"/>
    <p:sldId id="636" r:id="rId10"/>
    <p:sldId id="637" r:id="rId11"/>
    <p:sldId id="638" r:id="rId12"/>
    <p:sldId id="639" r:id="rId13"/>
    <p:sldId id="633" r:id="rId14"/>
    <p:sldId id="640" r:id="rId15"/>
    <p:sldId id="642" r:id="rId16"/>
    <p:sldId id="634" r:id="rId17"/>
    <p:sldId id="643" r:id="rId18"/>
    <p:sldId id="645" r:id="rId19"/>
    <p:sldId id="646"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andaw, Brian" initials="BB" lastIdx="5" clrIdx="0">
    <p:extLst>
      <p:ext uri="{19B8F6BF-5375-455C-9EA6-DF929625EA0E}">
        <p15:presenceInfo xmlns:p15="http://schemas.microsoft.com/office/powerpoint/2012/main" userId="S::Brian.Brandaw@ercot.com::04aee657-8aa0-46ae-8d87-76153d8b46f3" providerId="AD"/>
      </p:ext>
    </p:extLst>
  </p:cmAuthor>
  <p:cmAuthor id="2" name="Jinright, Susan" initials="JS" lastIdx="5" clrIdx="1">
    <p:extLst>
      <p:ext uri="{19B8F6BF-5375-455C-9EA6-DF929625EA0E}">
        <p15:presenceInfo xmlns:p15="http://schemas.microsoft.com/office/powerpoint/2012/main" userId="S::Susan.Jinright@ercot.com::2984c2d6-c956-49a0-9b02-bca874b9fc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590" autoAdjust="0"/>
    <p:restoredTop sz="96357" autoAdjust="0"/>
  </p:normalViewPr>
  <p:slideViewPr>
    <p:cSldViewPr showGuides="1">
      <p:cViewPr varScale="1">
        <p:scale>
          <a:sx n="110" d="100"/>
          <a:sy n="110" d="100"/>
        </p:scale>
        <p:origin x="2220" y="96"/>
      </p:cViewPr>
      <p:guideLst>
        <p:guide orient="horz" pos="2160"/>
        <p:guide pos="2880"/>
      </p:guideLst>
    </p:cSldViewPr>
  </p:slideViewPr>
  <p:outlineViewPr>
    <p:cViewPr>
      <p:scale>
        <a:sx n="33" d="100"/>
        <a:sy n="33" d="100"/>
      </p:scale>
      <p:origin x="0" y="-13296"/>
    </p:cViewPr>
  </p:outlin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commentAuthors" Target="commentAuthor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6/6/2023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6/6/2023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a:extLst>
              <a:ext uri="{FF2B5EF4-FFF2-40B4-BE49-F238E27FC236}">
                <a16:creationId xmlns:a16="http://schemas.microsoft.com/office/drawing/2014/main" id="{3D268840-BF02-4F0B-BABD-CE6A89A8AAFB}"/>
              </a:ext>
            </a:extLst>
          </p:cNvPr>
          <p:cNvSpPr>
            <a:spLocks noGrp="1"/>
          </p:cNvSpPr>
          <p:nvPr>
            <p:ph type="sldNum" sz="quarter" idx="11"/>
          </p:nvPr>
        </p:nvSpPr>
        <p:spPr>
          <a:xfrm>
            <a:off x="8534400" y="6561138"/>
            <a:ext cx="533400" cy="220662"/>
          </a:xfrm>
          <a:prstGeom prst="rect">
            <a:avLst/>
          </a:prstGeom>
        </p:spPr>
        <p:txBody>
          <a:bodyPr/>
          <a:lstStyle/>
          <a:p>
            <a:fld id="{1D93BD3E-1E9A-4970-A6F7-E7AC52762E0C}" type="slidenum">
              <a:rPr lang="en-US" smtClean="0"/>
              <a:pPr/>
              <a:t>‹#›</a:t>
            </a:fld>
            <a:endParaRPr lang="en-US"/>
          </a:p>
        </p:txBody>
      </p:sp>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Slide Number Placeholder 5">
            <a:extLst>
              <a:ext uri="{FF2B5EF4-FFF2-40B4-BE49-F238E27FC236}">
                <a16:creationId xmlns:a16="http://schemas.microsoft.com/office/drawing/2014/main" id="{6BE4DB42-EF9B-4D22-82BC-F85C20C3C9B0}"/>
              </a:ext>
            </a:extLst>
          </p:cNvPr>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545525"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5" name="Slide Number Placeholder 5">
            <a:extLst>
              <a:ext uri="{FF2B5EF4-FFF2-40B4-BE49-F238E27FC236}">
                <a16:creationId xmlns:a16="http://schemas.microsoft.com/office/drawing/2014/main" id="{2F09399B-141B-4FDF-950C-C47746FA0583}"/>
              </a:ext>
            </a:extLst>
          </p:cNvPr>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hyperlink" Target="mailto:ECRSCutover@ercot.com" TargetMode="Externa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www.ercot.com/calendar/04032023-ECRS-Market-Readiness-and" TargetMode="External"/><Relationship Id="rId2" Type="http://schemas.openxmlformats.org/officeDocument/2006/relationships/hyperlink" Target="https://www.ercot.com/calendar/09292022-TWG-Meeting-by-Webex" TargetMode="External"/><Relationship Id="rId1" Type="http://schemas.openxmlformats.org/officeDocument/2006/relationships/slideLayout" Target="../slideLayouts/slideLayout3.xml"/><Relationship Id="rId5" Type="http://schemas.openxmlformats.org/officeDocument/2006/relationships/hyperlink" Target="https://www.ercot.com/mktinfo/dam" TargetMode="External"/><Relationship Id="rId4" Type="http://schemas.openxmlformats.org/officeDocument/2006/relationships/hyperlink" Target="https://www.ercot.com/files/docs/2022/05/03/EIP-External-Interfaces-Specification-v1.25.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www.ercot.com/calendar/04032023-ECRS-Market-Readiness-and" TargetMode="External"/><Relationship Id="rId2" Type="http://schemas.openxmlformats.org/officeDocument/2006/relationships/hyperlink" Target="https://www.ercot.com/calendar/09292022-TWG-Meeting-by-Webex"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mailto:ECRSCutover@ercot.com"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1600200"/>
            <a:ext cx="5646034" cy="2954655"/>
          </a:xfrm>
          <a:prstGeom prst="rect">
            <a:avLst/>
          </a:prstGeom>
          <a:noFill/>
        </p:spPr>
        <p:txBody>
          <a:bodyPr wrap="square" rtlCol="0">
            <a:spAutoFit/>
          </a:bodyPr>
          <a:lstStyle/>
          <a:p>
            <a:r>
              <a:rPr lang="en-US" sz="2400" b="1" dirty="0"/>
              <a:t>Weekly Market Readiness for </a:t>
            </a:r>
          </a:p>
          <a:p>
            <a:r>
              <a:rPr lang="en-US" sz="2400" b="1" dirty="0"/>
              <a:t>ERCOT Contingency Reserve Service (ECRS) </a:t>
            </a:r>
          </a:p>
          <a:p>
            <a:endParaRPr lang="en-US" sz="2400" b="1" dirty="0"/>
          </a:p>
          <a:p>
            <a:endParaRPr lang="en-US" dirty="0"/>
          </a:p>
          <a:p>
            <a:r>
              <a:rPr lang="en-US" dirty="0"/>
              <a:t>Matt Mereness and other ERCOT staff</a:t>
            </a:r>
          </a:p>
          <a:p>
            <a:endParaRPr lang="en-US" dirty="0"/>
          </a:p>
          <a:p>
            <a:r>
              <a:rPr lang="en-US" dirty="0"/>
              <a:t>June 6, 2023</a:t>
            </a:r>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746918"/>
          </a:xfrm>
        </p:spPr>
        <p:txBody>
          <a:bodyPr/>
          <a:lstStyle/>
          <a:p>
            <a:r>
              <a:rPr lang="en-US" sz="2400" dirty="0"/>
              <a:t>Communication and Cutover</a:t>
            </a:r>
            <a:endParaRPr lang="en-US" sz="2400" dirty="0">
              <a:solidFill>
                <a:srgbClr val="C00000"/>
              </a:solidFill>
            </a:endParaRP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152400" y="914400"/>
            <a:ext cx="8534400" cy="5257800"/>
          </a:xfrm>
        </p:spPr>
        <p:txBody>
          <a:bodyPr/>
          <a:lstStyle/>
          <a:p>
            <a:pPr marL="342900" marR="0" lvl="0" indent="-342900">
              <a:spcBef>
                <a:spcPts val="0"/>
              </a:spcBef>
              <a:spcAft>
                <a:spcPts val="0"/>
              </a:spcAft>
              <a:buFont typeface="Calibri" panose="020F0502020204030204" pitchFamily="34" charset="0"/>
              <a:buChar char="-"/>
            </a:pPr>
            <a:r>
              <a:rPr lang="en-US" sz="1600" dirty="0">
                <a:solidFill>
                  <a:schemeClr val="tx2"/>
                </a:solidFill>
              </a:rPr>
              <a:t>Special note on Group transition</a:t>
            </a:r>
          </a:p>
          <a:p>
            <a:pPr marL="342900" marR="0" lvl="0" indent="-342900">
              <a:spcBef>
                <a:spcPts val="0"/>
              </a:spcBef>
              <a:spcAft>
                <a:spcPts val="0"/>
              </a:spcAft>
              <a:buFont typeface="Calibri" panose="020F0502020204030204" pitchFamily="34" charset="0"/>
              <a:buChar char="-"/>
            </a:pPr>
            <a:endParaRPr lang="en-US" sz="1600" dirty="0">
              <a:solidFill>
                <a:schemeClr val="tx2"/>
              </a:solidFill>
            </a:endParaRPr>
          </a:p>
          <a:p>
            <a:pPr marL="342900" marR="0" lvl="0" indent="-342900">
              <a:spcBef>
                <a:spcPts val="0"/>
              </a:spcBef>
              <a:spcAft>
                <a:spcPts val="0"/>
              </a:spcAft>
              <a:buFont typeface="Calibri" panose="020F0502020204030204" pitchFamily="34" charset="0"/>
              <a:buChar char="-"/>
            </a:pPr>
            <a:r>
              <a:rPr lang="en-US" sz="1600" dirty="0">
                <a:solidFill>
                  <a:schemeClr val="tx2"/>
                </a:solidFill>
              </a:rPr>
              <a:t>After cutover, grouping assignments for NCLRs with RRS Responsibilities will change FROM Group 1 thru 4 TO Group 2 thru 4.</a:t>
            </a:r>
          </a:p>
          <a:p>
            <a:pPr lvl="1" indent="-342900">
              <a:spcBef>
                <a:spcPts val="0"/>
              </a:spcBef>
              <a:buFont typeface="Calibri" panose="020F0502020204030204" pitchFamily="34" charset="0"/>
              <a:buChar char="-"/>
            </a:pPr>
            <a:r>
              <a:rPr lang="en-US" sz="1600" dirty="0">
                <a:solidFill>
                  <a:schemeClr val="tx2"/>
                </a:solidFill>
              </a:rPr>
              <a:t>Grouping report posted on 06/08 (before cut-over) will still show old grouping logic for RRS for OD June 9th .</a:t>
            </a:r>
          </a:p>
          <a:p>
            <a:pPr lvl="1" indent="-342900">
              <a:spcBef>
                <a:spcPts val="0"/>
              </a:spcBef>
              <a:buFont typeface="Calibri" panose="020F0502020204030204" pitchFamily="34" charset="0"/>
              <a:buChar char="-"/>
            </a:pPr>
            <a:r>
              <a:rPr lang="en-US" sz="1600" dirty="0">
                <a:solidFill>
                  <a:schemeClr val="tx2"/>
                </a:solidFill>
              </a:rPr>
              <a:t>Report will be re-run manually and posted after cutover to show the new group assignments that will be used on OD June 9th for any NCLRs carrying RRS (in the event that there is a deployment).</a:t>
            </a:r>
          </a:p>
          <a:p>
            <a:pPr lvl="1" indent="-342900">
              <a:spcBef>
                <a:spcPts val="0"/>
              </a:spcBef>
              <a:buFont typeface="Calibri" panose="020F0502020204030204" pitchFamily="34" charset="0"/>
              <a:buChar char="-"/>
            </a:pPr>
            <a:r>
              <a:rPr lang="en-US" sz="1600" dirty="0">
                <a:solidFill>
                  <a:schemeClr val="tx2"/>
                </a:solidFill>
              </a:rPr>
              <a:t>There will NOT be any NCLRs with ECRS obligation for OD Jun 9th , so there should not be anything to deploy for Groups 0, 1a, 1b and 1c.</a:t>
            </a:r>
          </a:p>
          <a:p>
            <a:pPr lvl="1" indent="-342900">
              <a:spcBef>
                <a:spcPts val="0"/>
              </a:spcBef>
              <a:buFont typeface="Calibri" panose="020F0502020204030204" pitchFamily="34" charset="0"/>
              <a:buChar char="-"/>
            </a:pPr>
            <a:r>
              <a:rPr lang="en-US" sz="1600" dirty="0">
                <a:solidFill>
                  <a:srgbClr val="C00000"/>
                </a:solidFill>
              </a:rPr>
              <a:t>MPs are expected to respond based on the XML instructions for all NCLR deployments.</a:t>
            </a:r>
          </a:p>
          <a:p>
            <a:pPr marL="342900" marR="0" lvl="0" indent="-342900">
              <a:spcBef>
                <a:spcPts val="0"/>
              </a:spcBef>
              <a:spcAft>
                <a:spcPts val="0"/>
              </a:spcAft>
              <a:buFont typeface="Calibri" panose="020F0502020204030204" pitchFamily="34" charset="0"/>
              <a:buChar char="-"/>
            </a:pPr>
            <a:endParaRPr lang="en-US" sz="1600" dirty="0">
              <a:solidFill>
                <a:schemeClr val="tx2"/>
              </a:solidFill>
            </a:endParaRP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2786517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746918"/>
          </a:xfrm>
        </p:spPr>
        <p:txBody>
          <a:bodyPr/>
          <a:lstStyle/>
          <a:p>
            <a:r>
              <a:rPr lang="en-US" sz="2400" dirty="0"/>
              <a:t>Wrap-up and Questions</a:t>
            </a:r>
            <a:endParaRPr lang="en-US" sz="2400" dirty="0">
              <a:solidFill>
                <a:srgbClr val="C00000"/>
              </a:solidFill>
            </a:endParaRP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152400" y="990600"/>
            <a:ext cx="8534400" cy="4800600"/>
          </a:xfrm>
        </p:spPr>
        <p:txBody>
          <a:bodyPr/>
          <a:lstStyle/>
          <a:p>
            <a:endParaRPr lang="en-US" sz="1800" dirty="0">
              <a:solidFill>
                <a:schemeClr val="tx2"/>
              </a:solidFill>
            </a:endParaRPr>
          </a:p>
          <a:p>
            <a:r>
              <a:rPr lang="en-US" sz="1800" dirty="0">
                <a:solidFill>
                  <a:schemeClr val="tx2"/>
                </a:solidFill>
              </a:rPr>
              <a:t>Wrap-Up:</a:t>
            </a:r>
          </a:p>
          <a:p>
            <a:pPr lvl="1"/>
            <a:r>
              <a:rPr lang="en-US" sz="1800" dirty="0">
                <a:solidFill>
                  <a:srgbClr val="C00000"/>
                </a:solidFill>
                <a:latin typeface="Arial" panose="020B0604020202020204" pitchFamily="34" charset="0"/>
                <a:ea typeface="Calibri" panose="020F0502020204030204" pitchFamily="34" charset="0"/>
              </a:rPr>
              <a:t>For ECRS QSE qualification is essentially complete</a:t>
            </a:r>
          </a:p>
          <a:p>
            <a:pPr lvl="1"/>
            <a:r>
              <a:rPr lang="en-US" sz="1800" dirty="0">
                <a:solidFill>
                  <a:srgbClr val="C00000"/>
                </a:solidFill>
                <a:latin typeface="Arial" panose="020B0604020202020204" pitchFamily="34" charset="0"/>
                <a:ea typeface="Calibri" panose="020F0502020204030204" pitchFamily="34" charset="0"/>
              </a:rPr>
              <a:t>MOTE scorecards will discontinue after today</a:t>
            </a:r>
          </a:p>
          <a:p>
            <a:pPr lvl="1"/>
            <a:r>
              <a:rPr lang="en-US" sz="1800" dirty="0">
                <a:solidFill>
                  <a:srgbClr val="C00000"/>
                </a:solidFill>
                <a:latin typeface="Arial" panose="020B0604020202020204" pitchFamily="34" charset="0"/>
                <a:ea typeface="Calibri" panose="020F0502020204030204" pitchFamily="34" charset="0"/>
              </a:rPr>
              <a:t>Market cutover issues can be sent to </a:t>
            </a:r>
          </a:p>
          <a:p>
            <a:pPr lvl="2"/>
            <a:r>
              <a:rPr lang="en-US" sz="2000" dirty="0">
                <a:solidFill>
                  <a:schemeClr val="tx2"/>
                </a:solidFill>
                <a:hlinkClick r:id="rId2"/>
              </a:rPr>
              <a:t>ECRSCutover@ercot.com</a:t>
            </a:r>
            <a:endParaRPr lang="en-US" sz="2000" dirty="0">
              <a:solidFill>
                <a:schemeClr val="tx2"/>
              </a:solidFill>
            </a:endParaRPr>
          </a:p>
          <a:p>
            <a:pPr lvl="1"/>
            <a:endParaRPr lang="en-US" sz="1800" dirty="0">
              <a:solidFill>
                <a:srgbClr val="C00000"/>
              </a:solidFill>
              <a:latin typeface="Arial" panose="020B0604020202020204" pitchFamily="34" charset="0"/>
              <a:ea typeface="Calibri" panose="020F0502020204030204" pitchFamily="34" charset="0"/>
            </a:endParaRPr>
          </a:p>
          <a:p>
            <a:endParaRPr lang="en-US" sz="1800" dirty="0">
              <a:solidFill>
                <a:schemeClr val="tx2"/>
              </a:solidFill>
            </a:endParaRPr>
          </a:p>
          <a:p>
            <a:r>
              <a:rPr lang="en-US" sz="1800" dirty="0">
                <a:solidFill>
                  <a:schemeClr val="tx2"/>
                </a:solidFill>
              </a:rPr>
              <a:t>Open to any and all questions?</a:t>
            </a:r>
          </a:p>
          <a:p>
            <a:endParaRPr lang="en-US" sz="1600" dirty="0">
              <a:solidFill>
                <a:schemeClr val="tx2"/>
              </a:solidFill>
            </a:endParaRPr>
          </a:p>
          <a:p>
            <a:r>
              <a:rPr lang="en-US" sz="1600" dirty="0">
                <a:solidFill>
                  <a:schemeClr val="tx2"/>
                </a:solidFill>
              </a:rPr>
              <a:t>THANK YOU FOR THE SUPPORT OVER THE PAST FEW MONTHS!</a:t>
            </a:r>
          </a:p>
          <a:p>
            <a:endParaRPr lang="en-US" sz="1600" dirty="0">
              <a:solidFill>
                <a:schemeClr val="tx2"/>
              </a:solidFill>
            </a:endParaRP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42683283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76201-366D-3900-9FA0-5D3AA241681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9EF2849-F537-D141-F7D2-1807C3F3F91B}"/>
              </a:ext>
            </a:extLst>
          </p:cNvPr>
          <p:cNvSpPr>
            <a:spLocks noGrp="1"/>
          </p:cNvSpPr>
          <p:nvPr>
            <p:ph idx="1"/>
          </p:nvPr>
        </p:nvSpPr>
        <p:spPr/>
        <p:txBody>
          <a:bodyPr/>
          <a:lstStyle/>
          <a:p>
            <a:r>
              <a:rPr lang="en-US" dirty="0"/>
              <a:t>Appendix</a:t>
            </a:r>
          </a:p>
        </p:txBody>
      </p:sp>
      <p:sp>
        <p:nvSpPr>
          <p:cNvPr id="4" name="Slide Number Placeholder 3">
            <a:extLst>
              <a:ext uri="{FF2B5EF4-FFF2-40B4-BE49-F238E27FC236}">
                <a16:creationId xmlns:a16="http://schemas.microsoft.com/office/drawing/2014/main" id="{9B446D0F-A5E4-779C-D2D6-2C70FE60D346}"/>
              </a:ext>
            </a:extLst>
          </p:cNvPr>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39398454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746918"/>
          </a:xfrm>
        </p:spPr>
        <p:txBody>
          <a:bodyPr/>
          <a:lstStyle/>
          <a:p>
            <a:r>
              <a:rPr lang="en-US" sz="2400" dirty="0"/>
              <a:t>Supporting Documentation for ECRS</a:t>
            </a: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152400" y="762000"/>
            <a:ext cx="8686800" cy="5334000"/>
          </a:xfrm>
        </p:spPr>
        <p:txBody>
          <a:bodyPr/>
          <a:lstStyle/>
          <a:p>
            <a:pPr lvl="1"/>
            <a:r>
              <a:rPr lang="en-US" sz="2000" dirty="0">
                <a:solidFill>
                  <a:schemeClr val="tx2"/>
                </a:solidFill>
              </a:rPr>
              <a:t>Key References (in April 13, 2023 Market Notice):</a:t>
            </a:r>
          </a:p>
          <a:p>
            <a:pPr lvl="2"/>
            <a:r>
              <a:rPr lang="en-US" sz="1600" dirty="0">
                <a:solidFill>
                  <a:schemeClr val="tx2"/>
                </a:solidFill>
              </a:rPr>
              <a:t>ECRS Interface changes: </a:t>
            </a:r>
            <a:r>
              <a:rPr lang="en-US" sz="1200" i="1" u="sng" dirty="0">
                <a:solidFill>
                  <a:schemeClr val="tx2"/>
                </a:solidFill>
                <a:hlinkClick r:id="rId2"/>
              </a:rPr>
              <a:t>https://www.ercot.com/calendar/09292022-TWG-Meeting-by-Webex</a:t>
            </a:r>
            <a:endParaRPr lang="en-US" sz="1200" i="1" u="sng" dirty="0">
              <a:solidFill>
                <a:schemeClr val="tx2"/>
              </a:solidFill>
            </a:endParaRPr>
          </a:p>
          <a:p>
            <a:pPr lvl="2"/>
            <a:r>
              <a:rPr lang="en-US" sz="1600" dirty="0">
                <a:solidFill>
                  <a:schemeClr val="tx2"/>
                </a:solidFill>
              </a:rPr>
              <a:t>ECRS Operations and Business explanation</a:t>
            </a:r>
          </a:p>
          <a:p>
            <a:pPr lvl="3"/>
            <a:r>
              <a:rPr lang="en-US" sz="1200" i="1" dirty="0">
                <a:solidFill>
                  <a:schemeClr val="tx2"/>
                </a:solidFill>
              </a:rPr>
              <a:t>April 3, 2023 Workshop will be latest revisions- </a:t>
            </a:r>
            <a:r>
              <a:rPr lang="en-US" sz="1200" i="1" dirty="0">
                <a:solidFill>
                  <a:schemeClr val="tx2"/>
                </a:solidFill>
                <a:hlinkClick r:id="rId3"/>
              </a:rPr>
              <a:t>link to meeting</a:t>
            </a:r>
            <a:endParaRPr lang="en-US" sz="1200" i="1" dirty="0">
              <a:solidFill>
                <a:schemeClr val="tx2"/>
              </a:solidFill>
            </a:endParaRPr>
          </a:p>
          <a:p>
            <a:pPr lvl="2"/>
            <a:r>
              <a:rPr lang="en-US" sz="1400" dirty="0">
                <a:solidFill>
                  <a:schemeClr val="tx2"/>
                </a:solidFill>
              </a:rPr>
              <a:t>Technical updates:</a:t>
            </a:r>
          </a:p>
          <a:p>
            <a:pPr lvl="3"/>
            <a:r>
              <a:rPr lang="en-US" sz="1000" dirty="0">
                <a:solidFill>
                  <a:schemeClr val="tx2"/>
                </a:solidFill>
              </a:rPr>
              <a:t>Sample XML Questions</a:t>
            </a:r>
          </a:p>
          <a:p>
            <a:pPr lvl="4"/>
            <a:r>
              <a:rPr lang="en-US" sz="1000" u="sng" dirty="0">
                <a:solidFill>
                  <a:schemeClr val="tx2"/>
                </a:solidFill>
              </a:rPr>
              <a:t>XML Sample ECRS Deployment</a:t>
            </a:r>
          </a:p>
          <a:p>
            <a:pPr lvl="5"/>
            <a:r>
              <a:rPr lang="en-US" sz="1200" dirty="0">
                <a:latin typeface="Calibri" panose="020F0502020204030204" pitchFamily="34" charset="0"/>
                <a:ea typeface="Calibri" panose="020F0502020204030204" pitchFamily="34" charset="0"/>
              </a:rPr>
              <a:t>03/29/2023 09.03.09 AM             QTEST   CM-ASM-NOTF AS_TYPE: ECRS, RES_NAME: LD_TEST, DEPLOY_MW: 5.0, BEGIN_TIME: 2023-03-29 09:03:09, END_TIME: 2023-03-29 10:00:00, DURATION: 56.85 mins, ID: 365;</a:t>
            </a:r>
          </a:p>
          <a:p>
            <a:pPr lvl="4"/>
            <a:r>
              <a:rPr lang="en-US" sz="1000" u="sng" dirty="0">
                <a:solidFill>
                  <a:schemeClr val="tx2"/>
                </a:solidFill>
              </a:rPr>
              <a:t>XML Sample ECRS DAM Award</a:t>
            </a:r>
          </a:p>
          <a:p>
            <a:pPr lvl="5"/>
            <a:r>
              <a:rPr lang="en-US" sz="1000" dirty="0">
                <a:solidFill>
                  <a:schemeClr val="tx2"/>
                </a:solidFill>
              </a:rPr>
              <a:t>Sample DAM AS Awards place on April 3, 2023 Workshop </a:t>
            </a:r>
            <a:r>
              <a:rPr lang="en-US" sz="1000" i="1" dirty="0">
                <a:solidFill>
                  <a:schemeClr val="tx2"/>
                </a:solidFill>
                <a:hlinkClick r:id="rId3"/>
              </a:rPr>
              <a:t>link to meeting</a:t>
            </a:r>
            <a:endParaRPr lang="en-US" sz="1000" i="1" dirty="0">
              <a:solidFill>
                <a:schemeClr val="tx2"/>
              </a:solidFill>
            </a:endParaRPr>
          </a:p>
          <a:p>
            <a:pPr lvl="4"/>
            <a:r>
              <a:rPr lang="en-US" sz="1050" dirty="0">
                <a:solidFill>
                  <a:schemeClr val="tx2"/>
                </a:solidFill>
              </a:rPr>
              <a:t>EIP specifications document has been updated here </a:t>
            </a:r>
            <a:r>
              <a:rPr lang="en-US" sz="1000" dirty="0">
                <a:solidFill>
                  <a:schemeClr val="tx2"/>
                </a:solidFill>
                <a:hlinkClick r:id="rId4"/>
              </a:rPr>
              <a:t>https://www.ercot.com/files/docs/2022/05/03/EIP-External-Interfaces-Specification-v1.25.zip</a:t>
            </a:r>
            <a:r>
              <a:rPr lang="en-US" sz="1000" dirty="0">
                <a:solidFill>
                  <a:schemeClr val="tx2"/>
                </a:solidFill>
              </a:rPr>
              <a:t> </a:t>
            </a:r>
          </a:p>
          <a:p>
            <a:pPr lvl="4"/>
            <a:r>
              <a:rPr lang="en-US" sz="1100" dirty="0"/>
              <a:t>Extract MODE/CODE details in Market Notice Friday May 5, 2023</a:t>
            </a:r>
          </a:p>
          <a:p>
            <a:pPr lvl="2"/>
            <a:r>
              <a:rPr lang="en-US" sz="1500" dirty="0">
                <a:solidFill>
                  <a:schemeClr val="tx2"/>
                </a:solidFill>
              </a:rPr>
              <a:t>Updated AS Methodology supporting deployment details </a:t>
            </a:r>
          </a:p>
          <a:p>
            <a:pPr lvl="3"/>
            <a:r>
              <a:rPr lang="en-US" sz="1100" dirty="0">
                <a:solidFill>
                  <a:schemeClr val="tx2"/>
                </a:solidFill>
              </a:rPr>
              <a:t>Incorporated the ECRS deployment procedure into the updated AS Methodology documentation on the </a:t>
            </a:r>
            <a:r>
              <a:rPr lang="en-US" sz="1100" dirty="0">
                <a:solidFill>
                  <a:schemeClr val="tx2"/>
                </a:solidFill>
                <a:hlinkClick r:id="rId5"/>
              </a:rPr>
              <a:t>ERCOT website </a:t>
            </a:r>
            <a:r>
              <a:rPr lang="en-US" sz="1100" dirty="0">
                <a:solidFill>
                  <a:schemeClr val="tx2"/>
                </a:solidFill>
              </a:rPr>
              <a:t>(ercot.com | Market Information | Day-Ahead Market | Methodology for Determining Minimum AS </a:t>
            </a:r>
            <a:r>
              <a:rPr lang="en-US" sz="1100" dirty="0" err="1">
                <a:solidFill>
                  <a:schemeClr val="tx2"/>
                </a:solidFill>
              </a:rPr>
              <a:t>Reqt</a:t>
            </a:r>
            <a:r>
              <a:rPr lang="en-US" sz="1100" dirty="0">
                <a:solidFill>
                  <a:schemeClr val="tx2"/>
                </a:solidFill>
              </a:rPr>
              <a:t>).</a:t>
            </a:r>
          </a:p>
          <a:p>
            <a:pPr lvl="2"/>
            <a:r>
              <a:rPr lang="en-US" sz="1500" dirty="0">
                <a:solidFill>
                  <a:schemeClr val="tx2"/>
                </a:solidFill>
              </a:rPr>
              <a:t>Scorecards will begin publishing on May 9, 2023 (for activities of May 1-8)</a:t>
            </a:r>
          </a:p>
          <a:p>
            <a:pPr lvl="3"/>
            <a:r>
              <a:rPr lang="en-US" sz="1100" dirty="0">
                <a:solidFill>
                  <a:schemeClr val="tx2"/>
                </a:solidFill>
              </a:rPr>
              <a:t>AS Offer submissions will be scored on ability to submit a single AS Offer into MOTE.</a:t>
            </a:r>
          </a:p>
          <a:p>
            <a:pPr lvl="3"/>
            <a:r>
              <a:rPr lang="en-US" sz="1100" dirty="0">
                <a:solidFill>
                  <a:schemeClr val="tx2"/>
                </a:solidFill>
              </a:rPr>
              <a:t>COP submissions will be scored on ability to submit a single COP into MOTE.</a:t>
            </a:r>
          </a:p>
          <a:p>
            <a:pPr lvl="3"/>
            <a:r>
              <a:rPr lang="en-US" sz="1100" dirty="0">
                <a:solidFill>
                  <a:schemeClr val="tx2"/>
                </a:solidFill>
              </a:rPr>
              <a:t>AS Self-Arrangement submissions will be scored on ability to submit an AS Self- Arrangement into MOTE. </a:t>
            </a:r>
          </a:p>
          <a:p>
            <a:pPr lvl="3"/>
            <a:r>
              <a:rPr lang="en-US" sz="1100" dirty="0">
                <a:solidFill>
                  <a:schemeClr val="tx2"/>
                </a:solidFill>
              </a:rPr>
              <a:t>(see attached population of QSEs)</a:t>
            </a:r>
          </a:p>
          <a:p>
            <a:pPr lvl="2"/>
            <a:endParaRPr lang="en-US" sz="1500" dirty="0">
              <a:solidFill>
                <a:schemeClr val="tx2"/>
              </a:solidFill>
            </a:endParaRPr>
          </a:p>
          <a:p>
            <a:pPr lvl="3"/>
            <a:endParaRPr lang="en-US" sz="1100" dirty="0">
              <a:solidFill>
                <a:schemeClr val="tx2"/>
              </a:solidFill>
            </a:endParaRPr>
          </a:p>
          <a:p>
            <a:pPr lvl="2"/>
            <a:endParaRPr lang="en-US" sz="1500" dirty="0">
              <a:solidFill>
                <a:schemeClr val="tx2"/>
              </a:solidFill>
            </a:endParaRP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13</a:t>
            </a:fld>
            <a:endParaRPr lang="en-US"/>
          </a:p>
        </p:txBody>
      </p:sp>
    </p:spTree>
    <p:extLst>
      <p:ext uri="{BB962C8B-B14F-4D97-AF65-F5344CB8AC3E}">
        <p14:creationId xmlns:p14="http://schemas.microsoft.com/office/powerpoint/2010/main" val="17480960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746918"/>
          </a:xfrm>
        </p:spPr>
        <p:txBody>
          <a:bodyPr/>
          <a:lstStyle/>
          <a:p>
            <a:r>
              <a:rPr lang="en-US" sz="2400" dirty="0"/>
              <a:t>Groupings for RRS and ECRS explanation</a:t>
            </a:r>
            <a:endParaRPr lang="en-US" sz="2400" dirty="0">
              <a:solidFill>
                <a:srgbClr val="C00000"/>
              </a:solidFill>
            </a:endParaRP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152400" y="1143000"/>
            <a:ext cx="8534400" cy="4800600"/>
          </a:xfrm>
        </p:spPr>
        <p:txBody>
          <a:bodyPr/>
          <a:lstStyle/>
          <a:p>
            <a:r>
              <a:rPr lang="en-US" sz="1600" dirty="0">
                <a:solidFill>
                  <a:schemeClr val="tx2"/>
                </a:solidFill>
              </a:rPr>
              <a:t>Details of Grouping were in April 3 Workshop, but a couple of highlights:</a:t>
            </a:r>
          </a:p>
          <a:p>
            <a:pPr lvl="1"/>
            <a:r>
              <a:rPr lang="en-US" sz="1600" dirty="0">
                <a:solidFill>
                  <a:schemeClr val="tx2"/>
                </a:solidFill>
              </a:rPr>
              <a:t>Groups assignments for Resources only carrying RRS will continue to follow the Day-Ahead group assignments.  </a:t>
            </a:r>
          </a:p>
          <a:p>
            <a:pPr lvl="1"/>
            <a:r>
              <a:rPr lang="en-US" sz="1600" dirty="0">
                <a:solidFill>
                  <a:schemeClr val="tx2"/>
                </a:solidFill>
              </a:rPr>
              <a:t>Those Resources with no group assignment and only carrying RRS will continue to be deployed with Group 2.  </a:t>
            </a:r>
          </a:p>
          <a:p>
            <a:pPr lvl="1"/>
            <a:r>
              <a:rPr lang="en-US" sz="1600" dirty="0">
                <a:solidFill>
                  <a:schemeClr val="tx2"/>
                </a:solidFill>
              </a:rPr>
              <a:t>For Resources providing ECRS, the Day Ahead group assignment is not used, and groupings will be generated in real-time (based on telemetry).  </a:t>
            </a:r>
          </a:p>
          <a:p>
            <a:pPr lvl="1"/>
            <a:r>
              <a:rPr lang="en-US" sz="1600" dirty="0">
                <a:solidFill>
                  <a:schemeClr val="tx2"/>
                </a:solidFill>
              </a:rPr>
              <a:t>QSEs carrying ECRS must deploy NCLRs based on the XML instruction (also true of RRS).</a:t>
            </a:r>
          </a:p>
          <a:p>
            <a:pPr lvl="1"/>
            <a:r>
              <a:rPr lang="en-US" sz="1600" dirty="0">
                <a:solidFill>
                  <a:schemeClr val="tx2"/>
                </a:solidFill>
              </a:rPr>
              <a:t>The column </a:t>
            </a:r>
            <a:r>
              <a:rPr lang="en-US" sz="1600" dirty="0" err="1">
                <a:solidFill>
                  <a:schemeClr val="tx2"/>
                </a:solidFill>
              </a:rPr>
              <a:t>GroupNo</a:t>
            </a:r>
            <a:r>
              <a:rPr lang="en-US" sz="1600" dirty="0">
                <a:solidFill>
                  <a:schemeClr val="tx2"/>
                </a:solidFill>
              </a:rPr>
              <a:t> will be a Lower-case String, instead of a Number.</a:t>
            </a:r>
          </a:p>
          <a:p>
            <a:pPr lvl="2"/>
            <a:r>
              <a:rPr lang="pt-BR" sz="1100" dirty="0">
                <a:solidFill>
                  <a:schemeClr val="tx2"/>
                </a:solidFill>
              </a:rPr>
              <a:t>Sample Values: 0, 1a, 1b, 1c, 2, 3, 4</a:t>
            </a:r>
            <a:endParaRPr lang="en-US" sz="1100" dirty="0">
              <a:solidFill>
                <a:schemeClr val="tx2"/>
              </a:solidFill>
            </a:endParaRP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2549268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6ED77-88C1-F6DC-24EE-C3FBFFA59109}"/>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7D0DAD4D-F97B-2B65-8D5E-952A687901C4}"/>
              </a:ext>
            </a:extLst>
          </p:cNvPr>
          <p:cNvSpPr>
            <a:spLocks noGrp="1"/>
          </p:cNvSpPr>
          <p:nvPr>
            <p:ph idx="1"/>
          </p:nvPr>
        </p:nvSpPr>
        <p:spPr>
          <a:xfrm>
            <a:off x="457200" y="914400"/>
            <a:ext cx="7924800" cy="4319832"/>
          </a:xfrm>
        </p:spPr>
        <p:txBody>
          <a:bodyPr/>
          <a:lstStyle/>
          <a:p>
            <a:pPr marL="457200" indent="-457200">
              <a:buFont typeface="+mj-lt"/>
              <a:buAutoNum type="arabicPeriod"/>
            </a:pPr>
            <a:r>
              <a:rPr lang="en-US" sz="1800" dirty="0"/>
              <a:t>Key Milestones</a:t>
            </a:r>
          </a:p>
          <a:p>
            <a:pPr marL="457200" indent="-457200">
              <a:buFont typeface="+mj-lt"/>
              <a:buAutoNum type="arabicPeriod"/>
            </a:pPr>
            <a:r>
              <a:rPr lang="en-US" sz="1800" dirty="0"/>
              <a:t>Key supporting documentation</a:t>
            </a:r>
          </a:p>
          <a:p>
            <a:pPr marL="457200" indent="-457200">
              <a:buFont typeface="+mj-lt"/>
              <a:buAutoNum type="arabicPeriod"/>
            </a:pPr>
            <a:r>
              <a:rPr lang="en-US" sz="1800" dirty="0"/>
              <a:t>Qualification next steps</a:t>
            </a:r>
          </a:p>
          <a:p>
            <a:pPr marL="457200" indent="-457200">
              <a:buFont typeface="+mj-lt"/>
              <a:buAutoNum type="arabicPeriod"/>
            </a:pPr>
            <a:r>
              <a:rPr lang="en-US" sz="1800" dirty="0">
                <a:solidFill>
                  <a:srgbClr val="FF0000"/>
                </a:solidFill>
              </a:rPr>
              <a:t>Communication and Cutover</a:t>
            </a:r>
          </a:p>
          <a:p>
            <a:pPr marL="457200" indent="-457200">
              <a:buFont typeface="+mj-lt"/>
              <a:buAutoNum type="arabicPeriod"/>
            </a:pPr>
            <a:r>
              <a:rPr lang="en-US" sz="1800" dirty="0"/>
              <a:t>Questions</a:t>
            </a:r>
          </a:p>
          <a:p>
            <a:endParaRPr lang="en-US" sz="2000" dirty="0"/>
          </a:p>
        </p:txBody>
      </p:sp>
      <p:sp>
        <p:nvSpPr>
          <p:cNvPr id="4" name="Slide Number Placeholder 3">
            <a:extLst>
              <a:ext uri="{FF2B5EF4-FFF2-40B4-BE49-F238E27FC236}">
                <a16:creationId xmlns:a16="http://schemas.microsoft.com/office/drawing/2014/main" id="{2F81BA91-749F-BB8B-4908-05304C43D492}"/>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2849511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594518"/>
          </a:xfrm>
        </p:spPr>
        <p:txBody>
          <a:bodyPr/>
          <a:lstStyle/>
          <a:p>
            <a:r>
              <a:rPr lang="en-US" sz="2400" dirty="0"/>
              <a:t>Milestones for ECRS Implementation </a:t>
            </a:r>
            <a:endParaRPr lang="en-US" sz="2400" dirty="0">
              <a:solidFill>
                <a:srgbClr val="C00000"/>
              </a:solidFill>
            </a:endParaRP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152400" y="990600"/>
            <a:ext cx="8534400" cy="5181600"/>
          </a:xfrm>
        </p:spPr>
        <p:txBody>
          <a:bodyPr/>
          <a:lstStyle/>
          <a:p>
            <a:pPr lvl="1"/>
            <a:r>
              <a:rPr lang="en-US" sz="1800" dirty="0">
                <a:solidFill>
                  <a:schemeClr val="tx2"/>
                </a:solidFill>
              </a:rPr>
              <a:t>ECRS Technical Specs- </a:t>
            </a:r>
            <a:r>
              <a:rPr lang="en-US" sz="1800" dirty="0">
                <a:solidFill>
                  <a:schemeClr val="tx2"/>
                </a:solidFill>
                <a:hlinkClick r:id="rId2"/>
              </a:rPr>
              <a:t>Sept 29, 2022 TWG meeting</a:t>
            </a:r>
            <a:endParaRPr lang="en-US" sz="1800" dirty="0">
              <a:solidFill>
                <a:schemeClr val="tx2"/>
              </a:solidFill>
            </a:endParaRPr>
          </a:p>
          <a:p>
            <a:pPr lvl="1"/>
            <a:endParaRPr lang="en-US" sz="1800" dirty="0">
              <a:solidFill>
                <a:schemeClr val="tx2"/>
              </a:solidFill>
              <a:effectLst/>
              <a:latin typeface="Arial" panose="020B0604020202020204" pitchFamily="34" charset="0"/>
              <a:ea typeface="Calibri" panose="020F0502020204030204" pitchFamily="34" charset="0"/>
            </a:endParaRPr>
          </a:p>
          <a:p>
            <a:pPr lvl="1"/>
            <a:r>
              <a:rPr lang="en-US" sz="1800" dirty="0">
                <a:solidFill>
                  <a:schemeClr val="tx2"/>
                </a:solidFill>
                <a:effectLst/>
                <a:latin typeface="Arial" panose="020B0604020202020204" pitchFamily="34" charset="0"/>
                <a:ea typeface="Calibri" panose="020F0502020204030204" pitchFamily="34" charset="0"/>
              </a:rPr>
              <a:t>Market Readiness and Qualification Workshop (</a:t>
            </a:r>
            <a:r>
              <a:rPr lang="en-US" sz="1800" dirty="0">
                <a:solidFill>
                  <a:schemeClr val="tx2"/>
                </a:solidFill>
                <a:effectLst/>
                <a:latin typeface="Arial" panose="020B0604020202020204" pitchFamily="34" charset="0"/>
                <a:ea typeface="Calibri" panose="020F0502020204030204" pitchFamily="34" charset="0"/>
                <a:hlinkClick r:id="rId3"/>
              </a:rPr>
              <a:t>Monday April </a:t>
            </a:r>
            <a:r>
              <a:rPr lang="en-US" sz="1800" dirty="0">
                <a:solidFill>
                  <a:schemeClr val="tx2"/>
                </a:solidFill>
                <a:latin typeface="Arial" panose="020B0604020202020204" pitchFamily="34" charset="0"/>
                <a:ea typeface="Calibri" panose="020F0502020204030204" pitchFamily="34" charset="0"/>
                <a:hlinkClick r:id="rId3"/>
              </a:rPr>
              <a:t>3</a:t>
            </a:r>
            <a:r>
              <a:rPr lang="en-US" sz="1800" dirty="0">
                <a:solidFill>
                  <a:schemeClr val="tx2"/>
                </a:solidFill>
                <a:effectLst/>
                <a:latin typeface="Arial" panose="020B0604020202020204" pitchFamily="34" charset="0"/>
                <a:ea typeface="Calibri" panose="020F0502020204030204" pitchFamily="34" charset="0"/>
                <a:hlinkClick r:id="rId3"/>
              </a:rPr>
              <a:t>, 2023</a:t>
            </a:r>
            <a:r>
              <a:rPr lang="en-US" sz="1800" dirty="0">
                <a:solidFill>
                  <a:schemeClr val="tx2"/>
                </a:solidFill>
                <a:effectLst/>
                <a:latin typeface="Arial" panose="020B0604020202020204" pitchFamily="34" charset="0"/>
                <a:ea typeface="Calibri" panose="020F0502020204030204" pitchFamily="34" charset="0"/>
              </a:rPr>
              <a:t>)</a:t>
            </a:r>
          </a:p>
          <a:p>
            <a:pPr lvl="1"/>
            <a:endParaRPr lang="en-US" sz="1800" dirty="0">
              <a:solidFill>
                <a:schemeClr val="tx2"/>
              </a:solidFill>
              <a:effectLst/>
              <a:latin typeface="Arial" panose="020B0604020202020204" pitchFamily="34" charset="0"/>
              <a:ea typeface="Calibri" panose="020F0502020204030204" pitchFamily="34" charset="0"/>
            </a:endParaRPr>
          </a:p>
          <a:p>
            <a:pPr lvl="1"/>
            <a:r>
              <a:rPr lang="en-US" sz="1800" dirty="0">
                <a:solidFill>
                  <a:schemeClr val="tx2"/>
                </a:solidFill>
                <a:effectLst/>
                <a:latin typeface="Arial" panose="020B0604020202020204" pitchFamily="34" charset="0"/>
                <a:ea typeface="Calibri" panose="020F0502020204030204" pitchFamily="34" charset="0"/>
              </a:rPr>
              <a:t>Friday April 14, 2023- Deadline for Deadline for QSE Declaration of Resources</a:t>
            </a:r>
          </a:p>
          <a:p>
            <a:pPr lvl="1"/>
            <a:endParaRPr lang="en-US" sz="1800" dirty="0">
              <a:solidFill>
                <a:schemeClr val="tx2"/>
              </a:solidFill>
              <a:effectLst/>
              <a:latin typeface="Arial" panose="020B0604020202020204" pitchFamily="34" charset="0"/>
              <a:ea typeface="Calibri" panose="020F0502020204030204" pitchFamily="34" charset="0"/>
            </a:endParaRPr>
          </a:p>
          <a:p>
            <a:pPr lvl="1"/>
            <a:r>
              <a:rPr lang="en-US" sz="1800" dirty="0">
                <a:solidFill>
                  <a:schemeClr val="tx2"/>
                </a:solidFill>
                <a:latin typeface="Arial" panose="020B0604020202020204" pitchFamily="34" charset="0"/>
                <a:ea typeface="Calibri" panose="020F0502020204030204" pitchFamily="34" charset="0"/>
              </a:rPr>
              <a:t>Thursday, April 20, 2023- MOTE deployed for QSEs to test</a:t>
            </a:r>
          </a:p>
          <a:p>
            <a:pPr lvl="1"/>
            <a:endParaRPr lang="en-US" sz="1800" dirty="0">
              <a:solidFill>
                <a:schemeClr val="tx2"/>
              </a:solidFill>
              <a:latin typeface="Arial" panose="020B0604020202020204" pitchFamily="34" charset="0"/>
              <a:ea typeface="Calibri" panose="020F0502020204030204" pitchFamily="34" charset="0"/>
            </a:endParaRPr>
          </a:p>
          <a:p>
            <a:pPr lvl="1"/>
            <a:r>
              <a:rPr lang="en-US" sz="1800" dirty="0">
                <a:solidFill>
                  <a:schemeClr val="tx2"/>
                </a:solidFill>
                <a:latin typeface="Arial" panose="020B0604020202020204" pitchFamily="34" charset="0"/>
                <a:ea typeface="Calibri" panose="020F0502020204030204" pitchFamily="34" charset="0"/>
              </a:rPr>
              <a:t>Tuesday, April 23, 2023- Begin Weekly Market Readiness WebEx meetings</a:t>
            </a:r>
          </a:p>
          <a:p>
            <a:pPr lvl="1"/>
            <a:endParaRPr lang="en-US" sz="1800" dirty="0">
              <a:solidFill>
                <a:schemeClr val="tx2"/>
              </a:solidFill>
              <a:latin typeface="Arial" panose="020B0604020202020204" pitchFamily="34" charset="0"/>
              <a:ea typeface="Calibri" panose="020F0502020204030204" pitchFamily="34" charset="0"/>
            </a:endParaRPr>
          </a:p>
          <a:p>
            <a:pPr lvl="1"/>
            <a:r>
              <a:rPr lang="en-US" sz="1800" dirty="0">
                <a:solidFill>
                  <a:schemeClr val="tx2"/>
                </a:solidFill>
                <a:latin typeface="Arial" panose="020B0604020202020204" pitchFamily="34" charset="0"/>
                <a:ea typeface="Calibri" panose="020F0502020204030204" pitchFamily="34" charset="0"/>
              </a:rPr>
              <a:t>Current activity</a:t>
            </a:r>
          </a:p>
          <a:p>
            <a:pPr lvl="2"/>
            <a:r>
              <a:rPr lang="en-US" sz="1400" dirty="0">
                <a:solidFill>
                  <a:srgbClr val="C00000"/>
                </a:solidFill>
                <a:latin typeface="Arial" panose="020B0604020202020204" pitchFamily="34" charset="0"/>
                <a:ea typeface="Calibri" panose="020F0502020204030204" pitchFamily="34" charset="0"/>
              </a:rPr>
              <a:t>ECRS QSE qualification essentially complete</a:t>
            </a:r>
          </a:p>
          <a:p>
            <a:pPr lvl="2"/>
            <a:r>
              <a:rPr lang="en-US" sz="1400" dirty="0">
                <a:solidFill>
                  <a:srgbClr val="C00000"/>
                </a:solidFill>
                <a:latin typeface="Arial" panose="020B0604020202020204" pitchFamily="34" charset="0"/>
                <a:ea typeface="Calibri" panose="020F0502020204030204" pitchFamily="34" charset="0"/>
              </a:rPr>
              <a:t>For all QSEs, MOTE scorecards discontinue after today</a:t>
            </a:r>
          </a:p>
          <a:p>
            <a:pPr lvl="2"/>
            <a:endParaRPr lang="en-US" sz="1400" dirty="0">
              <a:solidFill>
                <a:srgbClr val="C00000"/>
              </a:solidFill>
              <a:effectLst/>
              <a:latin typeface="Arial" panose="020B0604020202020204" pitchFamily="34" charset="0"/>
              <a:ea typeface="Calibri" panose="020F0502020204030204" pitchFamily="34" charset="0"/>
            </a:endParaRPr>
          </a:p>
          <a:p>
            <a:pPr lvl="1"/>
            <a:r>
              <a:rPr lang="en-US" sz="1800" dirty="0">
                <a:solidFill>
                  <a:srgbClr val="C00000"/>
                </a:solidFill>
                <a:effectLst/>
                <a:latin typeface="Arial" panose="020B0604020202020204" pitchFamily="34" charset="0"/>
                <a:ea typeface="Calibri" panose="020F0502020204030204" pitchFamily="34" charset="0"/>
              </a:rPr>
              <a:t>June 8, 2023 System migration </a:t>
            </a:r>
            <a:r>
              <a:rPr lang="en-US" sz="1800" dirty="0">
                <a:solidFill>
                  <a:schemeClr val="tx1">
                    <a:lumMod val="65000"/>
                    <a:lumOff val="35000"/>
                  </a:schemeClr>
                </a:solidFill>
                <a:effectLst/>
                <a:latin typeface="Arial" panose="020B0604020202020204" pitchFamily="34" charset="0"/>
                <a:ea typeface="Calibri" panose="020F0502020204030204" pitchFamily="34" charset="0"/>
              </a:rPr>
              <a:t>(first ECRS OD plan </a:t>
            </a:r>
            <a:r>
              <a:rPr lang="en-US" sz="1800" dirty="0">
                <a:solidFill>
                  <a:schemeClr val="tx1">
                    <a:lumMod val="65000"/>
                    <a:lumOff val="35000"/>
                  </a:schemeClr>
                </a:solidFill>
                <a:latin typeface="Arial" panose="020B0604020202020204" pitchFamily="34" charset="0"/>
                <a:ea typeface="Calibri" panose="020F0502020204030204" pitchFamily="34" charset="0"/>
              </a:rPr>
              <a:t>for </a:t>
            </a:r>
            <a:r>
              <a:rPr lang="en-US" sz="1800" dirty="0">
                <a:solidFill>
                  <a:schemeClr val="tx1">
                    <a:lumMod val="65000"/>
                    <a:lumOff val="35000"/>
                  </a:schemeClr>
                </a:solidFill>
                <a:effectLst/>
                <a:latin typeface="Arial" panose="020B0604020202020204" pitchFamily="34" charset="0"/>
                <a:ea typeface="Calibri" panose="020F0502020204030204" pitchFamily="34" charset="0"/>
              </a:rPr>
              <a:t>June 10, 2023)</a:t>
            </a:r>
          </a:p>
          <a:p>
            <a:pPr lvl="1"/>
            <a:endParaRPr lang="en-US" sz="1800" dirty="0">
              <a:solidFill>
                <a:schemeClr val="tx1">
                  <a:lumMod val="65000"/>
                  <a:lumOff val="35000"/>
                </a:schemeClr>
              </a:solidFill>
              <a:latin typeface="Arial" panose="020B0604020202020204"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197545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C094E-62C7-D9AE-356E-82E48ACFEFC8}"/>
              </a:ext>
            </a:extLst>
          </p:cNvPr>
          <p:cNvSpPr>
            <a:spLocks noGrp="1"/>
          </p:cNvSpPr>
          <p:nvPr>
            <p:ph type="title"/>
          </p:nvPr>
        </p:nvSpPr>
        <p:spPr/>
        <p:txBody>
          <a:bodyPr/>
          <a:lstStyle/>
          <a:p>
            <a:r>
              <a:rPr lang="en-US" dirty="0"/>
              <a:t>Scorecard </a:t>
            </a:r>
            <a:br>
              <a:rPr lang="en-US" dirty="0"/>
            </a:br>
            <a:r>
              <a:rPr lang="en-US" dirty="0"/>
              <a:t>AS Offers</a:t>
            </a:r>
          </a:p>
        </p:txBody>
      </p:sp>
      <p:sp>
        <p:nvSpPr>
          <p:cNvPr id="4" name="Slide Number Placeholder 3">
            <a:extLst>
              <a:ext uri="{FF2B5EF4-FFF2-40B4-BE49-F238E27FC236}">
                <a16:creationId xmlns:a16="http://schemas.microsoft.com/office/drawing/2014/main" id="{79A391D2-20AB-8874-F524-1BA288E5B896}"/>
              </a:ext>
            </a:extLst>
          </p:cNvPr>
          <p:cNvSpPr>
            <a:spLocks noGrp="1"/>
          </p:cNvSpPr>
          <p:nvPr>
            <p:ph type="sldNum" sz="quarter" idx="4"/>
          </p:nvPr>
        </p:nvSpPr>
        <p:spPr/>
        <p:txBody>
          <a:bodyPr/>
          <a:lstStyle/>
          <a:p>
            <a:fld id="{1D93BD3E-1E9A-4970-A6F7-E7AC52762E0C}" type="slidenum">
              <a:rPr lang="en-US" smtClean="0"/>
              <a:pPr/>
              <a:t>4</a:t>
            </a:fld>
            <a:endParaRPr lang="en-US"/>
          </a:p>
        </p:txBody>
      </p:sp>
      <p:pic>
        <p:nvPicPr>
          <p:cNvPr id="5" name="Picture 4">
            <a:extLst>
              <a:ext uri="{FF2B5EF4-FFF2-40B4-BE49-F238E27FC236}">
                <a16:creationId xmlns:a16="http://schemas.microsoft.com/office/drawing/2014/main" id="{624FBC9E-5691-4FFD-574E-D84741DA8EF9}"/>
              </a:ext>
            </a:extLst>
          </p:cNvPr>
          <p:cNvPicPr>
            <a:picLocks noChangeAspect="1"/>
          </p:cNvPicPr>
          <p:nvPr/>
        </p:nvPicPr>
        <p:blipFill>
          <a:blip r:embed="rId2"/>
          <a:stretch>
            <a:fillRect/>
          </a:stretch>
        </p:blipFill>
        <p:spPr>
          <a:xfrm>
            <a:off x="3276600" y="76200"/>
            <a:ext cx="3415157" cy="6400800"/>
          </a:xfrm>
          <a:prstGeom prst="rect">
            <a:avLst/>
          </a:prstGeom>
        </p:spPr>
      </p:pic>
    </p:spTree>
    <p:extLst>
      <p:ext uri="{BB962C8B-B14F-4D97-AF65-F5344CB8AC3E}">
        <p14:creationId xmlns:p14="http://schemas.microsoft.com/office/powerpoint/2010/main" val="38310412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C094E-62C7-D9AE-356E-82E48ACFEFC8}"/>
              </a:ext>
            </a:extLst>
          </p:cNvPr>
          <p:cNvSpPr>
            <a:spLocks noGrp="1"/>
          </p:cNvSpPr>
          <p:nvPr>
            <p:ph type="title"/>
          </p:nvPr>
        </p:nvSpPr>
        <p:spPr>
          <a:xfrm>
            <a:off x="381000" y="243682"/>
            <a:ext cx="8458200" cy="594518"/>
          </a:xfrm>
        </p:spPr>
        <p:txBody>
          <a:bodyPr/>
          <a:lstStyle/>
          <a:p>
            <a:r>
              <a:rPr lang="en-US" dirty="0"/>
              <a:t>Scorecard COP part 1</a:t>
            </a:r>
          </a:p>
        </p:txBody>
      </p:sp>
      <p:sp>
        <p:nvSpPr>
          <p:cNvPr id="4" name="Slide Number Placeholder 3">
            <a:extLst>
              <a:ext uri="{FF2B5EF4-FFF2-40B4-BE49-F238E27FC236}">
                <a16:creationId xmlns:a16="http://schemas.microsoft.com/office/drawing/2014/main" id="{79A391D2-20AB-8874-F524-1BA288E5B896}"/>
              </a:ext>
            </a:extLst>
          </p:cNvPr>
          <p:cNvSpPr>
            <a:spLocks noGrp="1"/>
          </p:cNvSpPr>
          <p:nvPr>
            <p:ph type="sldNum" sz="quarter" idx="4"/>
          </p:nvPr>
        </p:nvSpPr>
        <p:spPr/>
        <p:txBody>
          <a:bodyPr/>
          <a:lstStyle/>
          <a:p>
            <a:fld id="{1D93BD3E-1E9A-4970-A6F7-E7AC52762E0C}" type="slidenum">
              <a:rPr lang="en-US" smtClean="0"/>
              <a:pPr/>
              <a:t>5</a:t>
            </a:fld>
            <a:endParaRPr lang="en-US"/>
          </a:p>
        </p:txBody>
      </p:sp>
      <p:pic>
        <p:nvPicPr>
          <p:cNvPr id="3" name="Picture 2">
            <a:extLst>
              <a:ext uri="{FF2B5EF4-FFF2-40B4-BE49-F238E27FC236}">
                <a16:creationId xmlns:a16="http://schemas.microsoft.com/office/drawing/2014/main" id="{EDDA1405-E5FF-9964-D8BF-EAB9070D1490}"/>
              </a:ext>
            </a:extLst>
          </p:cNvPr>
          <p:cNvPicPr>
            <a:picLocks noChangeAspect="1"/>
          </p:cNvPicPr>
          <p:nvPr/>
        </p:nvPicPr>
        <p:blipFill>
          <a:blip r:embed="rId2"/>
          <a:stretch>
            <a:fillRect/>
          </a:stretch>
        </p:blipFill>
        <p:spPr>
          <a:xfrm>
            <a:off x="378062" y="723900"/>
            <a:ext cx="3955605" cy="5715000"/>
          </a:xfrm>
          <a:prstGeom prst="rect">
            <a:avLst/>
          </a:prstGeom>
        </p:spPr>
      </p:pic>
      <p:pic>
        <p:nvPicPr>
          <p:cNvPr id="8" name="Picture 7">
            <a:extLst>
              <a:ext uri="{FF2B5EF4-FFF2-40B4-BE49-F238E27FC236}">
                <a16:creationId xmlns:a16="http://schemas.microsoft.com/office/drawing/2014/main" id="{7D0A7DC7-B9C1-F756-E5A0-E3DB1158F9E0}"/>
              </a:ext>
            </a:extLst>
          </p:cNvPr>
          <p:cNvPicPr>
            <a:picLocks noChangeAspect="1"/>
          </p:cNvPicPr>
          <p:nvPr/>
        </p:nvPicPr>
        <p:blipFill>
          <a:blip r:embed="rId3"/>
          <a:stretch>
            <a:fillRect/>
          </a:stretch>
        </p:blipFill>
        <p:spPr>
          <a:xfrm>
            <a:off x="4648200" y="359262"/>
            <a:ext cx="3505200" cy="6139476"/>
          </a:xfrm>
          <a:prstGeom prst="rect">
            <a:avLst/>
          </a:prstGeom>
        </p:spPr>
      </p:pic>
    </p:spTree>
    <p:extLst>
      <p:ext uri="{BB962C8B-B14F-4D97-AF65-F5344CB8AC3E}">
        <p14:creationId xmlns:p14="http://schemas.microsoft.com/office/powerpoint/2010/main" val="9481579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C094E-62C7-D9AE-356E-82E48ACFEFC8}"/>
              </a:ext>
            </a:extLst>
          </p:cNvPr>
          <p:cNvSpPr>
            <a:spLocks noGrp="1"/>
          </p:cNvSpPr>
          <p:nvPr>
            <p:ph type="title"/>
          </p:nvPr>
        </p:nvSpPr>
        <p:spPr>
          <a:xfrm>
            <a:off x="304800" y="243682"/>
            <a:ext cx="8458200" cy="594518"/>
          </a:xfrm>
        </p:spPr>
        <p:txBody>
          <a:bodyPr/>
          <a:lstStyle/>
          <a:p>
            <a:r>
              <a:rPr lang="en-US" dirty="0"/>
              <a:t>COP</a:t>
            </a:r>
            <a:br>
              <a:rPr lang="en-US" dirty="0"/>
            </a:br>
            <a:r>
              <a:rPr lang="en-US" dirty="0"/>
              <a:t>part 2</a:t>
            </a:r>
          </a:p>
        </p:txBody>
      </p:sp>
      <p:sp>
        <p:nvSpPr>
          <p:cNvPr id="4" name="Slide Number Placeholder 3">
            <a:extLst>
              <a:ext uri="{FF2B5EF4-FFF2-40B4-BE49-F238E27FC236}">
                <a16:creationId xmlns:a16="http://schemas.microsoft.com/office/drawing/2014/main" id="{79A391D2-20AB-8874-F524-1BA288E5B896}"/>
              </a:ext>
            </a:extLst>
          </p:cNvPr>
          <p:cNvSpPr>
            <a:spLocks noGrp="1"/>
          </p:cNvSpPr>
          <p:nvPr>
            <p:ph type="sldNum" sz="quarter" idx="4"/>
          </p:nvPr>
        </p:nvSpPr>
        <p:spPr/>
        <p:txBody>
          <a:bodyPr/>
          <a:lstStyle/>
          <a:p>
            <a:fld id="{1D93BD3E-1E9A-4970-A6F7-E7AC52762E0C}" type="slidenum">
              <a:rPr lang="en-US" smtClean="0"/>
              <a:pPr/>
              <a:t>6</a:t>
            </a:fld>
            <a:endParaRPr lang="en-US"/>
          </a:p>
        </p:txBody>
      </p:sp>
      <p:pic>
        <p:nvPicPr>
          <p:cNvPr id="3" name="Picture 2">
            <a:extLst>
              <a:ext uri="{FF2B5EF4-FFF2-40B4-BE49-F238E27FC236}">
                <a16:creationId xmlns:a16="http://schemas.microsoft.com/office/drawing/2014/main" id="{283D62A9-9105-A1E4-5076-CF13BC0F891D}"/>
              </a:ext>
            </a:extLst>
          </p:cNvPr>
          <p:cNvPicPr>
            <a:picLocks noChangeAspect="1"/>
          </p:cNvPicPr>
          <p:nvPr/>
        </p:nvPicPr>
        <p:blipFill>
          <a:blip r:embed="rId2"/>
          <a:stretch>
            <a:fillRect/>
          </a:stretch>
        </p:blipFill>
        <p:spPr>
          <a:xfrm>
            <a:off x="1371600" y="502841"/>
            <a:ext cx="3733573" cy="5852318"/>
          </a:xfrm>
          <a:prstGeom prst="rect">
            <a:avLst/>
          </a:prstGeom>
        </p:spPr>
      </p:pic>
      <p:pic>
        <p:nvPicPr>
          <p:cNvPr id="8" name="Picture 7">
            <a:extLst>
              <a:ext uri="{FF2B5EF4-FFF2-40B4-BE49-F238E27FC236}">
                <a16:creationId xmlns:a16="http://schemas.microsoft.com/office/drawing/2014/main" id="{5F8674DE-4D8B-65E1-2C38-A1003583465D}"/>
              </a:ext>
            </a:extLst>
          </p:cNvPr>
          <p:cNvPicPr>
            <a:picLocks noChangeAspect="1"/>
          </p:cNvPicPr>
          <p:nvPr/>
        </p:nvPicPr>
        <p:blipFill>
          <a:blip r:embed="rId3"/>
          <a:stretch>
            <a:fillRect/>
          </a:stretch>
        </p:blipFill>
        <p:spPr>
          <a:xfrm>
            <a:off x="5105173" y="483247"/>
            <a:ext cx="3987525" cy="5638800"/>
          </a:xfrm>
          <a:prstGeom prst="rect">
            <a:avLst/>
          </a:prstGeom>
        </p:spPr>
      </p:pic>
    </p:spTree>
    <p:extLst>
      <p:ext uri="{BB962C8B-B14F-4D97-AF65-F5344CB8AC3E}">
        <p14:creationId xmlns:p14="http://schemas.microsoft.com/office/powerpoint/2010/main" val="3462771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C094E-62C7-D9AE-356E-82E48ACFEFC8}"/>
              </a:ext>
            </a:extLst>
          </p:cNvPr>
          <p:cNvSpPr>
            <a:spLocks noGrp="1"/>
          </p:cNvSpPr>
          <p:nvPr>
            <p:ph type="title"/>
          </p:nvPr>
        </p:nvSpPr>
        <p:spPr/>
        <p:txBody>
          <a:bodyPr/>
          <a:lstStyle/>
          <a:p>
            <a:r>
              <a:rPr lang="en-US" dirty="0"/>
              <a:t>Scorecard </a:t>
            </a:r>
            <a:br>
              <a:rPr lang="en-US" dirty="0"/>
            </a:br>
            <a:r>
              <a:rPr lang="en-US" dirty="0"/>
              <a:t>AS Self-</a:t>
            </a:r>
            <a:br>
              <a:rPr lang="en-US" dirty="0"/>
            </a:br>
            <a:r>
              <a:rPr lang="en-US" dirty="0"/>
              <a:t>Arrangement</a:t>
            </a:r>
          </a:p>
        </p:txBody>
      </p:sp>
      <p:sp>
        <p:nvSpPr>
          <p:cNvPr id="4" name="Slide Number Placeholder 3">
            <a:extLst>
              <a:ext uri="{FF2B5EF4-FFF2-40B4-BE49-F238E27FC236}">
                <a16:creationId xmlns:a16="http://schemas.microsoft.com/office/drawing/2014/main" id="{79A391D2-20AB-8874-F524-1BA288E5B896}"/>
              </a:ext>
            </a:extLst>
          </p:cNvPr>
          <p:cNvSpPr>
            <a:spLocks noGrp="1"/>
          </p:cNvSpPr>
          <p:nvPr>
            <p:ph type="sldNum" sz="quarter" idx="4"/>
          </p:nvPr>
        </p:nvSpPr>
        <p:spPr/>
        <p:txBody>
          <a:bodyPr/>
          <a:lstStyle/>
          <a:p>
            <a:fld id="{1D93BD3E-1E9A-4970-A6F7-E7AC52762E0C}" type="slidenum">
              <a:rPr lang="en-US" smtClean="0"/>
              <a:pPr/>
              <a:t>7</a:t>
            </a:fld>
            <a:endParaRPr lang="en-US"/>
          </a:p>
        </p:txBody>
      </p:sp>
      <p:pic>
        <p:nvPicPr>
          <p:cNvPr id="7" name="Picture 6">
            <a:extLst>
              <a:ext uri="{FF2B5EF4-FFF2-40B4-BE49-F238E27FC236}">
                <a16:creationId xmlns:a16="http://schemas.microsoft.com/office/drawing/2014/main" id="{BC0B73AB-614E-4865-611D-FBE8746C091C}"/>
              </a:ext>
            </a:extLst>
          </p:cNvPr>
          <p:cNvPicPr>
            <a:picLocks noChangeAspect="1"/>
          </p:cNvPicPr>
          <p:nvPr/>
        </p:nvPicPr>
        <p:blipFill>
          <a:blip r:embed="rId2"/>
          <a:stretch>
            <a:fillRect/>
          </a:stretch>
        </p:blipFill>
        <p:spPr>
          <a:xfrm>
            <a:off x="3200400" y="243682"/>
            <a:ext cx="4065825" cy="6248400"/>
          </a:xfrm>
          <a:prstGeom prst="rect">
            <a:avLst/>
          </a:prstGeom>
        </p:spPr>
      </p:pic>
    </p:spTree>
    <p:extLst>
      <p:ext uri="{BB962C8B-B14F-4D97-AF65-F5344CB8AC3E}">
        <p14:creationId xmlns:p14="http://schemas.microsoft.com/office/powerpoint/2010/main" val="32015621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746918"/>
          </a:xfrm>
        </p:spPr>
        <p:txBody>
          <a:bodyPr/>
          <a:lstStyle/>
          <a:p>
            <a:r>
              <a:rPr lang="en-US" sz="2400" dirty="0"/>
              <a:t>Communication and Cutover</a:t>
            </a:r>
            <a:endParaRPr lang="en-US" sz="2400" dirty="0">
              <a:solidFill>
                <a:srgbClr val="C00000"/>
              </a:solidFill>
            </a:endParaRP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152400" y="1143000"/>
            <a:ext cx="8534400" cy="4800600"/>
          </a:xfrm>
        </p:spPr>
        <p:txBody>
          <a:bodyPr/>
          <a:lstStyle/>
          <a:p>
            <a:r>
              <a:rPr lang="en-US" sz="1600" dirty="0">
                <a:solidFill>
                  <a:schemeClr val="tx2"/>
                </a:solidFill>
              </a:rPr>
              <a:t>For the Cutover activities only  ERCOT has set-up a 7x24 mailbox for supporting ECRS implementation (in addition to usual support channels)</a:t>
            </a:r>
          </a:p>
          <a:p>
            <a:endParaRPr lang="en-US" sz="1600" dirty="0">
              <a:solidFill>
                <a:schemeClr val="tx2"/>
              </a:solidFill>
            </a:endParaRPr>
          </a:p>
          <a:p>
            <a:r>
              <a:rPr lang="en-US" sz="2400" dirty="0">
                <a:solidFill>
                  <a:schemeClr val="tx2"/>
                </a:solidFill>
                <a:hlinkClick r:id="rId2"/>
              </a:rPr>
              <a:t>ECRSCutover@ercot.com</a:t>
            </a:r>
            <a:endParaRPr lang="en-US" sz="2400" dirty="0">
              <a:solidFill>
                <a:schemeClr val="tx2"/>
              </a:solidFill>
            </a:endParaRPr>
          </a:p>
          <a:p>
            <a:endParaRPr lang="en-US" sz="1600" dirty="0">
              <a:solidFill>
                <a:schemeClr val="tx2"/>
              </a:solidFill>
            </a:endParaRPr>
          </a:p>
          <a:p>
            <a:r>
              <a:rPr lang="en-US" sz="1600" dirty="0">
                <a:solidFill>
                  <a:schemeClr val="tx2"/>
                </a:solidFill>
              </a:rPr>
              <a:t>This email address will be monitored now and through the weekend from June 8</a:t>
            </a:r>
            <a:r>
              <a:rPr lang="en-US" sz="1600" baseline="30000" dirty="0">
                <a:solidFill>
                  <a:schemeClr val="tx2"/>
                </a:solidFill>
              </a:rPr>
              <a:t>th</a:t>
            </a:r>
            <a:r>
              <a:rPr lang="en-US" sz="1600" dirty="0">
                <a:solidFill>
                  <a:schemeClr val="tx2"/>
                </a:solidFill>
              </a:rPr>
              <a:t>-12</a:t>
            </a:r>
            <a:r>
              <a:rPr lang="en-US" sz="1600" baseline="30000" dirty="0">
                <a:solidFill>
                  <a:schemeClr val="tx2"/>
                </a:solidFill>
              </a:rPr>
              <a:t>th</a:t>
            </a:r>
            <a:r>
              <a:rPr lang="en-US" sz="1600" dirty="0">
                <a:solidFill>
                  <a:schemeClr val="tx2"/>
                </a:solidFill>
              </a:rPr>
              <a:t> </a:t>
            </a: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3745574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A514B-D5DA-4710-95C1-F7E4043E0884}"/>
              </a:ext>
            </a:extLst>
          </p:cNvPr>
          <p:cNvSpPr>
            <a:spLocks noGrp="1"/>
          </p:cNvSpPr>
          <p:nvPr>
            <p:ph type="title"/>
          </p:nvPr>
        </p:nvSpPr>
        <p:spPr>
          <a:xfrm>
            <a:off x="381000" y="243682"/>
            <a:ext cx="8458200" cy="746918"/>
          </a:xfrm>
        </p:spPr>
        <p:txBody>
          <a:bodyPr/>
          <a:lstStyle/>
          <a:p>
            <a:r>
              <a:rPr lang="en-US" sz="2400" dirty="0"/>
              <a:t>Communication and Cutover</a:t>
            </a:r>
            <a:endParaRPr lang="en-US" sz="2400" dirty="0">
              <a:solidFill>
                <a:srgbClr val="C00000"/>
              </a:solidFill>
            </a:endParaRPr>
          </a:p>
        </p:txBody>
      </p:sp>
      <p:sp>
        <p:nvSpPr>
          <p:cNvPr id="3" name="Content Placeholder 2">
            <a:extLst>
              <a:ext uri="{FF2B5EF4-FFF2-40B4-BE49-F238E27FC236}">
                <a16:creationId xmlns:a16="http://schemas.microsoft.com/office/drawing/2014/main" id="{7EE70743-6D22-40AD-9E30-9E96898DCF5A}"/>
              </a:ext>
            </a:extLst>
          </p:cNvPr>
          <p:cNvSpPr>
            <a:spLocks noGrp="1"/>
          </p:cNvSpPr>
          <p:nvPr>
            <p:ph idx="1"/>
          </p:nvPr>
        </p:nvSpPr>
        <p:spPr>
          <a:xfrm>
            <a:off x="152400" y="914400"/>
            <a:ext cx="8534400" cy="5257800"/>
          </a:xfrm>
        </p:spPr>
        <p:txBody>
          <a:bodyPr/>
          <a:lstStyle/>
          <a:p>
            <a:pPr marL="342900" marR="0" lvl="0" indent="-342900">
              <a:spcBef>
                <a:spcPts val="0"/>
              </a:spcBef>
              <a:spcAft>
                <a:spcPts val="0"/>
              </a:spcAft>
              <a:buFont typeface="Calibri" panose="020F0502020204030204" pitchFamily="34" charset="0"/>
              <a:buChar char="-"/>
            </a:pPr>
            <a:r>
              <a:rPr lang="en-US" sz="1600" dirty="0">
                <a:solidFill>
                  <a:schemeClr val="tx2"/>
                </a:solidFill>
              </a:rPr>
              <a:t>June 8, 2023</a:t>
            </a:r>
          </a:p>
          <a:p>
            <a:pPr marL="742950" marR="0" lvl="1" indent="-285750">
              <a:spcBef>
                <a:spcPts val="0"/>
              </a:spcBef>
              <a:spcAft>
                <a:spcPts val="0"/>
              </a:spcAft>
              <a:buFont typeface="Courier New" panose="02070309020205020404" pitchFamily="49" charset="0"/>
              <a:buChar char="o"/>
            </a:pPr>
            <a:r>
              <a:rPr lang="en-US" sz="1600" dirty="0">
                <a:solidFill>
                  <a:schemeClr val="tx2"/>
                </a:solidFill>
              </a:rPr>
              <a:t>System upgrade will occur the afternoon of June 8th between 3:30-4:00pm  </a:t>
            </a:r>
          </a:p>
          <a:p>
            <a:pPr marL="742950" marR="0" lvl="1" indent="-285750">
              <a:spcBef>
                <a:spcPts val="0"/>
              </a:spcBef>
              <a:spcAft>
                <a:spcPts val="0"/>
              </a:spcAft>
              <a:buFont typeface="Courier New" panose="02070309020205020404" pitchFamily="49" charset="0"/>
              <a:buChar char="o"/>
            </a:pPr>
            <a:r>
              <a:rPr lang="en-US" sz="1600" dirty="0">
                <a:solidFill>
                  <a:schemeClr val="tx2"/>
                </a:solidFill>
              </a:rPr>
              <a:t>MPs do not need to take any immediate action following the upgrade.</a:t>
            </a:r>
          </a:p>
          <a:p>
            <a:pPr marL="742950" marR="0" lvl="1" indent="-285750">
              <a:spcBef>
                <a:spcPts val="0"/>
              </a:spcBef>
              <a:spcAft>
                <a:spcPts val="0"/>
              </a:spcAft>
              <a:buFont typeface="Courier New" panose="02070309020205020404" pitchFamily="49" charset="0"/>
              <a:buChar char="o"/>
            </a:pPr>
            <a:r>
              <a:rPr lang="en-US" sz="1600" dirty="0">
                <a:solidFill>
                  <a:schemeClr val="tx2"/>
                </a:solidFill>
              </a:rPr>
              <a:t>After the upgrade ECRS system functionality will be available for OD June 10, 2023</a:t>
            </a:r>
          </a:p>
          <a:p>
            <a:pPr marL="1143000" marR="0" lvl="2" indent="-228600">
              <a:spcBef>
                <a:spcPts val="0"/>
              </a:spcBef>
              <a:spcAft>
                <a:spcPts val="0"/>
              </a:spcAft>
              <a:buFont typeface="Wingdings" panose="05000000000000000000" pitchFamily="2" charset="2"/>
              <a:buChar char=""/>
            </a:pPr>
            <a:r>
              <a:rPr lang="en-US" sz="1600" i="1" dirty="0">
                <a:solidFill>
                  <a:srgbClr val="C00000"/>
                </a:solidFill>
              </a:rPr>
              <a:t>Note that COP, AS Trades, AS Offers, Self-Arranged AS must only be submitted for OD June 10 or later (not systematically enforced)</a:t>
            </a:r>
          </a:p>
          <a:p>
            <a:pPr marL="1028700" marR="0" indent="0">
              <a:spcBef>
                <a:spcPts val="0"/>
              </a:spcBef>
              <a:spcAft>
                <a:spcPts val="0"/>
              </a:spcAft>
              <a:buNone/>
            </a:pPr>
            <a:r>
              <a:rPr lang="en-US" sz="1600" dirty="0">
                <a:solidFill>
                  <a:schemeClr val="tx2"/>
                </a:solidFill>
              </a:rPr>
              <a:t> </a:t>
            </a:r>
          </a:p>
          <a:p>
            <a:pPr marL="342900" marR="0" lvl="0" indent="-342900">
              <a:spcBef>
                <a:spcPts val="0"/>
              </a:spcBef>
              <a:spcAft>
                <a:spcPts val="0"/>
              </a:spcAft>
              <a:buFont typeface="Calibri" panose="020F0502020204030204" pitchFamily="34" charset="0"/>
              <a:buChar char="-"/>
            </a:pPr>
            <a:r>
              <a:rPr lang="en-US" sz="1600" dirty="0">
                <a:solidFill>
                  <a:schemeClr val="tx2"/>
                </a:solidFill>
              </a:rPr>
              <a:t>June 9, 2023</a:t>
            </a:r>
          </a:p>
          <a:p>
            <a:pPr lvl="1">
              <a:spcBef>
                <a:spcPts val="0"/>
              </a:spcBef>
              <a:buFont typeface="Courier New" panose="02070309020205020404" pitchFamily="49" charset="0"/>
              <a:buChar char="o"/>
            </a:pPr>
            <a:r>
              <a:rPr lang="en-US" sz="1600" dirty="0">
                <a:solidFill>
                  <a:schemeClr val="tx2"/>
                </a:solidFill>
              </a:rPr>
              <a:t>Starting at 12:01am  Telemetry for On-Hold status can be used (NPRR1085)</a:t>
            </a:r>
          </a:p>
          <a:p>
            <a:pPr marL="742950" marR="0" lvl="1" indent="-285750">
              <a:spcBef>
                <a:spcPts val="0"/>
              </a:spcBef>
              <a:spcAft>
                <a:spcPts val="0"/>
              </a:spcAft>
              <a:buFont typeface="Courier New" panose="02070309020205020404" pitchFamily="49" charset="0"/>
              <a:buChar char="o"/>
            </a:pPr>
            <a:r>
              <a:rPr lang="en-US" sz="1600" dirty="0">
                <a:solidFill>
                  <a:schemeClr val="tx2"/>
                </a:solidFill>
              </a:rPr>
              <a:t>Day-Ahead Market activities include ECRS: </a:t>
            </a:r>
          </a:p>
          <a:p>
            <a:pPr lvl="2" indent="-285750">
              <a:spcBef>
                <a:spcPts val="0"/>
              </a:spcBef>
              <a:buFont typeface="Courier New" panose="02070309020205020404" pitchFamily="49" charset="0"/>
              <a:buChar char="o"/>
            </a:pPr>
            <a:r>
              <a:rPr lang="en-US" sz="1400" dirty="0">
                <a:solidFill>
                  <a:srgbClr val="C00000"/>
                </a:solidFill>
              </a:rPr>
              <a:t>Considering Day-Ahead Credit for ECRS to leverage historical Non-Spin price as proxy</a:t>
            </a:r>
          </a:p>
          <a:p>
            <a:pPr lvl="2" indent="-285750">
              <a:spcBef>
                <a:spcPts val="0"/>
              </a:spcBef>
              <a:buFont typeface="Courier New" panose="02070309020205020404" pitchFamily="49" charset="0"/>
              <a:buChar char="o"/>
            </a:pPr>
            <a:r>
              <a:rPr lang="en-US" sz="1600" dirty="0">
                <a:solidFill>
                  <a:schemeClr val="tx2"/>
                </a:solidFill>
              </a:rPr>
              <a:t>AS Plan published for DAM OD June 10 will include ECRS values for DAM consideration </a:t>
            </a:r>
          </a:p>
          <a:p>
            <a:pPr lvl="2" indent="-285750">
              <a:spcBef>
                <a:spcPts val="0"/>
              </a:spcBef>
              <a:buFont typeface="Courier New" panose="02070309020205020404" pitchFamily="49" charset="0"/>
              <a:buChar char="o"/>
            </a:pPr>
            <a:r>
              <a:rPr lang="en-US" sz="1600" dirty="0">
                <a:solidFill>
                  <a:schemeClr val="tx2"/>
                </a:solidFill>
              </a:rPr>
              <a:t>QSEs submit AS Self Arrangements and AS Offers into DAM</a:t>
            </a:r>
          </a:p>
          <a:p>
            <a:pPr lvl="2" indent="-285750">
              <a:spcBef>
                <a:spcPts val="0"/>
              </a:spcBef>
              <a:buFont typeface="Courier New" panose="02070309020205020404" pitchFamily="49" charset="0"/>
              <a:buChar char="o"/>
            </a:pPr>
            <a:r>
              <a:rPr lang="en-US" sz="1600" dirty="0">
                <a:solidFill>
                  <a:schemeClr val="tx2"/>
                </a:solidFill>
              </a:rPr>
              <a:t>DAM Awards for OD June 10 will include ECRS Awards and should be reflected in COP for OD June 10 for DRUC run.</a:t>
            </a:r>
          </a:p>
          <a:p>
            <a:pPr lvl="1">
              <a:spcBef>
                <a:spcPts val="0"/>
              </a:spcBef>
              <a:buFont typeface="Courier New" panose="02070309020205020404" pitchFamily="49" charset="0"/>
              <a:buChar char="o"/>
            </a:pPr>
            <a:r>
              <a:rPr lang="en-US" sz="1600" dirty="0">
                <a:solidFill>
                  <a:schemeClr val="tx2"/>
                </a:solidFill>
              </a:rPr>
              <a:t>After DAM, QSE submits COP updates OD June 10 to include ECRS</a:t>
            </a:r>
          </a:p>
          <a:p>
            <a:pPr marL="1028700" marR="0" indent="0">
              <a:spcBef>
                <a:spcPts val="0"/>
              </a:spcBef>
              <a:spcAft>
                <a:spcPts val="0"/>
              </a:spcAft>
              <a:buNone/>
            </a:pPr>
            <a:r>
              <a:rPr lang="en-US" sz="1600" dirty="0">
                <a:solidFill>
                  <a:schemeClr val="tx2"/>
                </a:solidFill>
              </a:rPr>
              <a:t> </a:t>
            </a:r>
          </a:p>
          <a:p>
            <a:pPr marL="342900" marR="0" lvl="0" indent="-342900">
              <a:spcBef>
                <a:spcPts val="0"/>
              </a:spcBef>
              <a:spcAft>
                <a:spcPts val="0"/>
              </a:spcAft>
              <a:buFont typeface="Calibri" panose="020F0502020204030204" pitchFamily="34" charset="0"/>
              <a:buChar char="-"/>
            </a:pPr>
            <a:r>
              <a:rPr lang="en-US" sz="1600" dirty="0">
                <a:solidFill>
                  <a:schemeClr val="tx2"/>
                </a:solidFill>
              </a:rPr>
              <a:t>June 10, 2023</a:t>
            </a:r>
          </a:p>
          <a:p>
            <a:pPr marL="742950" marR="0" lvl="1" indent="-285750">
              <a:spcBef>
                <a:spcPts val="0"/>
              </a:spcBef>
              <a:spcAft>
                <a:spcPts val="0"/>
              </a:spcAft>
              <a:buFont typeface="Courier New" panose="02070309020205020404" pitchFamily="49" charset="0"/>
              <a:buChar char="o"/>
            </a:pPr>
            <a:r>
              <a:rPr lang="en-US" sz="1600" dirty="0">
                <a:solidFill>
                  <a:schemeClr val="tx2"/>
                </a:solidFill>
              </a:rPr>
              <a:t>First Operating Day with ECRS</a:t>
            </a:r>
          </a:p>
          <a:p>
            <a:pPr marL="742950" marR="0" lvl="1" indent="-285750">
              <a:spcBef>
                <a:spcPts val="0"/>
              </a:spcBef>
              <a:spcAft>
                <a:spcPts val="0"/>
              </a:spcAft>
              <a:buFont typeface="Courier New" panose="02070309020205020404" pitchFamily="49" charset="0"/>
              <a:buChar char="o"/>
            </a:pPr>
            <a:r>
              <a:rPr lang="en-US" sz="1600" dirty="0">
                <a:solidFill>
                  <a:schemeClr val="tx2"/>
                </a:solidFill>
              </a:rPr>
              <a:t>Starting at 12:01am, telemetry should include ECRS values</a:t>
            </a:r>
          </a:p>
          <a:p>
            <a:endParaRPr lang="en-US" sz="1600" dirty="0">
              <a:solidFill>
                <a:schemeClr val="tx2"/>
              </a:solidFill>
            </a:endParaRPr>
          </a:p>
        </p:txBody>
      </p:sp>
      <p:sp>
        <p:nvSpPr>
          <p:cNvPr id="4" name="Slide Number Placeholder 3">
            <a:extLst>
              <a:ext uri="{FF2B5EF4-FFF2-40B4-BE49-F238E27FC236}">
                <a16:creationId xmlns:a16="http://schemas.microsoft.com/office/drawing/2014/main" id="{686D0D35-51F9-4418-9960-2905D19B4703}"/>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12855465"/>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248F63C-08AC-4CDD-B36F-0851B11853CB}">
  <ds:schemaRefs>
    <ds:schemaRef ds:uri="http://purl.org/dc/dcmitype/"/>
    <ds:schemaRef ds:uri="http://www.w3.org/XML/1998/namespace"/>
    <ds:schemaRef ds:uri="http://schemas.microsoft.com/office/2006/documentManagement/types"/>
    <ds:schemaRef ds:uri="http://schemas.openxmlformats.org/package/2006/metadata/core-properties"/>
    <ds:schemaRef ds:uri="http://purl.org/dc/terms/"/>
    <ds:schemaRef ds:uri="c34af464-7aa1-4edd-9be4-83dffc1cb926"/>
    <ds:schemaRef ds:uri="http://purl.org/dc/elements/1.1/"/>
    <ds:schemaRef ds:uri="http://schemas.microsoft.com/office/infopath/2007/PartnerControls"/>
    <ds:schemaRef ds:uri="http://schemas.microsoft.com/office/2006/metadata/properties"/>
  </ds:schemaRefs>
</ds:datastoreItem>
</file>

<file path=customXml/itemProps2.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3.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278648</TotalTime>
  <Words>983</Words>
  <Application>Microsoft Office PowerPoint</Application>
  <PresentationFormat>On-screen Show (4:3)</PresentationFormat>
  <Paragraphs>121</Paragraphs>
  <Slides>14</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14</vt:i4>
      </vt:variant>
    </vt:vector>
  </HeadingPairs>
  <TitlesOfParts>
    <vt:vector size="21" baseType="lpstr">
      <vt:lpstr>Arial</vt:lpstr>
      <vt:lpstr>Calibri</vt:lpstr>
      <vt:lpstr>Courier New</vt:lpstr>
      <vt:lpstr>Wingdings</vt:lpstr>
      <vt:lpstr>1_Custom Design</vt:lpstr>
      <vt:lpstr>Office Theme</vt:lpstr>
      <vt:lpstr>Custom Design</vt:lpstr>
      <vt:lpstr>PowerPoint Presentation</vt:lpstr>
      <vt:lpstr>Agenda</vt:lpstr>
      <vt:lpstr>Milestones for ECRS Implementation </vt:lpstr>
      <vt:lpstr>Scorecard  AS Offers</vt:lpstr>
      <vt:lpstr>Scorecard COP part 1</vt:lpstr>
      <vt:lpstr>COP part 2</vt:lpstr>
      <vt:lpstr>Scorecard  AS Self- Arrangement</vt:lpstr>
      <vt:lpstr>Communication and Cutover</vt:lpstr>
      <vt:lpstr>Communication and Cutover</vt:lpstr>
      <vt:lpstr>Communication and Cutover</vt:lpstr>
      <vt:lpstr>Wrap-up and Questions</vt:lpstr>
      <vt:lpstr>PowerPoint Presentation</vt:lpstr>
      <vt:lpstr>Supporting Documentation for ECRS</vt:lpstr>
      <vt:lpstr>Groupings for RRS and ECRS explanation</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Mereness, Matt</cp:lastModifiedBy>
  <cp:revision>2918</cp:revision>
  <cp:lastPrinted>2020-02-05T17:47:59Z</cp:lastPrinted>
  <dcterms:created xsi:type="dcterms:W3CDTF">2016-01-21T15:20:31Z</dcterms:created>
  <dcterms:modified xsi:type="dcterms:W3CDTF">2023-06-06T14:46:58Z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