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3" r:id="rId6"/>
    <p:sldId id="281" r:id="rId7"/>
    <p:sldId id="277" r:id="rId8"/>
    <p:sldId id="280" r:id="rId9"/>
    <p:sldId id="282" r:id="rId10"/>
    <p:sldId id="271" r:id="rId11"/>
    <p:sldId id="279" r:id="rId12"/>
    <p:sldId id="275" r:id="rId13"/>
    <p:sldId id="25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2A4E6-285F-4C71-AA7C-B9C6F6128B99}" v="21" dt="2023-06-05T20:59:38.8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57"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6FA256-2221-458C-98AA-E7C8EAE0F970}" type="doc">
      <dgm:prSet loTypeId="urn:microsoft.com/office/officeart/2005/8/layout/chevron1" loCatId="process" qsTypeId="urn:microsoft.com/office/officeart/2005/8/quickstyle/3d1" qsCatId="3D" csTypeId="urn:microsoft.com/office/officeart/2005/8/colors/accent5_2" csCatId="accent5" phldr="1"/>
      <dgm:spPr/>
    </dgm:pt>
    <dgm:pt modelId="{A4147A92-7C85-4291-ADDF-35A5EB945287}">
      <dgm:prSet phldrT="[Text]"/>
      <dgm:spPr/>
      <dgm:t>
        <a:bodyPr/>
        <a:lstStyle/>
        <a:p>
          <a:r>
            <a:rPr lang="en-US" b="1">
              <a:solidFill>
                <a:schemeClr val="bg1"/>
              </a:solidFill>
            </a:rPr>
            <a:t>Customer Choice</a:t>
          </a:r>
        </a:p>
      </dgm:t>
    </dgm:pt>
    <dgm:pt modelId="{835A1652-E76B-402F-A27A-6EEE742405DE}" type="parTrans" cxnId="{AF92D3C5-36D0-47A9-9244-43694FA51B7F}">
      <dgm:prSet/>
      <dgm:spPr/>
      <dgm:t>
        <a:bodyPr/>
        <a:lstStyle/>
        <a:p>
          <a:endParaRPr lang="en-US" b="1">
            <a:solidFill>
              <a:schemeClr val="bg1"/>
            </a:solidFill>
          </a:endParaRPr>
        </a:p>
      </dgm:t>
    </dgm:pt>
    <dgm:pt modelId="{C3731DD7-327A-48B9-B4D0-9C2583B95FEC}" type="sibTrans" cxnId="{AF92D3C5-36D0-47A9-9244-43694FA51B7F}">
      <dgm:prSet/>
      <dgm:spPr/>
      <dgm:t>
        <a:bodyPr/>
        <a:lstStyle/>
        <a:p>
          <a:endParaRPr lang="en-US" b="1">
            <a:solidFill>
              <a:schemeClr val="bg1"/>
            </a:solidFill>
          </a:endParaRPr>
        </a:p>
      </dgm:t>
    </dgm:pt>
    <dgm:pt modelId="{3C481F5D-D13B-4495-95B0-F26CDB776B0F}">
      <dgm:prSet phldrT="[Text]"/>
      <dgm:spPr/>
      <dgm:t>
        <a:bodyPr/>
        <a:lstStyle/>
        <a:p>
          <a:r>
            <a:rPr lang="en-US" b="1">
              <a:solidFill>
                <a:schemeClr val="bg1"/>
              </a:solidFill>
            </a:rPr>
            <a:t>DREP Assignment</a:t>
          </a:r>
        </a:p>
      </dgm:t>
    </dgm:pt>
    <dgm:pt modelId="{AB51A9A9-D000-443F-A56E-EF7CCC5FF684}" type="parTrans" cxnId="{872F5878-3978-4E1D-9DB8-8521E10A3CC1}">
      <dgm:prSet/>
      <dgm:spPr/>
      <dgm:t>
        <a:bodyPr/>
        <a:lstStyle/>
        <a:p>
          <a:endParaRPr lang="en-US" b="1">
            <a:solidFill>
              <a:schemeClr val="bg1"/>
            </a:solidFill>
          </a:endParaRPr>
        </a:p>
      </dgm:t>
    </dgm:pt>
    <dgm:pt modelId="{4300DE1B-5CC4-4E92-9E93-45F72535B9AC}" type="sibTrans" cxnId="{872F5878-3978-4E1D-9DB8-8521E10A3CC1}">
      <dgm:prSet/>
      <dgm:spPr/>
      <dgm:t>
        <a:bodyPr/>
        <a:lstStyle/>
        <a:p>
          <a:endParaRPr lang="en-US" b="1">
            <a:solidFill>
              <a:schemeClr val="bg1"/>
            </a:solidFill>
          </a:endParaRPr>
        </a:p>
      </dgm:t>
    </dgm:pt>
    <dgm:pt modelId="{AF03EF36-3EB5-4E93-BE7A-541016C6AD14}">
      <dgm:prSet phldrT="[Text]"/>
      <dgm:spPr/>
      <dgm:t>
        <a:bodyPr/>
        <a:lstStyle/>
        <a:p>
          <a:r>
            <a:rPr lang="en-US" b="1">
              <a:solidFill>
                <a:schemeClr val="bg1"/>
              </a:solidFill>
            </a:rPr>
            <a:t>Transition</a:t>
          </a:r>
        </a:p>
      </dgm:t>
    </dgm:pt>
    <dgm:pt modelId="{E8D008AB-D0C3-488B-9A4D-A8C11695AF7A}" type="parTrans" cxnId="{6583025A-5C91-47C0-B901-1B8FF6EC633A}">
      <dgm:prSet/>
      <dgm:spPr/>
      <dgm:t>
        <a:bodyPr/>
        <a:lstStyle/>
        <a:p>
          <a:endParaRPr lang="en-US" b="1">
            <a:solidFill>
              <a:schemeClr val="bg1"/>
            </a:solidFill>
          </a:endParaRPr>
        </a:p>
      </dgm:t>
    </dgm:pt>
    <dgm:pt modelId="{F2F19E21-5E88-446D-A000-D31427B9DBD8}" type="sibTrans" cxnId="{6583025A-5C91-47C0-B901-1B8FF6EC633A}">
      <dgm:prSet/>
      <dgm:spPr/>
      <dgm:t>
        <a:bodyPr/>
        <a:lstStyle/>
        <a:p>
          <a:endParaRPr lang="en-US" b="1">
            <a:solidFill>
              <a:schemeClr val="bg1"/>
            </a:solidFill>
          </a:endParaRPr>
        </a:p>
      </dgm:t>
    </dgm:pt>
    <dgm:pt modelId="{DB7ABFE8-AB87-4F3C-A0FF-F6E0B3C54FD3}">
      <dgm:prSet phldrT="[Text]"/>
      <dgm:spPr/>
      <dgm:t>
        <a:bodyPr/>
        <a:lstStyle/>
        <a:p>
          <a:r>
            <a:rPr lang="en-US" b="1">
              <a:solidFill>
                <a:schemeClr val="bg1"/>
              </a:solidFill>
            </a:rPr>
            <a:t>Post Transition</a:t>
          </a:r>
        </a:p>
      </dgm:t>
    </dgm:pt>
    <dgm:pt modelId="{3475DA6F-8DD1-49BF-ACFA-DFE25CAF9136}" type="parTrans" cxnId="{D31564DC-36E3-42FA-B978-E37E8845E674}">
      <dgm:prSet/>
      <dgm:spPr/>
      <dgm:t>
        <a:bodyPr/>
        <a:lstStyle/>
        <a:p>
          <a:endParaRPr lang="en-US" b="1">
            <a:solidFill>
              <a:schemeClr val="bg1"/>
            </a:solidFill>
          </a:endParaRPr>
        </a:p>
      </dgm:t>
    </dgm:pt>
    <dgm:pt modelId="{3A7677FA-AF38-4DAB-BBA6-1059F04FB127}" type="sibTrans" cxnId="{D31564DC-36E3-42FA-B978-E37E8845E674}">
      <dgm:prSet/>
      <dgm:spPr/>
      <dgm:t>
        <a:bodyPr/>
        <a:lstStyle/>
        <a:p>
          <a:endParaRPr lang="en-US" b="1">
            <a:solidFill>
              <a:schemeClr val="bg1"/>
            </a:solidFill>
          </a:endParaRPr>
        </a:p>
      </dgm:t>
    </dgm:pt>
    <dgm:pt modelId="{6840DF7F-4289-47AB-89BB-E89334BF69D1}" type="pres">
      <dgm:prSet presAssocID="{CF6FA256-2221-458C-98AA-E7C8EAE0F970}" presName="Name0" presStyleCnt="0">
        <dgm:presLayoutVars>
          <dgm:dir/>
          <dgm:animLvl val="lvl"/>
          <dgm:resizeHandles val="exact"/>
        </dgm:presLayoutVars>
      </dgm:prSet>
      <dgm:spPr/>
    </dgm:pt>
    <dgm:pt modelId="{EE19FC1B-92CF-4D61-AB5F-EE2C437FC84A}" type="pres">
      <dgm:prSet presAssocID="{A4147A92-7C85-4291-ADDF-35A5EB945287}" presName="parTxOnly" presStyleLbl="node1" presStyleIdx="0" presStyleCnt="4">
        <dgm:presLayoutVars>
          <dgm:chMax val="0"/>
          <dgm:chPref val="0"/>
          <dgm:bulletEnabled val="1"/>
        </dgm:presLayoutVars>
      </dgm:prSet>
      <dgm:spPr/>
    </dgm:pt>
    <dgm:pt modelId="{CC1A91BB-C66A-48ED-B4D7-A357F8599DD2}" type="pres">
      <dgm:prSet presAssocID="{C3731DD7-327A-48B9-B4D0-9C2583B95FEC}" presName="parTxOnlySpace" presStyleCnt="0"/>
      <dgm:spPr/>
    </dgm:pt>
    <dgm:pt modelId="{8CD28D71-7127-40A9-9D51-1467BAF5B25C}" type="pres">
      <dgm:prSet presAssocID="{3C481F5D-D13B-4495-95B0-F26CDB776B0F}" presName="parTxOnly" presStyleLbl="node1" presStyleIdx="1" presStyleCnt="4">
        <dgm:presLayoutVars>
          <dgm:chMax val="0"/>
          <dgm:chPref val="0"/>
          <dgm:bulletEnabled val="1"/>
        </dgm:presLayoutVars>
      </dgm:prSet>
      <dgm:spPr/>
    </dgm:pt>
    <dgm:pt modelId="{867EAED0-D7E3-432A-AB5B-14555448005F}" type="pres">
      <dgm:prSet presAssocID="{4300DE1B-5CC4-4E92-9E93-45F72535B9AC}" presName="parTxOnlySpace" presStyleCnt="0"/>
      <dgm:spPr/>
    </dgm:pt>
    <dgm:pt modelId="{9BC85989-ED6B-48D7-B249-C606BF3D4626}" type="pres">
      <dgm:prSet presAssocID="{AF03EF36-3EB5-4E93-BE7A-541016C6AD14}" presName="parTxOnly" presStyleLbl="node1" presStyleIdx="2" presStyleCnt="4">
        <dgm:presLayoutVars>
          <dgm:chMax val="0"/>
          <dgm:chPref val="0"/>
          <dgm:bulletEnabled val="1"/>
        </dgm:presLayoutVars>
      </dgm:prSet>
      <dgm:spPr/>
    </dgm:pt>
    <dgm:pt modelId="{7C00FB1C-6010-4BFE-AC82-A3AAA71D58EA}" type="pres">
      <dgm:prSet presAssocID="{F2F19E21-5E88-446D-A000-D31427B9DBD8}" presName="parTxOnlySpace" presStyleCnt="0"/>
      <dgm:spPr/>
    </dgm:pt>
    <dgm:pt modelId="{0DE27D57-EB1E-4C2D-A53F-48BCD4FEE254}" type="pres">
      <dgm:prSet presAssocID="{DB7ABFE8-AB87-4F3C-A0FF-F6E0B3C54FD3}" presName="parTxOnly" presStyleLbl="node1" presStyleIdx="3" presStyleCnt="4">
        <dgm:presLayoutVars>
          <dgm:chMax val="0"/>
          <dgm:chPref val="0"/>
          <dgm:bulletEnabled val="1"/>
        </dgm:presLayoutVars>
      </dgm:prSet>
      <dgm:spPr/>
    </dgm:pt>
  </dgm:ptLst>
  <dgm:cxnLst>
    <dgm:cxn modelId="{D90D8912-5B7C-467D-891B-142965C1095E}" type="presOf" srcId="{AF03EF36-3EB5-4E93-BE7A-541016C6AD14}" destId="{9BC85989-ED6B-48D7-B249-C606BF3D4626}" srcOrd="0" destOrd="0" presId="urn:microsoft.com/office/officeart/2005/8/layout/chevron1"/>
    <dgm:cxn modelId="{D41E595B-4360-4763-9B47-4DBD6898FC29}" type="presOf" srcId="{A4147A92-7C85-4291-ADDF-35A5EB945287}" destId="{EE19FC1B-92CF-4D61-AB5F-EE2C437FC84A}" srcOrd="0" destOrd="0" presId="urn:microsoft.com/office/officeart/2005/8/layout/chevron1"/>
    <dgm:cxn modelId="{CD05FC47-F4A1-4C52-B1FC-517A136EA998}" type="presOf" srcId="{3C481F5D-D13B-4495-95B0-F26CDB776B0F}" destId="{8CD28D71-7127-40A9-9D51-1467BAF5B25C}" srcOrd="0" destOrd="0" presId="urn:microsoft.com/office/officeart/2005/8/layout/chevron1"/>
    <dgm:cxn modelId="{872F5878-3978-4E1D-9DB8-8521E10A3CC1}" srcId="{CF6FA256-2221-458C-98AA-E7C8EAE0F970}" destId="{3C481F5D-D13B-4495-95B0-F26CDB776B0F}" srcOrd="1" destOrd="0" parTransId="{AB51A9A9-D000-443F-A56E-EF7CCC5FF684}" sibTransId="{4300DE1B-5CC4-4E92-9E93-45F72535B9AC}"/>
    <dgm:cxn modelId="{6583025A-5C91-47C0-B901-1B8FF6EC633A}" srcId="{CF6FA256-2221-458C-98AA-E7C8EAE0F970}" destId="{AF03EF36-3EB5-4E93-BE7A-541016C6AD14}" srcOrd="2" destOrd="0" parTransId="{E8D008AB-D0C3-488B-9A4D-A8C11695AF7A}" sibTransId="{F2F19E21-5E88-446D-A000-D31427B9DBD8}"/>
    <dgm:cxn modelId="{6BF967A6-F96D-473F-BE72-355EE56AB12A}" type="presOf" srcId="{DB7ABFE8-AB87-4F3C-A0FF-F6E0B3C54FD3}" destId="{0DE27D57-EB1E-4C2D-A53F-48BCD4FEE254}" srcOrd="0" destOrd="0" presId="urn:microsoft.com/office/officeart/2005/8/layout/chevron1"/>
    <dgm:cxn modelId="{AF92D3C5-36D0-47A9-9244-43694FA51B7F}" srcId="{CF6FA256-2221-458C-98AA-E7C8EAE0F970}" destId="{A4147A92-7C85-4291-ADDF-35A5EB945287}" srcOrd="0" destOrd="0" parTransId="{835A1652-E76B-402F-A27A-6EEE742405DE}" sibTransId="{C3731DD7-327A-48B9-B4D0-9C2583B95FEC}"/>
    <dgm:cxn modelId="{D31564DC-36E3-42FA-B978-E37E8845E674}" srcId="{CF6FA256-2221-458C-98AA-E7C8EAE0F970}" destId="{DB7ABFE8-AB87-4F3C-A0FF-F6E0B3C54FD3}" srcOrd="3" destOrd="0" parTransId="{3475DA6F-8DD1-49BF-ACFA-DFE25CAF9136}" sibTransId="{3A7677FA-AF38-4DAB-BBA6-1059F04FB127}"/>
    <dgm:cxn modelId="{B5AD99F4-8069-47EB-865D-CFFE12CDE5CC}" type="presOf" srcId="{CF6FA256-2221-458C-98AA-E7C8EAE0F970}" destId="{6840DF7F-4289-47AB-89BB-E89334BF69D1}" srcOrd="0" destOrd="0" presId="urn:microsoft.com/office/officeart/2005/8/layout/chevron1"/>
    <dgm:cxn modelId="{311ABD97-BFDD-4BA2-BE1D-860868C8772F}" type="presParOf" srcId="{6840DF7F-4289-47AB-89BB-E89334BF69D1}" destId="{EE19FC1B-92CF-4D61-AB5F-EE2C437FC84A}" srcOrd="0" destOrd="0" presId="urn:microsoft.com/office/officeart/2005/8/layout/chevron1"/>
    <dgm:cxn modelId="{FDE2AD08-EC66-45D2-82AC-58BC59B4C4CE}" type="presParOf" srcId="{6840DF7F-4289-47AB-89BB-E89334BF69D1}" destId="{CC1A91BB-C66A-48ED-B4D7-A357F8599DD2}" srcOrd="1" destOrd="0" presId="urn:microsoft.com/office/officeart/2005/8/layout/chevron1"/>
    <dgm:cxn modelId="{AC5603D3-E4D7-45BC-967E-0776520DF2C7}" type="presParOf" srcId="{6840DF7F-4289-47AB-89BB-E89334BF69D1}" destId="{8CD28D71-7127-40A9-9D51-1467BAF5B25C}" srcOrd="2" destOrd="0" presId="urn:microsoft.com/office/officeart/2005/8/layout/chevron1"/>
    <dgm:cxn modelId="{7917AD1C-91BF-4527-9910-02D326640357}" type="presParOf" srcId="{6840DF7F-4289-47AB-89BB-E89334BF69D1}" destId="{867EAED0-D7E3-432A-AB5B-14555448005F}" srcOrd="3" destOrd="0" presId="urn:microsoft.com/office/officeart/2005/8/layout/chevron1"/>
    <dgm:cxn modelId="{6FF11574-C30A-4759-8B0D-43DA5C0DB982}" type="presParOf" srcId="{6840DF7F-4289-47AB-89BB-E89334BF69D1}" destId="{9BC85989-ED6B-48D7-B249-C606BF3D4626}" srcOrd="4" destOrd="0" presId="urn:microsoft.com/office/officeart/2005/8/layout/chevron1"/>
    <dgm:cxn modelId="{42346E7B-ECF4-49D6-B1D6-8FA2A7FF7FA5}" type="presParOf" srcId="{6840DF7F-4289-47AB-89BB-E89334BF69D1}" destId="{7C00FB1C-6010-4BFE-AC82-A3AAA71D58EA}" srcOrd="5" destOrd="0" presId="urn:microsoft.com/office/officeart/2005/8/layout/chevron1"/>
    <dgm:cxn modelId="{E8FF8534-0506-40ED-8869-1E47C0D528A7}" type="presParOf" srcId="{6840DF7F-4289-47AB-89BB-E89334BF69D1}" destId="{0DE27D57-EB1E-4C2D-A53F-48BCD4FEE254}"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19FC1B-92CF-4D61-AB5F-EE2C437FC84A}">
      <dsp:nvSpPr>
        <dsp:cNvPr id="0" name=""/>
        <dsp:cNvSpPr/>
      </dsp:nvSpPr>
      <dsp:spPr>
        <a:xfrm>
          <a:off x="2544" y="207698"/>
          <a:ext cx="1481435" cy="592574"/>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Customer Choice</a:t>
          </a:r>
        </a:p>
      </dsp:txBody>
      <dsp:txXfrm>
        <a:off x="298831" y="207698"/>
        <a:ext cx="888861" cy="592574"/>
      </dsp:txXfrm>
    </dsp:sp>
    <dsp:sp modelId="{8CD28D71-7127-40A9-9D51-1467BAF5B25C}">
      <dsp:nvSpPr>
        <dsp:cNvPr id="0" name=""/>
        <dsp:cNvSpPr/>
      </dsp:nvSpPr>
      <dsp:spPr>
        <a:xfrm>
          <a:off x="1335836" y="207698"/>
          <a:ext cx="1481435" cy="592574"/>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DREP Assignment</a:t>
          </a:r>
        </a:p>
      </dsp:txBody>
      <dsp:txXfrm>
        <a:off x="1632123" y="207698"/>
        <a:ext cx="888861" cy="592574"/>
      </dsp:txXfrm>
    </dsp:sp>
    <dsp:sp modelId="{9BC85989-ED6B-48D7-B249-C606BF3D4626}">
      <dsp:nvSpPr>
        <dsp:cNvPr id="0" name=""/>
        <dsp:cNvSpPr/>
      </dsp:nvSpPr>
      <dsp:spPr>
        <a:xfrm>
          <a:off x="2669128" y="207698"/>
          <a:ext cx="1481435" cy="592574"/>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Transition</a:t>
          </a:r>
        </a:p>
      </dsp:txBody>
      <dsp:txXfrm>
        <a:off x="2965415" y="207698"/>
        <a:ext cx="888861" cy="592574"/>
      </dsp:txXfrm>
    </dsp:sp>
    <dsp:sp modelId="{0DE27D57-EB1E-4C2D-A53F-48BCD4FEE254}">
      <dsp:nvSpPr>
        <dsp:cNvPr id="0" name=""/>
        <dsp:cNvSpPr/>
      </dsp:nvSpPr>
      <dsp:spPr>
        <a:xfrm>
          <a:off x="4002419" y="207698"/>
          <a:ext cx="1481435" cy="592574"/>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a:solidFill>
                <a:schemeClr val="bg1"/>
              </a:solidFill>
            </a:rPr>
            <a:t>Post Transition</a:t>
          </a:r>
        </a:p>
      </dsp:txBody>
      <dsp:txXfrm>
        <a:off x="4298706" y="207698"/>
        <a:ext cx="888861" cy="59257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6/5/2023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6/5/2023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8.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hyperlink" Target="mailto:marketops@mylubbock.us"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hyperlink" Target="mailto:marketops@mylubbock.us" TargetMode="Externa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June 6th, 2023</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a:t>
            </a:r>
            <a:r>
              <a:rPr lang="en-US" dirty="0"/>
              <a:t>– Detailed Timeline</a:t>
            </a:r>
          </a:p>
          <a:p>
            <a:pPr>
              <a:spcBef>
                <a:spcPts val="0"/>
              </a:spcBef>
            </a:pPr>
            <a:r>
              <a:rPr lang="en-US" dirty="0"/>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highlight>
                  <a:srgbClr val="FFFF00"/>
                </a:highlight>
              </a:rPr>
              <a:t>Power to Choose website</a:t>
            </a:r>
          </a:p>
          <a:p>
            <a:pPr>
              <a:spcBef>
                <a:spcPts val="0"/>
              </a:spcBef>
            </a:pPr>
            <a:r>
              <a:rPr lang="en-US" dirty="0"/>
              <a:t>Customer Forums/Town Halls</a:t>
            </a:r>
          </a:p>
          <a:p>
            <a:pPr>
              <a:spcBef>
                <a:spcPts val="0"/>
              </a:spcBef>
            </a:pPr>
            <a:r>
              <a:rPr lang="en-US" dirty="0">
                <a:highlight>
                  <a:srgbClr val="FFFF00"/>
                </a:highlight>
              </a:rPr>
              <a:t>Flight Testing </a:t>
            </a:r>
            <a:r>
              <a:rPr lang="en-US" dirty="0"/>
              <a:t>/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sz="2000" dirty="0"/>
              <a:t>GO LIVE – Transition to Competition </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ESI IDs in TDSP Extract</a:t>
            </a:r>
          </a:p>
          <a:p>
            <a:pPr>
              <a:spcBef>
                <a:spcPts val="0"/>
              </a:spcBef>
            </a:pPr>
            <a:r>
              <a:rPr lang="en-US" dirty="0"/>
              <a:t>RMG Chapter 8 Revisions </a:t>
            </a:r>
          </a:p>
          <a:p>
            <a:pPr>
              <a:spcBef>
                <a:spcPts val="0"/>
              </a:spcBef>
            </a:pPr>
            <a:r>
              <a:rPr lang="en-US" dirty="0">
                <a:highlight>
                  <a:srgbClr val="FFFF00"/>
                </a:highlight>
              </a:rPr>
              <a:t>Historical Usage Requests</a:t>
            </a:r>
          </a:p>
          <a:p>
            <a:pPr>
              <a:spcBef>
                <a:spcPts val="0"/>
              </a:spcBef>
            </a:pPr>
            <a:r>
              <a:rPr lang="en-US" dirty="0"/>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Load Profiles </a:t>
            </a:r>
          </a:p>
          <a:p>
            <a:pPr>
              <a:spcBef>
                <a:spcPts val="0"/>
              </a:spcBef>
            </a:pPr>
            <a:r>
              <a:rPr lang="en-US" u="sng" dirty="0"/>
              <a:t>TSDP Activities</a:t>
            </a:r>
            <a:r>
              <a:rPr lang="en-US" dirty="0"/>
              <a:t>:  </a:t>
            </a:r>
            <a:r>
              <a:rPr lang="en-US" dirty="0">
                <a:highlight>
                  <a:srgbClr val="FFFF00"/>
                </a:highlight>
              </a:rPr>
              <a:t>Critical Care</a:t>
            </a:r>
            <a:r>
              <a:rPr lang="en-US" dirty="0"/>
              <a:t>, DLFs,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Weather Moratoriums,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032215">
            <a:off x="5036704" y="4948510"/>
            <a:ext cx="1324908" cy="461665"/>
          </a:xfrm>
          <a:prstGeom prst="rect">
            <a:avLst/>
          </a:prstGeom>
          <a:noFill/>
        </p:spPr>
        <p:txBody>
          <a:bodyPr wrap="square" rtlCol="0">
            <a:spAutoFit/>
          </a:bodyPr>
          <a:lstStyle/>
          <a:p>
            <a:r>
              <a:rPr lang="en-US" sz="2400" b="1" dirty="0">
                <a:solidFill>
                  <a:srgbClr val="FF0000"/>
                </a:solidFill>
              </a:rPr>
              <a:t>Delayed </a:t>
            </a:r>
          </a:p>
        </p:txBody>
      </p:sp>
    </p:spTree>
    <p:extLst>
      <p:ext uri="{BB962C8B-B14F-4D97-AF65-F5344CB8AC3E}">
        <p14:creationId xmlns:p14="http://schemas.microsoft.com/office/powerpoint/2010/main" val="3321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Held after RMS @ 1:00 PM </a:t>
            </a:r>
            <a:br>
              <a:rPr lang="en-US" dirty="0"/>
            </a:br>
            <a:r>
              <a:rPr lang="en-US" dirty="0"/>
              <a:t> </a:t>
            </a:r>
            <a:br>
              <a:rPr lang="en-US" dirty="0"/>
            </a:br>
            <a:r>
              <a:rPr lang="en-US" dirty="0"/>
              <a:t>June 6th, 2023</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6245166" y="2313928"/>
            <a:ext cx="3813233" cy="1833562"/>
          </a:xfrm>
        </p:spPr>
        <p:txBody>
          <a:bodyPr>
            <a:noAutofit/>
          </a:bodyPr>
          <a:lstStyle/>
          <a:p>
            <a:r>
              <a:rPr lang="en-US" sz="2000" b="1" u="sng" dirty="0"/>
              <a:t>AGENDA:</a:t>
            </a:r>
          </a:p>
          <a:p>
            <a:pPr marL="285750" indent="-285750">
              <a:buFont typeface="Courier New" panose="02070309020205020404" pitchFamily="49" charset="0"/>
              <a:buChar char="o"/>
            </a:pPr>
            <a:r>
              <a:rPr lang="en-US" sz="1600" dirty="0"/>
              <a:t>FERC Status</a:t>
            </a:r>
          </a:p>
          <a:p>
            <a:pPr marL="285750" indent="-285750">
              <a:buFont typeface="Courier New" panose="02070309020205020404" pitchFamily="49" charset="0"/>
              <a:buChar char="o"/>
            </a:pPr>
            <a:r>
              <a:rPr lang="en-US" sz="1600" dirty="0"/>
              <a:t>Flight Testing Update</a:t>
            </a:r>
          </a:p>
          <a:p>
            <a:pPr marL="285750" indent="-285750">
              <a:buFont typeface="Courier New" panose="02070309020205020404" pitchFamily="49" charset="0"/>
              <a:buChar char="o"/>
            </a:pPr>
            <a:r>
              <a:rPr lang="en-US" sz="1600" dirty="0"/>
              <a:t>Solution to Stacking Update</a:t>
            </a:r>
          </a:p>
          <a:p>
            <a:pPr marL="742950" lvl="1" indent="-285750">
              <a:buFont typeface="Courier New" panose="02070309020205020404" pitchFamily="49" charset="0"/>
              <a:buChar char="o"/>
            </a:pPr>
            <a:r>
              <a:rPr lang="en-US" sz="1600" dirty="0"/>
              <a:t>Force Out Scenario – True MVIs</a:t>
            </a:r>
          </a:p>
          <a:p>
            <a:pPr marL="285750" indent="-285750">
              <a:buFont typeface="Courier New" panose="02070309020205020404" pitchFamily="49" charset="0"/>
              <a:buChar char="o"/>
            </a:pPr>
            <a:r>
              <a:rPr lang="en-US" sz="1600" dirty="0"/>
              <a:t>Critical Care Clarification</a:t>
            </a:r>
          </a:p>
          <a:p>
            <a:pPr marL="285750" indent="-285750">
              <a:buFont typeface="Courier New" panose="02070309020205020404" pitchFamily="49" charset="0"/>
              <a:buChar char="o"/>
            </a:pPr>
            <a:r>
              <a:rPr lang="en-US" sz="1600" dirty="0"/>
              <a:t>RMGRR174 – Language Review</a:t>
            </a:r>
          </a:p>
          <a:p>
            <a:pPr marL="285750" indent="-285750">
              <a:buFont typeface="Courier New" panose="02070309020205020404" pitchFamily="49" charset="0"/>
              <a:buChar char="o"/>
            </a:pPr>
            <a:r>
              <a:rPr lang="en-US" sz="1600" dirty="0"/>
              <a:t>Chapter 5 tariffs – update</a:t>
            </a:r>
          </a:p>
          <a:p>
            <a:pPr marL="285750" indent="-285750">
              <a:buFont typeface="Courier New" panose="02070309020205020404" pitchFamily="49" charset="0"/>
              <a:buChar char="o"/>
            </a:pPr>
            <a:r>
              <a:rPr lang="en-US" sz="1600" dirty="0"/>
              <a:t>Customer Protection Rules update</a:t>
            </a:r>
          </a:p>
          <a:p>
            <a:pPr marL="285750" indent="-285750">
              <a:buFont typeface="Courier New" panose="02070309020205020404" pitchFamily="49" charset="0"/>
              <a:buChar char="o"/>
            </a:pPr>
            <a:r>
              <a:rPr lang="en-US" sz="1600" dirty="0"/>
              <a:t>Transition Activities Review</a:t>
            </a:r>
          </a:p>
          <a:p>
            <a:pPr marL="285750" indent="-285750">
              <a:buFont typeface="Courier New" panose="02070309020205020404" pitchFamily="49" charset="0"/>
              <a:buChar char="o"/>
            </a:pPr>
            <a:r>
              <a:rPr lang="en-US" sz="1600" dirty="0"/>
              <a:t>Open Discussion</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11</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normAutofit fontScale="90000"/>
          </a:bodyPr>
          <a:lstStyle/>
          <a:p>
            <a:r>
              <a:rPr lang="en-US" dirty="0"/>
              <a:t>LRITF Meetings</a:t>
            </a:r>
            <a:br>
              <a:rPr lang="en-US" dirty="0"/>
            </a:br>
            <a:r>
              <a:rPr lang="en-US" dirty="0"/>
              <a:t>	4/4/23</a:t>
            </a:r>
            <a:br>
              <a:rPr lang="en-US" dirty="0"/>
            </a:br>
            <a:r>
              <a:rPr lang="en-US" dirty="0"/>
              <a:t>	4/13/23</a:t>
            </a:r>
            <a:br>
              <a:rPr lang="en-US" dirty="0"/>
            </a:br>
            <a:r>
              <a:rPr lang="en-US" dirty="0"/>
              <a:t>	5/2/23</a:t>
            </a:r>
            <a:br>
              <a:rPr lang="en-US" dirty="0"/>
            </a:br>
            <a:r>
              <a:rPr lang="en-US" dirty="0"/>
              <a:t>	5/25/23</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987636" y="771525"/>
            <a:ext cx="6967683" cy="5629275"/>
          </a:xfrm>
        </p:spPr>
        <p:txBody>
          <a:bodyPr>
            <a:normAutofit/>
          </a:bodyPr>
          <a:lstStyle/>
          <a:p>
            <a:pPr algn="ctr"/>
            <a:r>
              <a:rPr lang="en-US" sz="2800" dirty="0"/>
              <a:t>The Task Force continues to discuss major implementation </a:t>
            </a:r>
            <a:r>
              <a:rPr lang="en-US" sz="2800" dirty="0">
                <a:solidFill>
                  <a:schemeClr val="bg1">
                    <a:lumMod val="50000"/>
                  </a:schemeClr>
                </a:solidFill>
              </a:rPr>
              <a:t>items</a:t>
            </a:r>
            <a:r>
              <a:rPr lang="en-US" sz="2800" dirty="0">
                <a:solidFill>
                  <a:srgbClr val="C00000"/>
                </a:solidFill>
              </a:rPr>
              <a:t> </a:t>
            </a:r>
            <a:r>
              <a:rPr lang="en-US" sz="2800" dirty="0"/>
              <a:t>that must be resolved prior to LP&amp;L entering competition:</a:t>
            </a:r>
          </a:p>
          <a:p>
            <a:pPr marL="342900" indent="-342900">
              <a:buAutoNum type="arabicPeriod"/>
            </a:pPr>
            <a:r>
              <a:rPr lang="en-US" sz="2400" b="1" u="sng" dirty="0"/>
              <a:t>Pro-Forma Retail Access Tariff </a:t>
            </a:r>
            <a:r>
              <a:rPr lang="en-US" sz="2400" dirty="0"/>
              <a:t>–</a:t>
            </a:r>
            <a:r>
              <a:rPr lang="en-US" sz="2400" dirty="0">
                <a:solidFill>
                  <a:schemeClr val="tx1">
                    <a:lumMod val="50000"/>
                    <a:lumOff val="50000"/>
                  </a:schemeClr>
                </a:solidFill>
              </a:rPr>
              <a:t> </a:t>
            </a:r>
            <a:r>
              <a:rPr lang="en-US" sz="2000" b="1" dirty="0">
                <a:solidFill>
                  <a:schemeClr val="tx1">
                    <a:lumMod val="50000"/>
                    <a:lumOff val="50000"/>
                  </a:schemeClr>
                </a:solidFill>
              </a:rPr>
              <a:t>Project# 54212 </a:t>
            </a:r>
            <a:r>
              <a:rPr lang="en-US" sz="2000" dirty="0">
                <a:solidFill>
                  <a:schemeClr val="tx1">
                    <a:lumMod val="50000"/>
                    <a:lumOff val="50000"/>
                  </a:schemeClr>
                </a:solidFill>
              </a:rPr>
              <a:t>was approved on consent at the 3/23 PUC Open Meeting. </a:t>
            </a:r>
            <a:r>
              <a:rPr lang="en-US" sz="2000" b="1" i="1" dirty="0">
                <a:solidFill>
                  <a:schemeClr val="tx1">
                    <a:lumMod val="50000"/>
                    <a:lumOff val="50000"/>
                  </a:schemeClr>
                </a:solidFill>
              </a:rPr>
              <a:t>LP&amp;L currently working on Chapter 5 of tariffs and Customer Protection Rules. </a:t>
            </a:r>
            <a:endParaRPr lang="en-US" sz="2000" dirty="0">
              <a:solidFill>
                <a:schemeClr val="tx1">
                  <a:lumMod val="50000"/>
                  <a:lumOff val="50000"/>
                </a:schemeClr>
              </a:solidFill>
            </a:endParaRPr>
          </a:p>
          <a:p>
            <a:pPr marL="342900" indent="-342900">
              <a:buAutoNum type="arabicPeriod"/>
            </a:pPr>
            <a:r>
              <a:rPr lang="en-US" sz="2400" b="1" u="sng" dirty="0"/>
              <a:t>CSA &amp; Mass Transition Transaction Workflows </a:t>
            </a:r>
            <a:r>
              <a:rPr lang="en-US" sz="2400" dirty="0"/>
              <a:t>–</a:t>
            </a:r>
            <a:r>
              <a:rPr lang="en-US" sz="2000" dirty="0"/>
              <a:t>NPRR1159 and RMGRR171 have been approved by PUCT.</a:t>
            </a:r>
          </a:p>
          <a:p>
            <a:pPr marL="342900" indent="-342900">
              <a:buFont typeface="Arial" panose="020B0604020202020204" pitchFamily="34" charset="0"/>
              <a:buAutoNum type="arabicPeriod"/>
            </a:pPr>
            <a:r>
              <a:rPr lang="en-US" sz="2400" b="1" u="sng" dirty="0"/>
              <a:t>Customer Data Issue / Customer Choice Billing </a:t>
            </a:r>
            <a:r>
              <a:rPr lang="en-US" sz="2400" dirty="0"/>
              <a:t>– </a:t>
            </a:r>
            <a:r>
              <a:rPr lang="en-US" sz="2200" dirty="0"/>
              <a:t>HB2664/HB2663 have been signed by the Governor.</a:t>
            </a:r>
            <a:endParaRPr lang="en-US" sz="2400" dirty="0"/>
          </a:p>
          <a:p>
            <a:pPr marL="342900" indent="-342900">
              <a:buFont typeface="Arial" panose="020B0604020202020204" pitchFamily="34" charset="0"/>
              <a:buAutoNum type="arabicPeriod"/>
            </a:pPr>
            <a:r>
              <a:rPr lang="en-US" sz="2400" b="1" u="sng" dirty="0"/>
              <a:t>FERC Approval – </a:t>
            </a:r>
            <a:r>
              <a:rPr lang="en-US" sz="2200" dirty="0"/>
              <a:t>required to transition remaining load from SPS to ERCOT; FERC settlement conference 5/25 and next is scheduled 7/6 for Docket: </a:t>
            </a:r>
            <a:r>
              <a:rPr lang="en-US" sz="2200" dirty="0">
                <a:effectLst/>
                <a:latin typeface="Calibri" panose="020F0502020204030204" pitchFamily="34" charset="0"/>
                <a:ea typeface="Calibri" panose="020F0502020204030204" pitchFamily="34" charset="0"/>
              </a:rPr>
              <a:t>ER23-1144-000</a:t>
            </a:r>
            <a:endParaRPr lang="en-US" sz="2200" b="1" u="sng" dirty="0"/>
          </a:p>
        </p:txBody>
      </p:sp>
      <p:sp>
        <p:nvSpPr>
          <p:cNvPr id="4" name="TextBox 3">
            <a:extLst>
              <a:ext uri="{FF2B5EF4-FFF2-40B4-BE49-F238E27FC236}">
                <a16:creationId xmlns:a16="http://schemas.microsoft.com/office/drawing/2014/main" id="{E4EDF43F-CB17-B5FE-368A-1E4FF30F2A90}"/>
              </a:ext>
            </a:extLst>
          </p:cNvPr>
          <p:cNvSpPr txBox="1"/>
          <p:nvPr/>
        </p:nvSpPr>
        <p:spPr>
          <a:xfrm>
            <a:off x="109058" y="2861577"/>
            <a:ext cx="3129093" cy="1200329"/>
          </a:xfrm>
          <a:prstGeom prst="rect">
            <a:avLst/>
          </a:prstGeom>
          <a:noFill/>
        </p:spPr>
        <p:txBody>
          <a:bodyPr wrap="square" rtlCol="0">
            <a:spAutoFit/>
          </a:bodyPr>
          <a:lstStyle/>
          <a:p>
            <a:r>
              <a:rPr lang="en-US" sz="2400" b="1" dirty="0"/>
              <a:t>Major Implementation Items</a:t>
            </a:r>
          </a:p>
        </p:txBody>
      </p:sp>
      <p:sp>
        <p:nvSpPr>
          <p:cNvPr id="6" name="TextBox 5">
            <a:extLst>
              <a:ext uri="{FF2B5EF4-FFF2-40B4-BE49-F238E27FC236}">
                <a16:creationId xmlns:a16="http://schemas.microsoft.com/office/drawing/2014/main" id="{41C8E75C-5818-9A6E-589C-7C1BC433C082}"/>
              </a:ext>
            </a:extLst>
          </p:cNvPr>
          <p:cNvSpPr txBox="1"/>
          <p:nvPr/>
        </p:nvSpPr>
        <p:spPr>
          <a:xfrm rot="20473121">
            <a:off x="4324665" y="2676911"/>
            <a:ext cx="1182848" cy="369332"/>
          </a:xfrm>
          <a:prstGeom prst="rect">
            <a:avLst/>
          </a:prstGeom>
          <a:noFill/>
        </p:spPr>
        <p:txBody>
          <a:bodyPr wrap="square" rtlCol="0">
            <a:spAutoFit/>
          </a:bodyPr>
          <a:lstStyle/>
          <a:p>
            <a:r>
              <a:rPr lang="en-US" b="1" dirty="0">
                <a:solidFill>
                  <a:srgbClr val="FF0000"/>
                </a:solidFill>
              </a:rPr>
              <a:t>Approved </a:t>
            </a:r>
          </a:p>
        </p:txBody>
      </p:sp>
      <p:pic>
        <p:nvPicPr>
          <p:cNvPr id="7" name="Picture 6">
            <a:extLst>
              <a:ext uri="{FF2B5EF4-FFF2-40B4-BE49-F238E27FC236}">
                <a16:creationId xmlns:a16="http://schemas.microsoft.com/office/drawing/2014/main" id="{331C1D69-4C1A-6072-433D-1A30B7F093BB}"/>
              </a:ext>
            </a:extLst>
          </p:cNvPr>
          <p:cNvPicPr>
            <a:picLocks noChangeAspect="1"/>
          </p:cNvPicPr>
          <p:nvPr/>
        </p:nvPicPr>
        <p:blipFill>
          <a:blip r:embed="rId2"/>
          <a:stretch>
            <a:fillRect/>
          </a:stretch>
        </p:blipFill>
        <p:spPr>
          <a:xfrm>
            <a:off x="4214989" y="3693969"/>
            <a:ext cx="1402202" cy="896190"/>
          </a:xfrm>
          <a:prstGeom prst="rect">
            <a:avLst/>
          </a:prstGeom>
        </p:spPr>
      </p:pic>
      <p:pic>
        <p:nvPicPr>
          <p:cNvPr id="8" name="Picture 7">
            <a:extLst>
              <a:ext uri="{FF2B5EF4-FFF2-40B4-BE49-F238E27FC236}">
                <a16:creationId xmlns:a16="http://schemas.microsoft.com/office/drawing/2014/main" id="{ABD775B5-D48B-A127-0D14-1A2B6E2D8595}"/>
              </a:ext>
            </a:extLst>
          </p:cNvPr>
          <p:cNvPicPr>
            <a:picLocks noChangeAspect="1"/>
          </p:cNvPicPr>
          <p:nvPr/>
        </p:nvPicPr>
        <p:blipFill>
          <a:blip r:embed="rId2"/>
          <a:stretch>
            <a:fillRect/>
          </a:stretch>
        </p:blipFill>
        <p:spPr>
          <a:xfrm>
            <a:off x="4260748" y="4406093"/>
            <a:ext cx="1402202" cy="896190"/>
          </a:xfrm>
          <a:prstGeom prst="rect">
            <a:avLst/>
          </a:prstGeom>
        </p:spPr>
      </p:pic>
    </p:spTree>
    <p:extLst>
      <p:ext uri="{BB962C8B-B14F-4D97-AF65-F5344CB8AC3E}">
        <p14:creationId xmlns:p14="http://schemas.microsoft.com/office/powerpoint/2010/main" val="3988973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503689" y="321229"/>
            <a:ext cx="2835130" cy="1909763"/>
          </a:xfrm>
        </p:spPr>
        <p:txBody>
          <a:bodyPr>
            <a:normAutofit/>
          </a:bodyPr>
          <a:lstStyle/>
          <a:p>
            <a:r>
              <a:rPr lang="en-US" dirty="0"/>
              <a:t>Solution to Transition stacking	</a:t>
            </a:r>
          </a:p>
        </p:txBody>
      </p:sp>
      <p:sp>
        <p:nvSpPr>
          <p:cNvPr id="5" name="TextBox 4">
            <a:extLst>
              <a:ext uri="{FF2B5EF4-FFF2-40B4-BE49-F238E27FC236}">
                <a16:creationId xmlns:a16="http://schemas.microsoft.com/office/drawing/2014/main" id="{37168B76-EA81-4B6D-D451-1A11BED510D4}"/>
              </a:ext>
            </a:extLst>
          </p:cNvPr>
          <p:cNvSpPr txBox="1"/>
          <p:nvPr/>
        </p:nvSpPr>
        <p:spPr>
          <a:xfrm>
            <a:off x="236681" y="3586162"/>
            <a:ext cx="2758189" cy="369332"/>
          </a:xfrm>
          <a:prstGeom prst="rect">
            <a:avLst/>
          </a:prstGeom>
          <a:noFill/>
        </p:spPr>
        <p:txBody>
          <a:bodyPr wrap="square" rtlCol="0">
            <a:spAutoFit/>
          </a:bodyPr>
          <a:lstStyle/>
          <a:p>
            <a:r>
              <a:rPr lang="en-US" dirty="0"/>
              <a:t>Four Phases of Transition </a:t>
            </a:r>
          </a:p>
        </p:txBody>
      </p:sp>
      <p:graphicFrame>
        <p:nvGraphicFramePr>
          <p:cNvPr id="9" name="Diagram 8">
            <a:extLst>
              <a:ext uri="{FF2B5EF4-FFF2-40B4-BE49-F238E27FC236}">
                <a16:creationId xmlns:a16="http://schemas.microsoft.com/office/drawing/2014/main" id="{596A2AF5-471C-B92A-C79B-4ED867B64B18}"/>
              </a:ext>
            </a:extLst>
          </p:cNvPr>
          <p:cNvGraphicFramePr/>
          <p:nvPr>
            <p:extLst>
              <p:ext uri="{D42A27DB-BD31-4B8C-83A1-F6EECF244321}">
                <p14:modId xmlns:p14="http://schemas.microsoft.com/office/powerpoint/2010/main" val="3832118924"/>
              </p:ext>
            </p:extLst>
          </p:nvPr>
        </p:nvGraphicFramePr>
        <p:xfrm>
          <a:off x="5867399" y="456100"/>
          <a:ext cx="5486400" cy="1007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ubtitle 10">
            <a:extLst>
              <a:ext uri="{FF2B5EF4-FFF2-40B4-BE49-F238E27FC236}">
                <a16:creationId xmlns:a16="http://schemas.microsoft.com/office/drawing/2014/main" id="{41F0E7F4-20B5-69F7-C386-C712298A4B77}"/>
              </a:ext>
            </a:extLst>
          </p:cNvPr>
          <p:cNvSpPr>
            <a:spLocks noGrp="1"/>
          </p:cNvSpPr>
          <p:nvPr>
            <p:ph type="subTitle" idx="1"/>
          </p:nvPr>
        </p:nvSpPr>
        <p:spPr>
          <a:xfrm>
            <a:off x="4137607" y="6047961"/>
            <a:ext cx="6696074" cy="365125"/>
          </a:xfrm>
          <a:solidFill>
            <a:srgbClr val="898989"/>
          </a:solidFill>
        </p:spPr>
        <p:txBody>
          <a:bodyPr/>
          <a:lstStyle/>
          <a:p>
            <a:pPr algn="ctr"/>
            <a:r>
              <a:rPr lang="en-US" dirty="0">
                <a:solidFill>
                  <a:schemeClr val="bg1"/>
                </a:solidFill>
              </a:rPr>
              <a:t>Swim-lanes and scenarios available on 6/6/23 meeting page.</a:t>
            </a:r>
          </a:p>
        </p:txBody>
      </p:sp>
      <p:pic>
        <p:nvPicPr>
          <p:cNvPr id="12" name="Picture 11">
            <a:extLst>
              <a:ext uri="{FF2B5EF4-FFF2-40B4-BE49-F238E27FC236}">
                <a16:creationId xmlns:a16="http://schemas.microsoft.com/office/drawing/2014/main" id="{D91362F6-79FD-BF50-6A37-DBAA6C22EC75}"/>
              </a:ext>
            </a:extLst>
          </p:cNvPr>
          <p:cNvPicPr>
            <a:picLocks noChangeAspect="1"/>
          </p:cNvPicPr>
          <p:nvPr/>
        </p:nvPicPr>
        <p:blipFill>
          <a:blip r:embed="rId7"/>
          <a:stretch>
            <a:fillRect/>
          </a:stretch>
        </p:blipFill>
        <p:spPr>
          <a:xfrm>
            <a:off x="4789343" y="1643527"/>
            <a:ext cx="6898968" cy="4035820"/>
          </a:xfrm>
          <a:prstGeom prst="rect">
            <a:avLst/>
          </a:prstGeom>
        </p:spPr>
      </p:pic>
    </p:spTree>
    <p:extLst>
      <p:ext uri="{BB962C8B-B14F-4D97-AF65-F5344CB8AC3E}">
        <p14:creationId xmlns:p14="http://schemas.microsoft.com/office/powerpoint/2010/main" val="342811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109058" y="552450"/>
            <a:ext cx="6696075" cy="1909763"/>
          </a:xfrm>
        </p:spPr>
        <p:txBody>
          <a:bodyPr>
            <a:normAutofit/>
          </a:bodyPr>
          <a:lstStyle/>
          <a:p>
            <a:r>
              <a:rPr lang="en-US" dirty="0"/>
              <a:t>Proposed rates/</a:t>
            </a:r>
            <a:br>
              <a:rPr lang="en-US" dirty="0"/>
            </a:br>
            <a:r>
              <a:rPr lang="en-US" dirty="0"/>
              <a:t>structure summary</a:t>
            </a:r>
            <a:br>
              <a:rPr lang="en-US" dirty="0"/>
            </a:br>
            <a:r>
              <a:rPr lang="en-US" dirty="0"/>
              <a:t>	</a:t>
            </a:r>
            <a:br>
              <a:rPr lang="en-US" dirty="0"/>
            </a:br>
            <a:r>
              <a:rPr lang="en-US" dirty="0"/>
              <a:t>	</a:t>
            </a:r>
          </a:p>
        </p:txBody>
      </p:sp>
      <p:sp>
        <p:nvSpPr>
          <p:cNvPr id="4" name="TextBox 3">
            <a:extLst>
              <a:ext uri="{FF2B5EF4-FFF2-40B4-BE49-F238E27FC236}">
                <a16:creationId xmlns:a16="http://schemas.microsoft.com/office/drawing/2014/main" id="{E4EDF43F-CB17-B5FE-368A-1E4FF30F2A90}"/>
              </a:ext>
            </a:extLst>
          </p:cNvPr>
          <p:cNvSpPr txBox="1"/>
          <p:nvPr/>
        </p:nvSpPr>
        <p:spPr>
          <a:xfrm>
            <a:off x="145280" y="2331592"/>
            <a:ext cx="2505642" cy="1200329"/>
          </a:xfrm>
          <a:prstGeom prst="rect">
            <a:avLst/>
          </a:prstGeom>
          <a:noFill/>
        </p:spPr>
        <p:txBody>
          <a:bodyPr wrap="square" rtlCol="0">
            <a:spAutoFit/>
          </a:bodyPr>
          <a:lstStyle/>
          <a:p>
            <a:r>
              <a:rPr lang="en-US" sz="2400" dirty="0"/>
              <a:t>Rates have been approved by EUB &amp; City Council </a:t>
            </a:r>
          </a:p>
        </p:txBody>
      </p:sp>
      <p:sp>
        <p:nvSpPr>
          <p:cNvPr id="6" name="Subtitle 5">
            <a:extLst>
              <a:ext uri="{FF2B5EF4-FFF2-40B4-BE49-F238E27FC236}">
                <a16:creationId xmlns:a16="http://schemas.microsoft.com/office/drawing/2014/main" id="{4A2CF0BD-9984-7D46-8A62-277B32F0753A}"/>
              </a:ext>
            </a:extLst>
          </p:cNvPr>
          <p:cNvSpPr>
            <a:spLocks noGrp="1"/>
          </p:cNvSpPr>
          <p:nvPr>
            <p:ph type="subTitle" idx="1"/>
          </p:nvPr>
        </p:nvSpPr>
        <p:spPr/>
        <p:txBody>
          <a:bodyPr/>
          <a:lstStyle/>
          <a:p>
            <a:endParaRPr lang="en-US" dirty="0"/>
          </a:p>
        </p:txBody>
      </p:sp>
      <p:pic>
        <p:nvPicPr>
          <p:cNvPr id="7" name="Picture 6">
            <a:extLst>
              <a:ext uri="{FF2B5EF4-FFF2-40B4-BE49-F238E27FC236}">
                <a16:creationId xmlns:a16="http://schemas.microsoft.com/office/drawing/2014/main" id="{7DF486EA-E3E4-ABD8-DBA5-6A6705148462}"/>
              </a:ext>
            </a:extLst>
          </p:cNvPr>
          <p:cNvPicPr>
            <a:picLocks noChangeAspect="1"/>
          </p:cNvPicPr>
          <p:nvPr/>
        </p:nvPicPr>
        <p:blipFill>
          <a:blip r:embed="rId2"/>
          <a:stretch>
            <a:fillRect/>
          </a:stretch>
        </p:blipFill>
        <p:spPr>
          <a:xfrm>
            <a:off x="749299" y="4485878"/>
            <a:ext cx="10604500" cy="1816100"/>
          </a:xfrm>
          <a:prstGeom prst="rect">
            <a:avLst/>
          </a:prstGeom>
        </p:spPr>
      </p:pic>
      <p:graphicFrame>
        <p:nvGraphicFramePr>
          <p:cNvPr id="10" name="Table 9">
            <a:extLst>
              <a:ext uri="{FF2B5EF4-FFF2-40B4-BE49-F238E27FC236}">
                <a16:creationId xmlns:a16="http://schemas.microsoft.com/office/drawing/2014/main" id="{3378AA5D-8C04-8836-628D-358D55020093}"/>
              </a:ext>
            </a:extLst>
          </p:cNvPr>
          <p:cNvGraphicFramePr>
            <a:graphicFrameLocks noGrp="1"/>
          </p:cNvGraphicFramePr>
          <p:nvPr>
            <p:extLst>
              <p:ext uri="{D42A27DB-BD31-4B8C-83A1-F6EECF244321}">
                <p14:modId xmlns:p14="http://schemas.microsoft.com/office/powerpoint/2010/main" val="1023375055"/>
              </p:ext>
            </p:extLst>
          </p:nvPr>
        </p:nvGraphicFramePr>
        <p:xfrm>
          <a:off x="5640704" y="808089"/>
          <a:ext cx="5713095" cy="2811082"/>
        </p:xfrm>
        <a:graphic>
          <a:graphicData uri="http://schemas.openxmlformats.org/drawingml/2006/table">
            <a:tbl>
              <a:tblPr firstRow="1" firstCol="1" bandRow="1"/>
              <a:tblGrid>
                <a:gridCol w="1882775">
                  <a:extLst>
                    <a:ext uri="{9D8B030D-6E8A-4147-A177-3AD203B41FA5}">
                      <a16:colId xmlns:a16="http://schemas.microsoft.com/office/drawing/2014/main" val="2289573913"/>
                    </a:ext>
                  </a:extLst>
                </a:gridCol>
                <a:gridCol w="571500">
                  <a:extLst>
                    <a:ext uri="{9D8B030D-6E8A-4147-A177-3AD203B41FA5}">
                      <a16:colId xmlns:a16="http://schemas.microsoft.com/office/drawing/2014/main" val="623462811"/>
                    </a:ext>
                  </a:extLst>
                </a:gridCol>
                <a:gridCol w="571500">
                  <a:extLst>
                    <a:ext uri="{9D8B030D-6E8A-4147-A177-3AD203B41FA5}">
                      <a16:colId xmlns:a16="http://schemas.microsoft.com/office/drawing/2014/main" val="4292871987"/>
                    </a:ext>
                  </a:extLst>
                </a:gridCol>
                <a:gridCol w="2687320">
                  <a:extLst>
                    <a:ext uri="{9D8B030D-6E8A-4147-A177-3AD203B41FA5}">
                      <a16:colId xmlns:a16="http://schemas.microsoft.com/office/drawing/2014/main" val="1539111493"/>
                    </a:ext>
                  </a:extLst>
                </a:gridCol>
              </a:tblGrid>
              <a:tr h="0">
                <a:tc>
                  <a:txBody>
                    <a:bodyPr/>
                    <a:lstStyle/>
                    <a:p>
                      <a:pPr marL="0" marR="0" algn="ctr">
                        <a:lnSpc>
                          <a:spcPct val="107000"/>
                        </a:lnSpc>
                        <a:spcBef>
                          <a:spcPts val="0"/>
                        </a:spcBef>
                        <a:spcAft>
                          <a:spcPts val="0"/>
                        </a:spcAft>
                      </a:pPr>
                      <a:r>
                        <a:rPr lang="en-US" sz="1100" b="1">
                          <a:solidFill>
                            <a:srgbClr val="000000"/>
                          </a:solidFill>
                          <a:effectLst/>
                          <a:latin typeface="Tenorite" panose="00000500000000000000" pitchFamily="2" charset="0"/>
                          <a:ea typeface="Calibri" panose="020F0502020204030204" pitchFamily="34" charset="0"/>
                          <a:cs typeface="Times New Roman" panose="02020603050405020304" pitchFamily="18" charset="0"/>
                        </a:rPr>
                        <a:t>Delivery Charge Component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solidFill>
                            <a:srgbClr val="000000"/>
                          </a:solidFill>
                          <a:effectLst/>
                          <a:latin typeface="Tenorite" panose="00000500000000000000" pitchFamily="2"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solidFill>
                            <a:srgbClr val="000000"/>
                          </a:solidFill>
                          <a:effectLst/>
                          <a:latin typeface="Tenorite" panose="00000500000000000000" pitchFamily="2"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100" b="1">
                          <a:solidFill>
                            <a:srgbClr val="000000"/>
                          </a:solidFill>
                          <a:effectLst/>
                          <a:latin typeface="Tenorite" panose="00000500000000000000" pitchFamily="2" charset="0"/>
                          <a:ea typeface="Calibri" panose="020F0502020204030204" pitchFamily="34" charset="0"/>
                          <a:cs typeface="Times New Roman" panose="02020603050405020304" pitchFamily="18" charset="0"/>
                        </a:rPr>
                        <a:t>Notes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01646576"/>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Power Factor Adjustments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Tenorite" panose="00000500000000000000" pitchFamily="2" charset="0"/>
                          <a:ea typeface="Calibri" panose="020F0502020204030204" pitchFamily="34" charset="0"/>
                          <a:cs typeface="Times New Roman" panose="02020603050405020304" pitchFamily="18" charset="0"/>
                        </a:rPr>
                        <a:t>Customers expected to maintain at least 85% lagging power factor; must install corrective equipment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114541"/>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Street Lighting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Tenorite" panose="00000500000000000000" pitchFamily="2" charset="0"/>
                          <a:ea typeface="Calibri" panose="020F0502020204030204" pitchFamily="34" charset="0"/>
                          <a:cs typeface="Times New Roman" panose="02020603050405020304" pitchFamily="18" charset="0"/>
                        </a:rPr>
                        <a:t>Only City of Lubbock and TXDOT have accounts; 1 ESI ID per lamp &amp; wattage type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4998327"/>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Security Lighting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Tenorite" panose="00000500000000000000" pitchFamily="2" charset="0"/>
                          <a:ea typeface="Calibri" panose="020F0502020204030204" pitchFamily="34" charset="0"/>
                          <a:cs typeface="Times New Roman" panose="02020603050405020304" pitchFamily="18" charset="0"/>
                        </a:rPr>
                        <a:t>Lighting will be phased out prior to transition to competition; HOA is considered security lighting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849965"/>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Demand Ratchets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Tenorite" panose="00000500000000000000" pitchFamily="2" charset="0"/>
                          <a:ea typeface="Calibri" panose="020F0502020204030204" pitchFamily="34" charset="0"/>
                          <a:cs typeface="Times New Roman" panose="02020603050405020304" pitchFamily="18" charset="0"/>
                        </a:rPr>
                        <a:t>15 min demands, yet load factor will not be &lt;3% - kWh/21 hours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0014659"/>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4CP Demands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a:effectLst/>
                          <a:latin typeface="Tenorite" panose="00000500000000000000" pitchFamily="2" charset="0"/>
                          <a:ea typeface="Calibri" panose="020F0502020204030204" pitchFamily="34" charset="0"/>
                          <a:cs typeface="Times New Roman" panose="02020603050405020304" pitchFamily="18" charset="0"/>
                        </a:rPr>
                        <a:t>4CP demands will not apply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948625"/>
                  </a:ext>
                </a:extLst>
              </a:tr>
              <a:tr h="0">
                <a:tc>
                  <a:txBody>
                    <a:bodyPr/>
                    <a:lstStyle/>
                    <a:p>
                      <a:pPr marL="0" marR="0">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Transition Charges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Tenorite" panose="00000500000000000000" pitchFamily="2"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Tenorite" panose="00000500000000000000" pitchFamily="2" charset="0"/>
                          <a:ea typeface="Calibri" panose="020F0502020204030204" pitchFamily="34" charset="0"/>
                          <a:cs typeface="Times New Roman" panose="02020603050405020304" pitchFamily="18" charset="0"/>
                        </a:rPr>
                        <a:t>Transition charges represent stranded costs with debt service over 20 years; will be a separate line item on the 810 invoice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372283"/>
                  </a:ext>
                </a:extLst>
              </a:tr>
            </a:tbl>
          </a:graphicData>
        </a:graphic>
      </p:graphicFrame>
      <p:sp>
        <p:nvSpPr>
          <p:cNvPr id="12" name="TextBox 11">
            <a:extLst>
              <a:ext uri="{FF2B5EF4-FFF2-40B4-BE49-F238E27FC236}">
                <a16:creationId xmlns:a16="http://schemas.microsoft.com/office/drawing/2014/main" id="{449C3896-382E-EB8B-4E03-4DB73402998E}"/>
              </a:ext>
            </a:extLst>
          </p:cNvPr>
          <p:cNvSpPr txBox="1"/>
          <p:nvPr/>
        </p:nvSpPr>
        <p:spPr>
          <a:xfrm>
            <a:off x="5543027" y="3768565"/>
            <a:ext cx="6102990" cy="627223"/>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Tenorite" panose="00000500000000000000" pitchFamily="2" charset="0"/>
                <a:ea typeface="Calibri" panose="020F0502020204030204" pitchFamily="34" charset="0"/>
                <a:cs typeface="Times New Roman" panose="02020603050405020304" pitchFamily="18" charset="0"/>
              </a:rPr>
              <a:t>Finalized discretionary and non-discretionary rates will be included in Chapter 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Tenorite" panose="00000500000000000000" pitchFamily="2" charset="0"/>
                <a:ea typeface="Calibri" panose="020F0502020204030204" pitchFamily="34" charset="0"/>
                <a:cs typeface="Times New Roman" panose="02020603050405020304" pitchFamily="18" charset="0"/>
              </a:rPr>
              <a:t>Below is a summary of the approved non-discretionary rates (streetlighting rates not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81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543000765"/>
              </p:ext>
            </p:extLst>
          </p:nvPr>
        </p:nvGraphicFramePr>
        <p:xfrm>
          <a:off x="638175" y="1420813"/>
          <a:ext cx="11268074" cy="496250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63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Transition to Competition </a:t>
                      </a:r>
                    </a:p>
                  </a:txBody>
                  <a:tcPr/>
                </a:tc>
                <a:extLst>
                  <a:ext uri="{0D108BD9-81ED-4DB2-BD59-A6C34878D82A}">
                    <a16:rowId xmlns:a16="http://schemas.microsoft.com/office/drawing/2014/main" val="2162009835"/>
                  </a:ext>
                </a:extLst>
              </a:tr>
              <a:tr h="4566267">
                <a:tc>
                  <a:txBody>
                    <a:bodyPr/>
                    <a:lstStyle/>
                    <a:p>
                      <a:r>
                        <a:rPr lang="en-US" sz="1600" b="1" kern="1200" dirty="0">
                          <a:solidFill>
                            <a:schemeClr val="dk1"/>
                          </a:solidFill>
                          <a:effectLst/>
                          <a:latin typeface="+mn-lt"/>
                          <a:ea typeface="+mn-ea"/>
                          <a:cs typeface="+mn-cs"/>
                        </a:rPr>
                        <a:t>Q:  When will LP&amp;L accept EDI transactions for transition to competition?</a:t>
                      </a:r>
                      <a:endParaRPr lang="en-US" sz="1600" kern="1200" dirty="0">
                        <a:solidFill>
                          <a:schemeClr val="dk1"/>
                        </a:solidFill>
                        <a:effectLst/>
                        <a:latin typeface="+mn-lt"/>
                        <a:ea typeface="+mn-ea"/>
                        <a:cs typeface="+mn-cs"/>
                      </a:endParaRPr>
                    </a:p>
                    <a:p>
                      <a:r>
                        <a:rPr lang="en-US" sz="1600" b="1" strike="sngStrike" kern="1200" dirty="0">
                          <a:solidFill>
                            <a:schemeClr val="dk1"/>
                          </a:solidFill>
                          <a:effectLst/>
                          <a:latin typeface="+mn-lt"/>
                          <a:ea typeface="+mn-ea"/>
                          <a:cs typeface="+mn-cs"/>
                        </a:rPr>
                        <a:t>A:</a:t>
                      </a:r>
                      <a:r>
                        <a:rPr lang="en-US" sz="1600" strike="sngStrike" kern="1200" dirty="0">
                          <a:solidFill>
                            <a:schemeClr val="dk1"/>
                          </a:solidFill>
                          <a:effectLst/>
                          <a:latin typeface="+mn-lt"/>
                          <a:ea typeface="+mn-ea"/>
                          <a:cs typeface="+mn-cs"/>
                        </a:rPr>
                        <a:t>  Transactions will be accepted August 2</a:t>
                      </a:r>
                      <a:r>
                        <a:rPr lang="en-US" sz="1600" strike="sngStrike" kern="1200" baseline="30000" dirty="0">
                          <a:solidFill>
                            <a:schemeClr val="dk1"/>
                          </a:solidFill>
                          <a:effectLst/>
                          <a:latin typeface="+mn-lt"/>
                          <a:ea typeface="+mn-ea"/>
                          <a:cs typeface="+mn-cs"/>
                        </a:rPr>
                        <a:t>nd</a:t>
                      </a:r>
                      <a:r>
                        <a:rPr lang="en-US" sz="1600" strike="sngStrike" kern="1200" dirty="0">
                          <a:solidFill>
                            <a:schemeClr val="dk1"/>
                          </a:solidFill>
                          <a:effectLst/>
                          <a:latin typeface="+mn-lt"/>
                          <a:ea typeface="+mn-ea"/>
                          <a:cs typeface="+mn-cs"/>
                        </a:rPr>
                        <a:t>, which corresponds to 90 days prior to LP&amp;L’s last meter read cycle in October.  </a:t>
                      </a:r>
                      <a:r>
                        <a:rPr lang="en-US" sz="1600" i="1" kern="1200" dirty="0">
                          <a:solidFill>
                            <a:schemeClr val="dk1"/>
                          </a:solidFill>
                          <a:effectLst/>
                          <a:latin typeface="+mn-lt"/>
                          <a:ea typeface="+mn-ea"/>
                          <a:cs typeface="+mn-cs"/>
                        </a:rPr>
                        <a:t>“LP&amp;L anticipate that the FERC order will result in a delay of both the integration of the remaining load and LP&amp;L’s transition to retail competition but are currently unable to provide a definitive estimate of the magnitude of the delay due to the uncertainty surrounding the timing of the settlement and hearing procedures at FERC.”</a:t>
                      </a:r>
                      <a:endParaRPr lang="en-US" sz="1600" kern="1200" dirty="0">
                        <a:solidFill>
                          <a:schemeClr val="dk1"/>
                        </a:solidFill>
                        <a:effectLst/>
                        <a:latin typeface="+mn-lt"/>
                        <a:ea typeface="+mn-ea"/>
                        <a:cs typeface="+mn-cs"/>
                      </a:endParaRPr>
                    </a:p>
                    <a:p>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Does Lubbock have any requirements/regulations pertaining to </a:t>
                      </a:r>
                      <a:r>
                        <a:rPr lang="en-US" sz="1600" b="1" u="sng" kern="1200" dirty="0">
                          <a:solidFill>
                            <a:schemeClr val="dk1"/>
                          </a:solidFill>
                          <a:effectLst/>
                          <a:latin typeface="+mn-lt"/>
                          <a:ea typeface="+mn-ea"/>
                          <a:cs typeface="+mn-cs"/>
                        </a:rPr>
                        <a:t>door-to-door solicitations</a:t>
                      </a:r>
                      <a:r>
                        <a:rPr lang="en-US" sz="1600" b="1" kern="1200" dirty="0">
                          <a:solidFill>
                            <a:schemeClr val="dk1"/>
                          </a:solidFill>
                          <a:effectLst/>
                          <a:latin typeface="+mn-lt"/>
                          <a:ea typeface="+mn-ea"/>
                          <a:cs typeface="+mn-cs"/>
                        </a:rPr>
                        <a:t>?</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Below is a summary of the </a:t>
                      </a:r>
                      <a:r>
                        <a:rPr lang="en-US" sz="1600" u="sng" kern="1200" dirty="0">
                          <a:solidFill>
                            <a:schemeClr val="dk1"/>
                          </a:solidFill>
                          <a:effectLst/>
                          <a:latin typeface="+mn-lt"/>
                          <a:ea typeface="+mn-ea"/>
                          <a:cs typeface="+mn-cs"/>
                        </a:rPr>
                        <a:t>Peddler’s License</a:t>
                      </a:r>
                      <a:r>
                        <a:rPr lang="en-US" sz="1600" kern="1200" dirty="0">
                          <a:solidFill>
                            <a:schemeClr val="dk1"/>
                          </a:solidFill>
                          <a:effectLst/>
                          <a:latin typeface="+mn-lt"/>
                          <a:ea typeface="+mn-ea"/>
                          <a:cs typeface="+mn-cs"/>
                        </a:rPr>
                        <a:t> requirements for any solicitations within the City of Lubbock.  The Lubbock Police Department administers the licensing.</a:t>
                      </a:r>
                    </a:p>
                    <a:p>
                      <a:pPr lvl="0"/>
                      <a:r>
                        <a:rPr lang="en-US" sz="1600" kern="1200" dirty="0">
                          <a:solidFill>
                            <a:schemeClr val="dk1"/>
                          </a:solidFill>
                          <a:effectLst/>
                          <a:latin typeface="+mn-lt"/>
                          <a:ea typeface="+mn-ea"/>
                          <a:cs typeface="+mn-cs"/>
                        </a:rPr>
                        <a:t>All D2D solicitors will be required to register with the city.</a:t>
                      </a:r>
                    </a:p>
                    <a:p>
                      <a:pPr lvl="0"/>
                      <a:r>
                        <a:rPr lang="en-US" sz="1600" kern="1200" dirty="0">
                          <a:solidFill>
                            <a:schemeClr val="dk1"/>
                          </a:solidFill>
                          <a:effectLst/>
                          <a:latin typeface="+mn-lt"/>
                          <a:ea typeface="+mn-ea"/>
                          <a:cs typeface="+mn-cs"/>
                        </a:rPr>
                        <a:t>D2D registration licenses will remain active for </a:t>
                      </a:r>
                      <a:r>
                        <a:rPr lang="en-US" sz="1600" u="sng" kern="1200" dirty="0">
                          <a:solidFill>
                            <a:schemeClr val="dk1"/>
                          </a:solidFill>
                          <a:effectLst/>
                          <a:latin typeface="+mn-lt"/>
                          <a:ea typeface="+mn-ea"/>
                          <a:cs typeface="+mn-cs"/>
                        </a:rPr>
                        <a:t>six months</a:t>
                      </a:r>
                      <a:r>
                        <a:rPr lang="en-US" sz="1600" kern="1200" dirty="0">
                          <a:solidFill>
                            <a:schemeClr val="dk1"/>
                          </a:solidFill>
                          <a:effectLst/>
                          <a:latin typeface="+mn-lt"/>
                          <a:ea typeface="+mn-ea"/>
                          <a:cs typeface="+mn-cs"/>
                        </a:rPr>
                        <a:t> (as opposed to the original 30 days)</a:t>
                      </a:r>
                    </a:p>
                    <a:p>
                      <a:pPr lvl="0"/>
                      <a:r>
                        <a:rPr lang="en-US" sz="1600" kern="1200" dirty="0">
                          <a:solidFill>
                            <a:schemeClr val="dk1"/>
                          </a:solidFill>
                          <a:effectLst/>
                          <a:latin typeface="+mn-lt"/>
                          <a:ea typeface="+mn-ea"/>
                          <a:cs typeface="+mn-cs"/>
                        </a:rPr>
                        <a:t>No registration is required if the REP makes an appointment with the customer.</a:t>
                      </a:r>
                    </a:p>
                    <a:p>
                      <a:pPr lvl="0"/>
                      <a:r>
                        <a:rPr lang="en-US" sz="1600" kern="1200" dirty="0">
                          <a:solidFill>
                            <a:schemeClr val="dk1"/>
                          </a:solidFill>
                          <a:effectLst/>
                          <a:latin typeface="+mn-lt"/>
                          <a:ea typeface="+mn-ea"/>
                          <a:cs typeface="+mn-cs"/>
                        </a:rPr>
                        <a:t>Town hall meetings will not require D2D registration as will be hosted by the City</a:t>
                      </a:r>
                    </a:p>
                    <a:p>
                      <a:pPr lvl="0"/>
                      <a:r>
                        <a:rPr lang="en-US" sz="1600" kern="1200" dirty="0">
                          <a:solidFill>
                            <a:schemeClr val="dk1"/>
                          </a:solidFill>
                          <a:effectLst/>
                          <a:latin typeface="+mn-lt"/>
                          <a:ea typeface="+mn-ea"/>
                          <a:cs typeface="+mn-cs"/>
                        </a:rPr>
                        <a:t>Pop-up sales sites at existing businesses will require registration as well as a letter from the business.</a:t>
                      </a:r>
                    </a:p>
                    <a:p>
                      <a:pPr lvl="0"/>
                      <a:r>
                        <a:rPr lang="en-US" sz="1600" kern="1200" dirty="0">
                          <a:solidFill>
                            <a:schemeClr val="dk1"/>
                          </a:solidFill>
                          <a:effectLst/>
                          <a:latin typeface="+mn-lt"/>
                          <a:ea typeface="+mn-ea"/>
                          <a:cs typeface="+mn-cs"/>
                        </a:rPr>
                        <a:t>REPs can contact the city to register at:</a:t>
                      </a:r>
                    </a:p>
                    <a:p>
                      <a:pPr lvl="1"/>
                      <a:r>
                        <a:rPr lang="en-US" sz="1600" kern="1200" dirty="0">
                          <a:solidFill>
                            <a:schemeClr val="dk1"/>
                          </a:solidFill>
                          <a:effectLst/>
                          <a:latin typeface="+mn-lt"/>
                          <a:ea typeface="+mn-ea"/>
                          <a:cs typeface="+mn-cs"/>
                        </a:rPr>
                        <a:t>806-775-2803</a:t>
                      </a:r>
                    </a:p>
                    <a:p>
                      <a:pPr lvl="1"/>
                      <a:r>
                        <a:rPr lang="en-US" sz="1600" kern="1200" dirty="0">
                          <a:solidFill>
                            <a:schemeClr val="dk1"/>
                          </a:solidFill>
                          <a:effectLst/>
                          <a:latin typeface="+mn-lt"/>
                          <a:ea typeface="+mn-ea"/>
                          <a:cs typeface="+mn-cs"/>
                        </a:rPr>
                        <a:t>806-775-2809</a:t>
                      </a:r>
                      <a:endParaRPr 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4127102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482340893"/>
              </p:ext>
            </p:extLst>
          </p:nvPr>
        </p:nvGraphicFramePr>
        <p:xfrm>
          <a:off x="638175" y="1420813"/>
          <a:ext cx="11268074" cy="5375343"/>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616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Customer Education &amp; PUCT Requirements &amp; ERCOT Market Requirements</a:t>
                      </a:r>
                    </a:p>
                  </a:txBody>
                  <a:tcPr/>
                </a:tc>
                <a:extLst>
                  <a:ext uri="{0D108BD9-81ED-4DB2-BD59-A6C34878D82A}">
                    <a16:rowId xmlns:a16="http://schemas.microsoft.com/office/drawing/2014/main" val="2162009835"/>
                  </a:ext>
                </a:extLst>
              </a:tr>
              <a:tr h="4979103">
                <a:tc>
                  <a:txBody>
                    <a:bodyPr/>
                    <a:lstStyle/>
                    <a:p>
                      <a:r>
                        <a:rPr lang="en-US" sz="1800" b="1" kern="1200" dirty="0">
                          <a:solidFill>
                            <a:schemeClr val="dk1"/>
                          </a:solidFill>
                          <a:effectLst/>
                          <a:latin typeface="+mn-lt"/>
                          <a:ea typeface="+mn-ea"/>
                          <a:cs typeface="+mn-cs"/>
                        </a:rPr>
                        <a:t>Q:  Will Lubbock zip codes be integrated into PUCT’s Power to Choose website for customer shopping?</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Lubbock zip codes have been entered into PUCT’s PTC website and is ready for REP offer postings.</a:t>
                      </a:r>
                    </a:p>
                    <a:p>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Will Energy Assistance be available for Lubbock customers during the transition to competition?</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At the time of transition, customers should appear on Solix list as REPs submit their scheduled monthly list of ESIs and Solix results will be received prior to Lubbock customers receiving their first bill from their REP.</a:t>
                      </a:r>
                    </a:p>
                    <a:p>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In order to exchange </a:t>
                      </a:r>
                      <a:r>
                        <a:rPr lang="en-US" sz="1800" b="1" u="sng" kern="1200" dirty="0">
                          <a:solidFill>
                            <a:schemeClr val="dk1"/>
                          </a:solidFill>
                          <a:effectLst/>
                          <a:latin typeface="+mn-lt"/>
                          <a:ea typeface="+mn-ea"/>
                          <a:cs typeface="+mn-cs"/>
                        </a:rPr>
                        <a:t>banking information</a:t>
                      </a:r>
                      <a:r>
                        <a:rPr lang="en-US" sz="1800" b="1" kern="1200" dirty="0">
                          <a:solidFill>
                            <a:schemeClr val="dk1"/>
                          </a:solidFill>
                          <a:effectLst/>
                          <a:latin typeface="+mn-lt"/>
                          <a:ea typeface="+mn-ea"/>
                          <a:cs typeface="+mn-cs"/>
                        </a:rPr>
                        <a:t> between LP&amp;L and registered REPs, will the existing EFT Authorization be acceptable?  If so, where should the form be submitted to complete the penny testing?</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ERCOT’s existing EFT Authorization form is acceptable and should be submitted to LP&amp;L at </a:t>
                      </a:r>
                      <a:r>
                        <a:rPr lang="en-US" sz="1800" u="sng" kern="1200" dirty="0">
                          <a:solidFill>
                            <a:schemeClr val="dk1"/>
                          </a:solidFill>
                          <a:effectLst/>
                          <a:latin typeface="+mn-lt"/>
                          <a:ea typeface="+mn-ea"/>
                          <a:cs typeface="+mn-cs"/>
                          <a:hlinkClick r:id="rId2"/>
                        </a:rPr>
                        <a:t>marketops@mylubbock.us</a:t>
                      </a:r>
                      <a:endParaRPr lang="en-US" sz="1800" u="sng" kern="1200" dirty="0">
                        <a:solidFill>
                          <a:schemeClr val="dk1"/>
                        </a:solidFill>
                        <a:effectLst/>
                        <a:latin typeface="+mn-lt"/>
                        <a:ea typeface="+mn-ea"/>
                        <a:cs typeface="+mn-cs"/>
                      </a:endParaRPr>
                    </a:p>
                    <a:p>
                      <a:endParaRPr lang="en-US" sz="1800" u="sng"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Will LP&amp;L submit LSE files to Smart Meter Texas for customer and REP access?</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 is working with Smart Meter Texas to reach an agreement for utilization of the AMS data repository.  It is expected LP&amp;L will not integrate LSE files until Q2 of 2024 when SMT has planned a version update (v3.0).  As a workaround, REPs may utilize ERCOT’s AMS Settlement extract to obtain daily interval data files (which is available at OD+4)</a:t>
                      </a:r>
                      <a:r>
                        <a:rPr lang="en-US" sz="1800" b="1" kern="1200" dirty="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p>
                      <a:endParaRPr 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2378186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005190432"/>
              </p:ext>
            </p:extLst>
          </p:nvPr>
        </p:nvGraphicFramePr>
        <p:xfrm>
          <a:off x="638175" y="1420813"/>
          <a:ext cx="11268074" cy="514000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46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ERCOT Market Requirements &amp; TDSP Requirements</a:t>
                      </a:r>
                    </a:p>
                  </a:txBody>
                  <a:tcPr/>
                </a:tc>
                <a:extLst>
                  <a:ext uri="{0D108BD9-81ED-4DB2-BD59-A6C34878D82A}">
                    <a16:rowId xmlns:a16="http://schemas.microsoft.com/office/drawing/2014/main" val="2162009835"/>
                  </a:ext>
                </a:extLst>
              </a:tr>
              <a:tr h="4671030">
                <a:tc>
                  <a:txBody>
                    <a:bodyPr/>
                    <a:lstStyle/>
                    <a:p>
                      <a:r>
                        <a:rPr lang="en-US" sz="1600" b="1" kern="1200" dirty="0">
                          <a:solidFill>
                            <a:schemeClr val="dk1"/>
                          </a:solidFill>
                          <a:effectLst/>
                          <a:latin typeface="+mn-lt"/>
                          <a:ea typeface="+mn-ea"/>
                          <a:cs typeface="+mn-cs"/>
                        </a:rPr>
                        <a:t>Q:  Which </a:t>
                      </a:r>
                      <a:r>
                        <a:rPr lang="en-US" sz="1600" b="1" u="sng" kern="1200" dirty="0">
                          <a:solidFill>
                            <a:schemeClr val="dk1"/>
                          </a:solidFill>
                          <a:effectLst/>
                          <a:latin typeface="+mn-lt"/>
                          <a:ea typeface="+mn-ea"/>
                          <a:cs typeface="+mn-cs"/>
                        </a:rPr>
                        <a:t>SAC04 Codes</a:t>
                      </a:r>
                      <a:r>
                        <a:rPr lang="en-US" sz="1600" b="1" kern="1200" dirty="0">
                          <a:solidFill>
                            <a:schemeClr val="dk1"/>
                          </a:solidFill>
                          <a:effectLst/>
                          <a:latin typeface="+mn-lt"/>
                          <a:ea typeface="+mn-ea"/>
                          <a:cs typeface="+mn-cs"/>
                        </a:rPr>
                        <a:t> do Lubbock plan to utilize for 810_02 invoices to REPs?</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LP&amp;L will use the following existing SAC04 codes to represent the cost recovery components of their delivery charges:</a:t>
                      </a:r>
                    </a:p>
                    <a:p>
                      <a:r>
                        <a:rPr lang="en-US" sz="1600" kern="1200" dirty="0">
                          <a:solidFill>
                            <a:schemeClr val="dk1"/>
                          </a:solidFill>
                          <a:effectLst/>
                          <a:latin typeface="+mn-lt"/>
                          <a:ea typeface="+mn-ea"/>
                          <a:cs typeface="+mn-cs"/>
                        </a:rPr>
                        <a:t>	DIS001 – Delivery Service Charge (volumetric)</a:t>
                      </a:r>
                    </a:p>
                    <a:p>
                      <a:r>
                        <a:rPr lang="en-US" sz="1600" kern="1200" dirty="0">
                          <a:solidFill>
                            <a:schemeClr val="dk1"/>
                          </a:solidFill>
                          <a:effectLst/>
                          <a:latin typeface="+mn-lt"/>
                          <a:ea typeface="+mn-ea"/>
                          <a:cs typeface="+mn-cs"/>
                        </a:rPr>
                        <a:t>	MSC029 – Transition Charge (volumetric)</a:t>
                      </a:r>
                    </a:p>
                    <a:p>
                      <a:r>
                        <a:rPr lang="en-US" sz="1600" kern="1200" dirty="0">
                          <a:solidFill>
                            <a:schemeClr val="dk1"/>
                          </a:solidFill>
                          <a:effectLst/>
                          <a:latin typeface="+mn-lt"/>
                          <a:ea typeface="+mn-ea"/>
                          <a:cs typeface="+mn-cs"/>
                        </a:rPr>
                        <a:t>	DAS003 – Monthly DG Charge (fixed)</a:t>
                      </a:r>
                    </a:p>
                    <a:p>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Will LP&amp;L utilize a similar </a:t>
                      </a:r>
                      <a:r>
                        <a:rPr lang="en-US" sz="1600" b="1" u="sng" kern="1200" dirty="0">
                          <a:solidFill>
                            <a:schemeClr val="dk1"/>
                          </a:solidFill>
                          <a:effectLst/>
                          <a:latin typeface="+mn-lt"/>
                          <a:ea typeface="+mn-ea"/>
                          <a:cs typeface="+mn-cs"/>
                        </a:rPr>
                        <a:t>safety net</a:t>
                      </a:r>
                      <a:r>
                        <a:rPr lang="en-US" sz="1600" b="1" kern="1200" dirty="0">
                          <a:solidFill>
                            <a:schemeClr val="dk1"/>
                          </a:solidFill>
                          <a:effectLst/>
                          <a:latin typeface="+mn-lt"/>
                          <a:ea typeface="+mn-ea"/>
                          <a:cs typeface="+mn-cs"/>
                        </a:rPr>
                        <a:t> process as TDSPs?</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Yes, safety nets will be accepted by LP&amp;L.  Existing approved spreadsheets will need to be submitted via an SFTP site which will be monitored and processed automatically.  SFTP site URL will be available to approved REPs once registration is complete.  </a:t>
                      </a:r>
                      <a:r>
                        <a:rPr lang="en-US" sz="1600" b="1" kern="1200" dirty="0">
                          <a:solidFill>
                            <a:schemeClr val="dk1"/>
                          </a:solidFill>
                          <a:effectLst/>
                          <a:latin typeface="+mn-lt"/>
                          <a:ea typeface="+mn-ea"/>
                          <a:cs typeface="+mn-cs"/>
                        </a:rPr>
                        <a:t> </a:t>
                      </a:r>
                      <a:endParaRPr lang="en-US" sz="1600" kern="1200" dirty="0">
                        <a:solidFill>
                          <a:schemeClr val="dk1"/>
                        </a:solidFill>
                        <a:effectLst/>
                        <a:latin typeface="+mn-lt"/>
                        <a:ea typeface="+mn-ea"/>
                        <a:cs typeface="+mn-cs"/>
                      </a:endParaRPr>
                    </a:p>
                    <a:p>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Q:  What are is the approximate number of solar customers in the Lubbock territory?  How will these customers be billed for delivery charges?  Will net metering continue for these customers?</a:t>
                      </a:r>
                      <a:endParaRPr lang="en-US" sz="1600" kern="1200" dirty="0">
                        <a:solidFill>
                          <a:schemeClr val="dk1"/>
                        </a:solidFill>
                        <a:effectLst/>
                        <a:latin typeface="+mn-lt"/>
                        <a:ea typeface="+mn-ea"/>
                        <a:cs typeface="+mn-cs"/>
                      </a:endParaRPr>
                    </a:p>
                    <a:p>
                      <a:r>
                        <a:rPr lang="en-US" sz="1600" b="1" kern="1200" dirty="0">
                          <a:solidFill>
                            <a:schemeClr val="dk1"/>
                          </a:solidFill>
                          <a:effectLst/>
                          <a:latin typeface="+mn-lt"/>
                          <a:ea typeface="+mn-ea"/>
                          <a:cs typeface="+mn-cs"/>
                        </a:rPr>
                        <a:t>A:  </a:t>
                      </a:r>
                      <a:r>
                        <a:rPr lang="en-US" sz="1600" kern="1200" dirty="0">
                          <a:solidFill>
                            <a:schemeClr val="dk1"/>
                          </a:solidFill>
                          <a:effectLst/>
                          <a:latin typeface="+mn-lt"/>
                          <a:ea typeface="+mn-ea"/>
                          <a:cs typeface="+mn-cs"/>
                        </a:rPr>
                        <a:t>LP&amp;L currently has ~1200 solar (PV) customers and growing.  Current LP&amp;L solar customers receive true net metering where energy costs reflect consumption – generation values.  Upon transition, LP&amp;L will adopt current TDSP practices of non-</a:t>
                      </a:r>
                      <a:r>
                        <a:rPr lang="en-US" sz="1600" kern="1200" dirty="0" err="1">
                          <a:solidFill>
                            <a:schemeClr val="dk1"/>
                          </a:solidFill>
                          <a:effectLst/>
                          <a:latin typeface="+mn-lt"/>
                          <a:ea typeface="+mn-ea"/>
                          <a:cs typeface="+mn-cs"/>
                        </a:rPr>
                        <a:t>bypassable</a:t>
                      </a:r>
                      <a:r>
                        <a:rPr lang="en-US" sz="1600" kern="1200" dirty="0">
                          <a:solidFill>
                            <a:schemeClr val="dk1"/>
                          </a:solidFill>
                          <a:effectLst/>
                          <a:latin typeface="+mn-lt"/>
                          <a:ea typeface="+mn-ea"/>
                          <a:cs typeface="+mn-cs"/>
                        </a:rPr>
                        <a:t> consumption charges.  Any generation “credits” may be received from a customer’s REP of choice depending upon their product.  LP&amp;L delivery charges will include a monthly fixed charge.  REPs may request a list of existing solar customers/ESIs with the MCL and ESI list.</a:t>
                      </a:r>
                    </a:p>
                    <a:p>
                      <a:endParaRPr 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20813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5314"/>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421549738"/>
              </p:ext>
            </p:extLst>
          </p:nvPr>
        </p:nvGraphicFramePr>
        <p:xfrm>
          <a:off x="646564" y="1060088"/>
          <a:ext cx="11268074" cy="5492802"/>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94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Activities</a:t>
                      </a:r>
                    </a:p>
                  </a:txBody>
                  <a:tcPr/>
                </a:tc>
                <a:extLst>
                  <a:ext uri="{0D108BD9-81ED-4DB2-BD59-A6C34878D82A}">
                    <a16:rowId xmlns:a16="http://schemas.microsoft.com/office/drawing/2014/main" val="2162009835"/>
                  </a:ext>
                </a:extLst>
              </a:tr>
              <a:tr h="4800229">
                <a:tc>
                  <a:txBody>
                    <a:bodyPr/>
                    <a:lstStyle/>
                    <a:p>
                      <a:r>
                        <a:rPr lang="en-US" sz="1400" b="1" kern="1200" dirty="0">
                          <a:solidFill>
                            <a:schemeClr val="dk1"/>
                          </a:solidFill>
                          <a:effectLst/>
                          <a:latin typeface="+mn-lt"/>
                          <a:ea typeface="+mn-ea"/>
                          <a:cs typeface="+mn-cs"/>
                        </a:rPr>
                        <a:t>Q:  Will L&amp;L service </a:t>
                      </a:r>
                      <a:r>
                        <a:rPr lang="en-US" sz="1400" b="1" u="sng" kern="1200" dirty="0">
                          <a:solidFill>
                            <a:schemeClr val="dk1"/>
                          </a:solidFill>
                          <a:effectLst/>
                          <a:latin typeface="+mn-lt"/>
                          <a:ea typeface="+mn-ea"/>
                          <a:cs typeface="+mn-cs"/>
                        </a:rPr>
                        <a:t>street lighting</a:t>
                      </a:r>
                      <a:r>
                        <a:rPr lang="en-US" sz="1400" b="1" kern="1200" dirty="0">
                          <a:solidFill>
                            <a:schemeClr val="dk1"/>
                          </a:solidFill>
                          <a:effectLst/>
                          <a:latin typeface="+mn-lt"/>
                          <a:ea typeface="+mn-ea"/>
                          <a:cs typeface="+mn-cs"/>
                        </a:rPr>
                        <a:t>?  If so, what operational practices will be adopted?</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Yes, LP&amp;L currently serve City of Lubbock and TXDOT for street lighting.  1 ESI ID will be created for each like wattage and lamp (same fixed costs and set kWh values).  HOAs will not be considered street lighting accounts thus will be phased out by LP&amp;L prior to transition.</a:t>
                      </a: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What are LP&amp;L’s tampering practices when tampering is discovered at a premise?</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LP&amp;L’s tampering practices are and will be as follows:</a:t>
                      </a:r>
                    </a:p>
                    <a:p>
                      <a:pPr lvl="0"/>
                      <a:r>
                        <a:rPr lang="en-US" sz="1400" kern="1200" dirty="0">
                          <a:solidFill>
                            <a:schemeClr val="dk1"/>
                          </a:solidFill>
                          <a:effectLst/>
                          <a:latin typeface="+mn-lt"/>
                          <a:ea typeface="+mn-ea"/>
                          <a:cs typeface="+mn-cs"/>
                        </a:rPr>
                        <a:t>Disconnects are only performed if unsafe/hazardous conditions exist</a:t>
                      </a:r>
                    </a:p>
                    <a:p>
                      <a:pPr lvl="0"/>
                      <a:r>
                        <a:rPr lang="en-US" sz="1400" kern="1200" dirty="0">
                          <a:solidFill>
                            <a:schemeClr val="dk1"/>
                          </a:solidFill>
                          <a:effectLst/>
                          <a:latin typeface="+mn-lt"/>
                          <a:ea typeface="+mn-ea"/>
                          <a:cs typeface="+mn-cs"/>
                        </a:rPr>
                        <a:t>Once service order is complete and tampering is discovered:</a:t>
                      </a:r>
                    </a:p>
                    <a:p>
                      <a:pPr lvl="2"/>
                      <a:r>
                        <a:rPr lang="en-US" sz="1400" kern="1200" dirty="0">
                          <a:solidFill>
                            <a:schemeClr val="dk1"/>
                          </a:solidFill>
                          <a:effectLst/>
                          <a:latin typeface="+mn-lt"/>
                          <a:ea typeface="+mn-ea"/>
                          <a:cs typeface="+mn-cs"/>
                        </a:rPr>
                        <a:t>DAY 1 - $200 tampering fee will be assessed on ESI and sent to ROR via 810_02; 814_20 to set tampering switch hold will be sent</a:t>
                      </a:r>
                    </a:p>
                    <a:p>
                      <a:pPr lvl="2"/>
                      <a:r>
                        <a:rPr lang="en-US" sz="1400" kern="1200" dirty="0">
                          <a:solidFill>
                            <a:schemeClr val="dk1"/>
                          </a:solidFill>
                          <a:effectLst/>
                          <a:latin typeface="+mn-lt"/>
                          <a:ea typeface="+mn-ea"/>
                          <a:cs typeface="+mn-cs"/>
                        </a:rPr>
                        <a:t>DAY 3 – after investigation, any additional fees and cancel/rebilling will be sent to ROR via 810_02 (867_03s for cancel/rebills)</a:t>
                      </a:r>
                    </a:p>
                    <a:p>
                      <a:pPr lvl="2"/>
                      <a:r>
                        <a:rPr lang="en-US" sz="1400" kern="1200" dirty="0">
                          <a:solidFill>
                            <a:schemeClr val="dk1"/>
                          </a:solidFill>
                          <a:effectLst/>
                          <a:latin typeface="+mn-lt"/>
                          <a:ea typeface="+mn-ea"/>
                          <a:cs typeface="+mn-cs"/>
                        </a:rPr>
                        <a:t>DAY 5 – evidence will be sent to ROR via email </a:t>
                      </a:r>
                    </a:p>
                    <a:p>
                      <a:pPr lvl="1"/>
                      <a:r>
                        <a:rPr lang="en-US" sz="1400" kern="1200" dirty="0">
                          <a:solidFill>
                            <a:schemeClr val="dk1"/>
                          </a:solidFill>
                          <a:effectLst/>
                          <a:latin typeface="+mn-lt"/>
                          <a:ea typeface="+mn-ea"/>
                          <a:cs typeface="+mn-cs"/>
                        </a:rPr>
                        <a:t>Customer will be advised of tampering via door hanger left at the premise </a:t>
                      </a:r>
                    </a:p>
                    <a:p>
                      <a:r>
                        <a:rPr lang="en-US" sz="1400" b="1" u="none" strike="noStrike" kern="1200" dirty="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Q:  Will daily switch hold files be provided by Lubbock?  Where will a REP access the files?</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Yes, LP&amp;L will provide daily switch hold files and will be available via an SFTP site.  Format will be the same as TDSPs use today.  SFTP site URL will be available to approved REPs once registration is complete.  </a:t>
                      </a:r>
                      <a:r>
                        <a:rPr lang="en-US" sz="1400" b="1" kern="1200" dirty="0">
                          <a:solidFill>
                            <a:schemeClr val="dk1"/>
                          </a:solidFill>
                          <a:effectLst/>
                          <a:latin typeface="+mn-lt"/>
                          <a:ea typeface="+mn-ea"/>
                          <a:cs typeface="+mn-cs"/>
                        </a:rPr>
                        <a:t> </a:t>
                      </a:r>
                    </a:p>
                    <a:p>
                      <a:endParaRPr lang="en-US" sz="1400" b="1"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Q:  Will </a:t>
                      </a:r>
                      <a:r>
                        <a:rPr lang="en-US" sz="1400" b="1" u="sng" kern="1200" dirty="0">
                          <a:solidFill>
                            <a:schemeClr val="dk1"/>
                          </a:solidFill>
                          <a:effectLst/>
                          <a:latin typeface="+mn-lt"/>
                          <a:ea typeface="+mn-ea"/>
                          <a:cs typeface="+mn-cs"/>
                        </a:rPr>
                        <a:t>historical usage information</a:t>
                      </a:r>
                      <a:r>
                        <a:rPr lang="en-US" sz="1400" b="1" kern="1200" dirty="0">
                          <a:solidFill>
                            <a:schemeClr val="dk1"/>
                          </a:solidFill>
                          <a:effectLst/>
                          <a:latin typeface="+mn-lt"/>
                          <a:ea typeface="+mn-ea"/>
                          <a:cs typeface="+mn-cs"/>
                        </a:rPr>
                        <a:t> be available for transitioning customers?  Will an LOA process be available and when? </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Monthly summary historical usage information will be available via the Mass Customer List (MCL) for entering </a:t>
                      </a:r>
                      <a:r>
                        <a:rPr lang="en-US" sz="1400" kern="1200" dirty="0" err="1">
                          <a:solidFill>
                            <a:schemeClr val="dk1"/>
                          </a:solidFill>
                          <a:effectLst/>
                          <a:latin typeface="+mn-lt"/>
                          <a:ea typeface="+mn-ea"/>
                          <a:cs typeface="+mn-cs"/>
                        </a:rPr>
                        <a:t>REPs.</a:t>
                      </a:r>
                      <a:r>
                        <a:rPr lang="en-US" sz="1400" kern="1200" dirty="0">
                          <a:solidFill>
                            <a:schemeClr val="dk1"/>
                          </a:solidFill>
                          <a:effectLst/>
                          <a:latin typeface="+mn-lt"/>
                          <a:ea typeface="+mn-ea"/>
                          <a:cs typeface="+mn-cs"/>
                        </a:rPr>
                        <a:t>  Historical interval data will be available for REPs by emailing </a:t>
                      </a:r>
                      <a:r>
                        <a:rPr lang="en-US" sz="1400" u="sng" kern="1200" dirty="0">
                          <a:solidFill>
                            <a:schemeClr val="dk1"/>
                          </a:solidFill>
                          <a:effectLst/>
                          <a:latin typeface="+mn-lt"/>
                          <a:ea typeface="+mn-ea"/>
                          <a:cs typeface="+mn-cs"/>
                          <a:hlinkClick r:id="rId2"/>
                        </a:rPr>
                        <a:t>marketops@mylubbock.us</a:t>
                      </a:r>
                      <a:r>
                        <a:rPr lang="en-US" sz="1400" kern="1200" dirty="0">
                          <a:solidFill>
                            <a:schemeClr val="dk1"/>
                          </a:solidFill>
                          <a:effectLst/>
                          <a:latin typeface="+mn-lt"/>
                          <a:ea typeface="+mn-ea"/>
                          <a:cs typeface="+mn-cs"/>
                        </a:rPr>
                        <a:t>  with a signed copy of the approved LOA which is posted on the LP&amp;L website.  Brokers may also request monthly and interval data via the LOA process noted above.  </a:t>
                      </a:r>
                      <a:r>
                        <a:rPr lang="en-US" sz="1400" strike="sngStrike" kern="1200" dirty="0">
                          <a:solidFill>
                            <a:schemeClr val="dk1"/>
                          </a:solidFill>
                          <a:effectLst/>
                          <a:latin typeface="+mn-lt"/>
                          <a:ea typeface="+mn-ea"/>
                          <a:cs typeface="+mn-cs"/>
                        </a:rPr>
                        <a:t>The LOA process may commence at the time the MCL is available for distribution (late April/early May).  </a:t>
                      </a:r>
                      <a:r>
                        <a:rPr lang="en-US" sz="1400" kern="1200" dirty="0">
                          <a:solidFill>
                            <a:schemeClr val="dk1"/>
                          </a:solidFill>
                          <a:effectLst/>
                          <a:latin typeface="+mn-lt"/>
                          <a:ea typeface="+mn-ea"/>
                          <a:cs typeface="+mn-cs"/>
                        </a:rPr>
                        <a:t>LOAs are required to be notarized.  Out of state LOAs are accepted with a valid Commission ID.  Modifications to the LOA will not be accepted. </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79712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97E51-4871-F8A0-B0E8-6110007BA77A}"/>
              </a:ext>
            </a:extLst>
          </p:cNvPr>
          <p:cNvSpPr>
            <a:spLocks noGrp="1"/>
          </p:cNvSpPr>
          <p:nvPr>
            <p:ph type="title"/>
          </p:nvPr>
        </p:nvSpPr>
        <p:spPr>
          <a:xfrm>
            <a:off x="383309" y="1105993"/>
            <a:ext cx="3652981" cy="3050371"/>
          </a:xfrm>
        </p:spPr>
        <p:txBody>
          <a:bodyPr/>
          <a:lstStyle/>
          <a:p>
            <a:r>
              <a:rPr lang="en-US" b="1" dirty="0"/>
              <a:t>Activities timeline </a:t>
            </a:r>
            <a:br>
              <a:rPr lang="en-US" dirty="0"/>
            </a:br>
            <a:r>
              <a:rPr lang="en-US" sz="2000" dirty="0">
                <a:latin typeface="+mn-lt"/>
              </a:rPr>
              <a:t>P</a:t>
            </a:r>
            <a:r>
              <a:rPr lang="en-US" sz="2000" dirty="0">
                <a:latin typeface="Tenorite" panose="00000500000000000000" pitchFamily="2" charset="0"/>
              </a:rPr>
              <a:t>osted to LRITF meeting page</a:t>
            </a:r>
            <a:endParaRPr lang="en-US" sz="2000" dirty="0"/>
          </a:p>
        </p:txBody>
      </p:sp>
      <p:sp>
        <p:nvSpPr>
          <p:cNvPr id="5" name="Footer Placeholder 4">
            <a:extLst>
              <a:ext uri="{FF2B5EF4-FFF2-40B4-BE49-F238E27FC236}">
                <a16:creationId xmlns:a16="http://schemas.microsoft.com/office/drawing/2014/main" id="{952D9AC6-823E-B62F-57F3-5898AEAE3FAB}"/>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1FE1A475-2212-A972-2F68-898DA81AA3A2}"/>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
        <p:nvSpPr>
          <p:cNvPr id="9" name="TextBox 8">
            <a:extLst>
              <a:ext uri="{FF2B5EF4-FFF2-40B4-BE49-F238E27FC236}">
                <a16:creationId xmlns:a16="http://schemas.microsoft.com/office/drawing/2014/main" id="{8E82EAD9-7DC3-51C4-7853-7466778DC8A6}"/>
              </a:ext>
            </a:extLst>
          </p:cNvPr>
          <p:cNvSpPr txBox="1"/>
          <p:nvPr/>
        </p:nvSpPr>
        <p:spPr>
          <a:xfrm>
            <a:off x="537215" y="5255491"/>
            <a:ext cx="3652981" cy="646331"/>
          </a:xfrm>
          <a:prstGeom prst="rect">
            <a:avLst/>
          </a:prstGeom>
          <a:noFill/>
        </p:spPr>
        <p:txBody>
          <a:bodyPr wrap="square" rtlCol="0">
            <a:spAutoFit/>
          </a:bodyPr>
          <a:lstStyle/>
          <a:p>
            <a:r>
              <a:rPr lang="en-US" i="1" dirty="0"/>
              <a:t>A big thank you to </a:t>
            </a:r>
            <a:r>
              <a:rPr lang="en-US" i="1" dirty="0" err="1"/>
              <a:t>Melenda</a:t>
            </a:r>
            <a:r>
              <a:rPr lang="en-US" i="1" dirty="0"/>
              <a:t> w/ Oncor for developing timeline! </a:t>
            </a:r>
          </a:p>
        </p:txBody>
      </p:sp>
      <p:pic>
        <p:nvPicPr>
          <p:cNvPr id="4" name="Picture 3">
            <a:extLst>
              <a:ext uri="{FF2B5EF4-FFF2-40B4-BE49-F238E27FC236}">
                <a16:creationId xmlns:a16="http://schemas.microsoft.com/office/drawing/2014/main" id="{41701239-9F57-E8DE-FFB4-702D922E42EE}"/>
              </a:ext>
            </a:extLst>
          </p:cNvPr>
          <p:cNvPicPr>
            <a:picLocks noChangeAspect="1"/>
          </p:cNvPicPr>
          <p:nvPr/>
        </p:nvPicPr>
        <p:blipFill>
          <a:blip r:embed="rId2"/>
          <a:stretch>
            <a:fillRect/>
          </a:stretch>
        </p:blipFill>
        <p:spPr>
          <a:xfrm>
            <a:off x="4375269" y="0"/>
            <a:ext cx="6511831" cy="6858000"/>
          </a:xfrm>
          <a:prstGeom prst="rect">
            <a:avLst/>
          </a:prstGeom>
        </p:spPr>
      </p:pic>
    </p:spTree>
    <p:extLst>
      <p:ext uri="{BB962C8B-B14F-4D97-AF65-F5344CB8AC3E}">
        <p14:creationId xmlns:p14="http://schemas.microsoft.com/office/powerpoint/2010/main" val="1107172936"/>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3.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2526</TotalTime>
  <Words>1782</Words>
  <Application>Microsoft Office PowerPoint</Application>
  <PresentationFormat>Widescreen</PresentationFormat>
  <Paragraphs>159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Symbol</vt:lpstr>
      <vt:lpstr>Tenorite</vt:lpstr>
      <vt:lpstr>Office Theme</vt:lpstr>
      <vt:lpstr>Lubbock  Retail Integration Task Force – LRITF June 6th, 2023</vt:lpstr>
      <vt:lpstr>LRITF Meetings  4/4/23  4/13/23  5/2/23  5/25/23  </vt:lpstr>
      <vt:lpstr>Solution to Transition stacking </vt:lpstr>
      <vt:lpstr>Proposed rates/ structure summary    </vt:lpstr>
      <vt:lpstr>Completed Action Items  Q&amp;A </vt:lpstr>
      <vt:lpstr>Completed Action Items  Q&amp;A </vt:lpstr>
      <vt:lpstr>Completed Action Items  Q&amp;A </vt:lpstr>
      <vt:lpstr>Completed Action Items  Q&amp;A </vt:lpstr>
      <vt:lpstr>Activities timeline  Posted to LRITF meeting page</vt:lpstr>
      <vt:lpstr>TIMELINE of Actions</vt:lpstr>
      <vt:lpstr>Lritf meeting Held after RMS @ 1:00 PM    June 6th,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27</cp:revision>
  <dcterms:created xsi:type="dcterms:W3CDTF">2022-10-07T18:03:56Z</dcterms:created>
  <dcterms:modified xsi:type="dcterms:W3CDTF">2023-06-05T21:32:13Z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