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257" r:id="rId7"/>
    <p:sldId id="261" r:id="rId8"/>
    <p:sldId id="262" r:id="rId9"/>
    <p:sldId id="263" r:id="rId10"/>
    <p:sldId id="274" r:id="rId11"/>
    <p:sldId id="265" r:id="rId12"/>
    <p:sldId id="270" r:id="rId13"/>
    <p:sldId id="266" r:id="rId14"/>
    <p:sldId id="268" r:id="rId15"/>
    <p:sldId id="272" r:id="rId16"/>
    <p:sldId id="273" r:id="rId17"/>
    <p:sldId id="276" r:id="rId18"/>
    <p:sldId id="27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60"/>
  </p:normalViewPr>
  <p:slideViewPr>
    <p:cSldViewPr showGuides="1">
      <p:cViewPr varScale="1">
        <p:scale>
          <a:sx n="135" d="100"/>
          <a:sy n="135" d="100"/>
        </p:scale>
        <p:origin x="92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6/6/2023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074570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June 2023 WMS</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June 2023 WMS</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June 2023 WMS</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a:t>2022 UFE Analysis Report</a:t>
            </a:r>
          </a:p>
          <a:p>
            <a:endParaRPr lang="en-US" sz="2000" b="1" dirty="0"/>
          </a:p>
          <a:p>
            <a:endParaRPr lang="en-US" dirty="0"/>
          </a:p>
          <a:p>
            <a:endParaRPr lang="en-US" dirty="0"/>
          </a:p>
          <a:p>
            <a:endParaRPr lang="en-US" dirty="0"/>
          </a:p>
          <a:p>
            <a:r>
              <a:rPr lang="en-US" dirty="0"/>
              <a:t>Randy Roberts</a:t>
            </a:r>
          </a:p>
          <a:p>
            <a:r>
              <a:rPr lang="en-US" dirty="0"/>
              <a:t>June 2023 WMS</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Transmission Loss Factor Calculation Review</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a:t>13.2.3	Transmission Loss Factor Calculations</a:t>
            </a:r>
          </a:p>
          <a:p>
            <a:pPr lvl="1">
              <a:defRPr/>
            </a:pPr>
            <a:r>
              <a:rPr lang="en-US" sz="1400" dirty="0"/>
              <a:t>The following formulas shall be used to translate the seasonal on-peak and off-peak TLFs into Settlement Interval TLFs.</a:t>
            </a:r>
          </a:p>
          <a:p>
            <a:pPr lvl="1">
              <a:defRPr/>
            </a:pPr>
            <a:endParaRPr lang="en-US" sz="1400" dirty="0"/>
          </a:p>
          <a:p>
            <a:pPr lvl="2">
              <a:defRPr/>
            </a:pPr>
            <a:r>
              <a:rPr lang="en-US" sz="1200" dirty="0" err="1"/>
              <a:t>TLF</a:t>
            </a:r>
            <a:r>
              <a:rPr lang="en-US" sz="1200" baseline="-25000" dirty="0" err="1"/>
              <a:t>i</a:t>
            </a:r>
            <a:r>
              <a:rPr lang="en-US" sz="1200" baseline="-25000" dirty="0"/>
              <a:t>	</a:t>
            </a:r>
            <a:r>
              <a:rPr lang="en-US" sz="1200" dirty="0"/>
              <a:t>=	(SSC * </a:t>
            </a:r>
            <a:r>
              <a:rPr lang="en-US" sz="1200" dirty="0" err="1"/>
              <a:t>SIEL</a:t>
            </a:r>
            <a:r>
              <a:rPr lang="en-US" sz="1200" baseline="-25000" dirty="0" err="1"/>
              <a:t>i</a:t>
            </a:r>
            <a:r>
              <a:rPr lang="en-US" sz="1200" dirty="0"/>
              <a:t>) + SIC</a:t>
            </a:r>
          </a:p>
          <a:p>
            <a:pPr lvl="2">
              <a:defRPr/>
            </a:pPr>
            <a:endParaRPr lang="en-US" sz="1200" dirty="0"/>
          </a:p>
          <a:p>
            <a:pPr marL="914400" lvl="2" indent="0">
              <a:buFontTx/>
              <a:buNone/>
              <a:defRPr/>
            </a:pPr>
            <a:endParaRPr lang="en-US" sz="1200" dirty="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
        <p:nvSpPr>
          <p:cNvPr id="5" name="Slide Number Placeholder 4">
            <a:extLst>
              <a:ext uri="{FF2B5EF4-FFF2-40B4-BE49-F238E27FC236}">
                <a16:creationId xmlns:a16="http://schemas.microsoft.com/office/drawing/2014/main" id="{7E42AF6D-1E0C-8436-F228-1F3FFE362C4E}"/>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63908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2022 Deemed Transmission Loss vs. UFE</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pic>
        <p:nvPicPr>
          <p:cNvPr id="8" name="Content Placeholder 7">
            <a:extLst>
              <a:ext uri="{FF2B5EF4-FFF2-40B4-BE49-F238E27FC236}">
                <a16:creationId xmlns:a16="http://schemas.microsoft.com/office/drawing/2014/main" id="{007FC288-867E-7804-56BF-5EBACF196C31}"/>
              </a:ext>
            </a:extLst>
          </p:cNvPr>
          <p:cNvPicPr>
            <a:picLocks noGrp="1" noChangeAspect="1"/>
          </p:cNvPicPr>
          <p:nvPr>
            <p:ph idx="1"/>
          </p:nvPr>
        </p:nvPicPr>
        <p:blipFill>
          <a:blip r:embed="rId3"/>
          <a:stretch>
            <a:fillRect/>
          </a:stretch>
        </p:blipFill>
        <p:spPr>
          <a:xfrm>
            <a:off x="1091621" y="990600"/>
            <a:ext cx="6960758" cy="5053013"/>
          </a:xfrm>
        </p:spPr>
      </p:pic>
      <p:sp>
        <p:nvSpPr>
          <p:cNvPr id="5" name="Slide Number Placeholder 4">
            <a:extLst>
              <a:ext uri="{FF2B5EF4-FFF2-40B4-BE49-F238E27FC236}">
                <a16:creationId xmlns:a16="http://schemas.microsoft.com/office/drawing/2014/main" id="{1D244E01-E867-F6CF-B973-FA1D730DCB14}"/>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51485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100" dirty="0"/>
              <a:t>2023/2024 Transmission Losses (Forecasted &amp; Deemed Actual)</a:t>
            </a:r>
          </a:p>
        </p:txBody>
      </p:sp>
      <p:sp>
        <p:nvSpPr>
          <p:cNvPr id="4" name="Footer Placeholder 3"/>
          <p:cNvSpPr>
            <a:spLocks noGrp="1"/>
          </p:cNvSpPr>
          <p:nvPr>
            <p:ph type="ftr" sz="quarter" idx="11"/>
          </p:nvPr>
        </p:nvSpPr>
        <p:spPr/>
        <p:txBody>
          <a:bodyPr/>
          <a:lstStyle/>
          <a:p>
            <a:r>
              <a:rPr lang="en-US"/>
              <a:t>June 2023 WMS</a:t>
            </a:r>
          </a:p>
        </p:txBody>
      </p:sp>
      <p:pic>
        <p:nvPicPr>
          <p:cNvPr id="8" name="Content Placeholder 7">
            <a:extLst>
              <a:ext uri="{FF2B5EF4-FFF2-40B4-BE49-F238E27FC236}">
                <a16:creationId xmlns:a16="http://schemas.microsoft.com/office/drawing/2014/main" id="{E6E6D438-B499-6453-23FC-216FC8CAE8D3}"/>
              </a:ext>
            </a:extLst>
          </p:cNvPr>
          <p:cNvPicPr>
            <a:picLocks noGrp="1" noChangeAspect="1"/>
          </p:cNvPicPr>
          <p:nvPr>
            <p:ph idx="1"/>
          </p:nvPr>
        </p:nvPicPr>
        <p:blipFill>
          <a:blip r:embed="rId2"/>
          <a:stretch>
            <a:fillRect/>
          </a:stretch>
        </p:blipFill>
        <p:spPr>
          <a:xfrm>
            <a:off x="1091621" y="990600"/>
            <a:ext cx="6960758" cy="5053013"/>
          </a:xfrm>
        </p:spPr>
      </p:pic>
      <p:sp>
        <p:nvSpPr>
          <p:cNvPr id="5" name="Slide Number Placeholder 4">
            <a:extLst>
              <a:ext uri="{FF2B5EF4-FFF2-40B4-BE49-F238E27FC236}">
                <a16:creationId xmlns:a16="http://schemas.microsoft.com/office/drawing/2014/main" id="{C08559B1-D0F0-22F7-01B3-B69BF2A1AD6F}"/>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100382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D199C-4590-8FF9-229B-658FCCF1A310}"/>
              </a:ext>
            </a:extLst>
          </p:cNvPr>
          <p:cNvSpPr>
            <a:spLocks noGrp="1"/>
          </p:cNvSpPr>
          <p:nvPr>
            <p:ph type="title"/>
          </p:nvPr>
        </p:nvSpPr>
        <p:spPr>
          <a:xfrm>
            <a:off x="381000" y="243682"/>
            <a:ext cx="8458200" cy="746918"/>
          </a:xfrm>
        </p:spPr>
        <p:txBody>
          <a:bodyPr/>
          <a:lstStyle/>
          <a:p>
            <a:r>
              <a:rPr lang="en-US" sz="2000" dirty="0"/>
              <a:t>NPRR1145 – Use of State Estimator-Calculated ERCOT-Wide TLFs in Lieu of Seasonal Base Case ERCOT-Wide TLFs for Settlement</a:t>
            </a:r>
          </a:p>
        </p:txBody>
      </p:sp>
      <p:sp>
        <p:nvSpPr>
          <p:cNvPr id="3" name="Content Placeholder 2">
            <a:extLst>
              <a:ext uri="{FF2B5EF4-FFF2-40B4-BE49-F238E27FC236}">
                <a16:creationId xmlns:a16="http://schemas.microsoft.com/office/drawing/2014/main" id="{57A8A451-C36E-96DA-DC59-CD8EAE8113EE}"/>
              </a:ext>
            </a:extLst>
          </p:cNvPr>
          <p:cNvSpPr>
            <a:spLocks noGrp="1"/>
          </p:cNvSpPr>
          <p:nvPr>
            <p:ph idx="1"/>
          </p:nvPr>
        </p:nvSpPr>
        <p:spPr/>
        <p:txBody>
          <a:bodyPr/>
          <a:lstStyle/>
          <a:p>
            <a:endParaRPr lang="en-US" sz="1800" dirty="0">
              <a:solidFill>
                <a:srgbClr val="212529"/>
              </a:solidFill>
            </a:endParaRPr>
          </a:p>
          <a:p>
            <a:r>
              <a:rPr lang="en-US" sz="1800" dirty="0">
                <a:solidFill>
                  <a:srgbClr val="212529"/>
                </a:solidFill>
              </a:rPr>
              <a:t>Approved By ERCOT BOD on 4/18/2023</a:t>
            </a:r>
          </a:p>
          <a:p>
            <a:r>
              <a:rPr lang="en-US" sz="1800" dirty="0"/>
              <a:t>Priority – 2024</a:t>
            </a:r>
          </a:p>
          <a:p>
            <a:r>
              <a:rPr lang="en-US" sz="1800" dirty="0"/>
              <a:t>Rank – 4010</a:t>
            </a:r>
          </a:p>
          <a:p>
            <a:r>
              <a:rPr lang="en-US" sz="1800" dirty="0"/>
              <a:t>Comments</a:t>
            </a:r>
          </a:p>
          <a:p>
            <a:pPr lvl="1"/>
            <a:r>
              <a:rPr lang="en-US" sz="1600" b="0" i="0" u="none" strike="noStrike" baseline="0" dirty="0">
                <a:solidFill>
                  <a:schemeClr val="tx1"/>
                </a:solidFill>
                <a:effectLst/>
                <a:latin typeface="+mn-lt"/>
              </a:rPr>
              <a:t>$50k-$80k, 3-6 months</a:t>
            </a:r>
          </a:p>
          <a:p>
            <a:pPr lvl="1"/>
            <a:r>
              <a:rPr lang="en-US" sz="1600" b="0" i="0" u="none" strike="noStrike" baseline="0" dirty="0">
                <a:solidFill>
                  <a:schemeClr val="tx1"/>
                </a:solidFill>
                <a:effectLst/>
                <a:latin typeface="+mn-lt"/>
              </a:rPr>
              <a:t>Impacted Systems: S&amp;B, EMS, Data Analytics</a:t>
            </a:r>
          </a:p>
          <a:p>
            <a:pPr lvl="1"/>
            <a:r>
              <a:rPr lang="en-US" sz="1600" b="0" i="0" u="none" strike="noStrike" baseline="0" dirty="0">
                <a:solidFill>
                  <a:schemeClr val="tx1"/>
                </a:solidFill>
                <a:effectLst/>
                <a:latin typeface="+mn-lt"/>
              </a:rPr>
              <a:t>2024 priority due to EMS impacts</a:t>
            </a:r>
          </a:p>
          <a:p>
            <a:pPr lvl="1"/>
            <a:r>
              <a:rPr lang="en-US" sz="1600" dirty="0"/>
              <a:t>EMS Upgrade Freeze: </a:t>
            </a:r>
            <a:r>
              <a:rPr lang="en-US" sz="1600" b="0" dirty="0"/>
              <a:t>May 2023 through January 2024</a:t>
            </a:r>
          </a:p>
        </p:txBody>
      </p:sp>
      <p:sp>
        <p:nvSpPr>
          <p:cNvPr id="4" name="Footer Placeholder 3">
            <a:extLst>
              <a:ext uri="{FF2B5EF4-FFF2-40B4-BE49-F238E27FC236}">
                <a16:creationId xmlns:a16="http://schemas.microsoft.com/office/drawing/2014/main" id="{922C661F-AF8D-6804-CCF0-5CDF3B805A9F}"/>
              </a:ext>
            </a:extLst>
          </p:cNvPr>
          <p:cNvSpPr>
            <a:spLocks noGrp="1"/>
          </p:cNvSpPr>
          <p:nvPr>
            <p:ph type="ftr" sz="quarter" idx="11"/>
          </p:nvPr>
        </p:nvSpPr>
        <p:spPr/>
        <p:txBody>
          <a:bodyPr/>
          <a:lstStyle/>
          <a:p>
            <a:r>
              <a:rPr lang="en-US"/>
              <a:t>June 2023 WMS</a:t>
            </a:r>
          </a:p>
        </p:txBody>
      </p:sp>
      <p:sp>
        <p:nvSpPr>
          <p:cNvPr id="6" name="Slide Number Placeholder 5">
            <a:extLst>
              <a:ext uri="{FF2B5EF4-FFF2-40B4-BE49-F238E27FC236}">
                <a16:creationId xmlns:a16="http://schemas.microsoft.com/office/drawing/2014/main" id="{5586F65F-5BDD-61DF-FCC5-69E460471FDB}"/>
              </a:ext>
            </a:extLst>
          </p:cNvPr>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2842109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083B1-B9A1-1FBD-5CBE-27222FDF626D}"/>
              </a:ext>
            </a:extLst>
          </p:cNvPr>
          <p:cNvSpPr>
            <a:spLocks noGrp="1"/>
          </p:cNvSpPr>
          <p:nvPr>
            <p:ph type="ctrTitle"/>
          </p:nvPr>
        </p:nvSpPr>
        <p:spPr/>
        <p:txBody>
          <a:bodyPr/>
          <a:lstStyle/>
          <a:p>
            <a:r>
              <a:rPr lang="en-US" dirty="0"/>
              <a:t>QUESTIONS?</a:t>
            </a:r>
          </a:p>
        </p:txBody>
      </p:sp>
      <p:sp>
        <p:nvSpPr>
          <p:cNvPr id="5" name="Subtitle 4">
            <a:extLst>
              <a:ext uri="{FF2B5EF4-FFF2-40B4-BE49-F238E27FC236}">
                <a16:creationId xmlns:a16="http://schemas.microsoft.com/office/drawing/2014/main" id="{A9755E3E-9849-AB5A-179C-115AEAFAE0D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8161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Basics 1</a:t>
            </a:r>
            <a:endParaRPr lang="en-US" sz="23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a:t>UFE (Unaccounted For Energy) is computed as follows:</a:t>
            </a:r>
          </a:p>
          <a:p>
            <a:pPr marL="0" indent="0">
              <a:spcBef>
                <a:spcPts val="0"/>
              </a:spcBef>
              <a:buNone/>
            </a:pPr>
            <a:r>
              <a:rPr lang="en-US" sz="1600" dirty="0"/>
              <a:t>	       </a:t>
            </a:r>
            <a:r>
              <a:rPr lang="en-US" sz="2000" dirty="0"/>
              <a:t>UFE = Generation – (Load + Losses)</a:t>
            </a:r>
          </a:p>
          <a:p>
            <a:pPr marL="0" indent="0">
              <a:lnSpc>
                <a:spcPct val="150000"/>
              </a:lnSpc>
              <a:buNone/>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r>
              <a:rPr lang="en-US" sz="2000" dirty="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a:t>June 2023 WMS</a:t>
            </a:r>
            <a:endParaRPr lang="en-US" dirty="0"/>
          </a:p>
        </p:txBody>
      </p:sp>
      <p:sp>
        <p:nvSpPr>
          <p:cNvPr id="7" name="Slide Number Placeholder 6">
            <a:extLst>
              <a:ext uri="{FF2B5EF4-FFF2-40B4-BE49-F238E27FC236}">
                <a16:creationId xmlns:a16="http://schemas.microsoft.com/office/drawing/2014/main" id="{2D997516-F804-8B2C-FB42-25C55B398F8E}"/>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Basics 2</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
        <p:nvSpPr>
          <p:cNvPr id="5" name="Slide Number Placeholder 4">
            <a:extLst>
              <a:ext uri="{FF2B5EF4-FFF2-40B4-BE49-F238E27FC236}">
                <a16:creationId xmlns:a16="http://schemas.microsoft.com/office/drawing/2014/main" id="{12AFB9C2-6F4A-B58B-907A-3F8073F6DE8C}"/>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32442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MWHs;</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
        <p:nvSpPr>
          <p:cNvPr id="5" name="Slide Number Placeholder 4">
            <a:extLst>
              <a:ext uri="{FF2B5EF4-FFF2-40B4-BE49-F238E27FC236}">
                <a16:creationId xmlns:a16="http://schemas.microsoft.com/office/drawing/2014/main" id="{7A6BD4FD-0839-042A-E8DD-4A19A9E3E4A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65037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Data Required Per Protocol Section 11.6.2</a:t>
            </a:r>
            <a:endParaRPr lang="en-US" sz="2300"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34078357"/>
              </p:ext>
            </p:extLst>
          </p:nvPr>
        </p:nvGraphicFramePr>
        <p:xfrm>
          <a:off x="304800" y="1447800"/>
          <a:ext cx="8534400" cy="240792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914400">
                <a:tc>
                  <a:txBody>
                    <a:bodyPr/>
                    <a:lstStyle/>
                    <a:p>
                      <a:endParaRPr lang="en-US" dirty="0"/>
                    </a:p>
                  </a:txBody>
                  <a:tcPr/>
                </a:tc>
                <a:tc>
                  <a:txBody>
                    <a:bodyPr/>
                    <a:lstStyle/>
                    <a:p>
                      <a:r>
                        <a:rPr lang="en-US" dirty="0"/>
                        <a:t>A – Total</a:t>
                      </a:r>
                    </a:p>
                    <a:p>
                      <a:r>
                        <a:rPr lang="en-US" dirty="0"/>
                        <a:t>UFE MWHs</a:t>
                      </a:r>
                    </a:p>
                  </a:txBody>
                  <a:tcPr/>
                </a:tc>
                <a:tc>
                  <a:txBody>
                    <a:bodyPr/>
                    <a:lstStyle/>
                    <a:p>
                      <a:r>
                        <a:rPr lang="en-US" dirty="0"/>
                        <a:t>B – Total</a:t>
                      </a:r>
                    </a:p>
                    <a:p>
                      <a:r>
                        <a:rPr lang="en-US" dirty="0"/>
                        <a:t>UFE Cost</a:t>
                      </a:r>
                    </a:p>
                  </a:txBody>
                  <a:tcPr/>
                </a:tc>
                <a:tc>
                  <a:txBody>
                    <a:bodyPr/>
                    <a:lstStyle/>
                    <a:p>
                      <a:r>
                        <a:rPr lang="en-US" dirty="0"/>
                        <a:t>C – Percent of</a:t>
                      </a:r>
                    </a:p>
                    <a:p>
                      <a:r>
                        <a:rPr lang="en-US" dirty="0"/>
                        <a:t>Total UFE to</a:t>
                      </a:r>
                    </a:p>
                    <a:p>
                      <a:r>
                        <a:rPr lang="en-US" dirty="0"/>
                        <a:t>ERCOT load </a:t>
                      </a:r>
                    </a:p>
                  </a:txBody>
                  <a:tcPr/>
                </a:tc>
                <a:tc>
                  <a:txBody>
                    <a:bodyPr/>
                    <a:lstStyle/>
                    <a:p>
                      <a:r>
                        <a:rPr lang="en-US" dirty="0"/>
                        <a:t>D – Percent of</a:t>
                      </a:r>
                    </a:p>
                    <a:p>
                      <a:r>
                        <a:rPr lang="en-US" dirty="0"/>
                        <a:t>Total UFE</a:t>
                      </a:r>
                    </a:p>
                    <a:p>
                      <a:r>
                        <a:rPr lang="en-US" dirty="0"/>
                        <a:t>Cost</a:t>
                      </a:r>
                    </a:p>
                  </a:txBody>
                  <a:tcPr/>
                </a:tc>
                <a:extLst>
                  <a:ext uri="{0D108BD9-81ED-4DB2-BD59-A6C34878D82A}">
                    <a16:rowId xmlns:a16="http://schemas.microsoft.com/office/drawing/2014/main" val="10000"/>
                  </a:ext>
                </a:extLst>
              </a:tr>
              <a:tr h="381000">
                <a:tc>
                  <a:txBody>
                    <a:bodyPr/>
                    <a:lstStyle/>
                    <a:p>
                      <a:pPr algn="l" fontAlgn="b"/>
                      <a:r>
                        <a:rPr lang="en-US" sz="1800" b="0" i="0" u="none" strike="noStrike" dirty="0">
                          <a:solidFill>
                            <a:srgbClr val="000000"/>
                          </a:solidFill>
                          <a:effectLst/>
                          <a:latin typeface="+Body"/>
                        </a:rPr>
                        <a:t>TOTUFE_U1</a:t>
                      </a:r>
                    </a:p>
                  </a:txBody>
                  <a:tcPr marL="9525" marR="9525" marT="9525" marB="0" anchor="b"/>
                </a:tc>
                <a:tc>
                  <a:txBody>
                    <a:bodyPr/>
                    <a:lstStyle/>
                    <a:p>
                      <a:pPr algn="ctr" fontAlgn="b"/>
                      <a:r>
                        <a:rPr lang="en-US" sz="1800" b="0" i="0" u="none" strike="noStrike">
                          <a:solidFill>
                            <a:srgbClr val="000000"/>
                          </a:solidFill>
                          <a:effectLst/>
                          <a:latin typeface="+Body"/>
                        </a:rPr>
                        <a:t>1,126,521</a:t>
                      </a:r>
                    </a:p>
                  </a:txBody>
                  <a:tcPr marL="9525" marR="9525" marT="9525" marB="0" anchor="b"/>
                </a:tc>
                <a:tc>
                  <a:txBody>
                    <a:bodyPr/>
                    <a:lstStyle/>
                    <a:p>
                      <a:pPr algn="ctr" fontAlgn="b"/>
                      <a:r>
                        <a:rPr lang="en-US" sz="1800" b="0" i="0" u="none" strike="noStrike">
                          <a:solidFill>
                            <a:srgbClr val="000000"/>
                          </a:solidFill>
                          <a:effectLst/>
                          <a:latin typeface="+Body"/>
                        </a:rPr>
                        <a:t>$20,085,214</a:t>
                      </a:r>
                    </a:p>
                  </a:txBody>
                  <a:tcPr marL="9525" marR="9525" marT="9525" marB="0" anchor="b"/>
                </a:tc>
                <a:tc>
                  <a:txBody>
                    <a:bodyPr/>
                    <a:lstStyle/>
                    <a:p>
                      <a:pPr algn="ctr" fontAlgn="b"/>
                      <a:r>
                        <a:rPr lang="en-US" sz="1800" b="0" i="0" u="none" strike="noStrike">
                          <a:solidFill>
                            <a:srgbClr val="000000"/>
                          </a:solidFill>
                          <a:effectLst/>
                          <a:latin typeface="+Body"/>
                        </a:rPr>
                        <a:t>0.2610%</a:t>
                      </a:r>
                    </a:p>
                  </a:txBody>
                  <a:tcPr marL="9525" marR="9525" marT="9525" marB="0" anchor="b"/>
                </a:tc>
                <a:tc>
                  <a:txBody>
                    <a:bodyPr/>
                    <a:lstStyle/>
                    <a:p>
                      <a:pPr algn="ctr" fontAlgn="b"/>
                      <a:r>
                        <a:rPr lang="en-US" sz="1800" b="0" i="0" u="none" strike="noStrike">
                          <a:solidFill>
                            <a:srgbClr val="000000"/>
                          </a:solidFill>
                          <a:effectLst/>
                          <a:latin typeface="+Body"/>
                        </a:rPr>
                        <a:t>100.00%</a:t>
                      </a:r>
                    </a:p>
                  </a:txBody>
                  <a:tcPr marL="9525" marR="9525" marT="9525" marB="0" anchor="b"/>
                </a:tc>
                <a:extLst>
                  <a:ext uri="{0D108BD9-81ED-4DB2-BD59-A6C34878D82A}">
                    <a16:rowId xmlns:a16="http://schemas.microsoft.com/office/drawing/2014/main" val="10001"/>
                  </a:ext>
                </a:extLst>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a:solidFill>
                            <a:srgbClr val="000000"/>
                          </a:solidFill>
                          <a:effectLst/>
                          <a:latin typeface="+Body"/>
                        </a:rPr>
                        <a:t>1,021,557</a:t>
                      </a:r>
                    </a:p>
                  </a:txBody>
                  <a:tcPr marL="9525" marR="9525" marT="9525" marB="0" anchor="b"/>
                </a:tc>
                <a:tc>
                  <a:txBody>
                    <a:bodyPr/>
                    <a:lstStyle/>
                    <a:p>
                      <a:pPr algn="ctr" fontAlgn="b"/>
                      <a:r>
                        <a:rPr lang="en-US" sz="1800" b="0" i="0" u="none" strike="noStrike">
                          <a:solidFill>
                            <a:srgbClr val="000000"/>
                          </a:solidFill>
                          <a:effectLst/>
                          <a:latin typeface="+Body"/>
                        </a:rPr>
                        <a:t>$17,689,592</a:t>
                      </a:r>
                    </a:p>
                  </a:txBody>
                  <a:tcPr marL="9525" marR="9525" marT="9525" marB="0" anchor="b"/>
                </a:tc>
                <a:tc>
                  <a:txBody>
                    <a:bodyPr/>
                    <a:lstStyle/>
                    <a:p>
                      <a:pPr algn="ctr" fontAlgn="b"/>
                      <a:r>
                        <a:rPr lang="en-US" sz="1800" b="0" i="0" u="none" strike="noStrike">
                          <a:solidFill>
                            <a:srgbClr val="000000"/>
                          </a:solidFill>
                          <a:effectLst/>
                          <a:latin typeface="+Body"/>
                        </a:rPr>
                        <a:t>0.2366%</a:t>
                      </a:r>
                    </a:p>
                  </a:txBody>
                  <a:tcPr marL="9525" marR="9525" marT="9525" marB="0" anchor="b"/>
                </a:tc>
                <a:tc>
                  <a:txBody>
                    <a:bodyPr/>
                    <a:lstStyle/>
                    <a:p>
                      <a:pPr algn="ctr" fontAlgn="b"/>
                      <a:r>
                        <a:rPr lang="en-US" sz="1800" b="0" i="0" u="none" strike="noStrike">
                          <a:solidFill>
                            <a:srgbClr val="000000"/>
                          </a:solidFill>
                          <a:effectLst/>
                          <a:latin typeface="+Body"/>
                        </a:rPr>
                        <a:t>88.07%</a:t>
                      </a:r>
                    </a:p>
                  </a:txBody>
                  <a:tcPr marL="9525" marR="9525" marT="9525" marB="0" anchor="b"/>
                </a:tc>
                <a:extLst>
                  <a:ext uri="{0D108BD9-81ED-4DB2-BD59-A6C34878D82A}">
                    <a16:rowId xmlns:a16="http://schemas.microsoft.com/office/drawing/2014/main" val="10002"/>
                  </a:ext>
                </a:extLst>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a:solidFill>
                            <a:srgbClr val="000000"/>
                          </a:solidFill>
                          <a:effectLst/>
                          <a:latin typeface="+Body"/>
                        </a:rPr>
                        <a:t>27,337</a:t>
                      </a:r>
                    </a:p>
                  </a:txBody>
                  <a:tcPr marL="9525" marR="9525" marT="9525" marB="0" anchor="b"/>
                </a:tc>
                <a:tc>
                  <a:txBody>
                    <a:bodyPr/>
                    <a:lstStyle/>
                    <a:p>
                      <a:pPr algn="ctr" fontAlgn="b"/>
                      <a:r>
                        <a:rPr lang="en-US" sz="1800" b="0" i="0" u="none" strike="noStrike">
                          <a:solidFill>
                            <a:srgbClr val="000000"/>
                          </a:solidFill>
                          <a:effectLst/>
                          <a:latin typeface="+Body"/>
                        </a:rPr>
                        <a:t>$647,880</a:t>
                      </a:r>
                    </a:p>
                  </a:txBody>
                  <a:tcPr marL="9525" marR="9525" marT="9525" marB="0" anchor="b"/>
                </a:tc>
                <a:tc>
                  <a:txBody>
                    <a:bodyPr/>
                    <a:lstStyle/>
                    <a:p>
                      <a:pPr algn="ctr" fontAlgn="b"/>
                      <a:r>
                        <a:rPr lang="en-US" sz="1800" b="0" i="0" u="none" strike="noStrike">
                          <a:solidFill>
                            <a:srgbClr val="000000"/>
                          </a:solidFill>
                          <a:effectLst/>
                          <a:latin typeface="+Body"/>
                        </a:rPr>
                        <a:t>0.0063%</a:t>
                      </a:r>
                    </a:p>
                  </a:txBody>
                  <a:tcPr marL="9525" marR="9525" marT="9525" marB="0" anchor="b"/>
                </a:tc>
                <a:tc>
                  <a:txBody>
                    <a:bodyPr/>
                    <a:lstStyle/>
                    <a:p>
                      <a:pPr algn="ctr" fontAlgn="b"/>
                      <a:r>
                        <a:rPr lang="en-US" sz="1800" b="0" i="0" u="none" strike="noStrike">
                          <a:solidFill>
                            <a:srgbClr val="000000"/>
                          </a:solidFill>
                          <a:effectLst/>
                          <a:latin typeface="+Body"/>
                        </a:rPr>
                        <a:t>3.23%</a:t>
                      </a:r>
                    </a:p>
                  </a:txBody>
                  <a:tcPr marL="9525" marR="9525" marT="9525" marB="0" anchor="b"/>
                </a:tc>
                <a:extLst>
                  <a:ext uri="{0D108BD9-81ED-4DB2-BD59-A6C34878D82A}">
                    <a16:rowId xmlns:a16="http://schemas.microsoft.com/office/drawing/2014/main" val="10003"/>
                  </a:ext>
                </a:extLst>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a:solidFill>
                            <a:srgbClr val="000000"/>
                          </a:solidFill>
                          <a:effectLst/>
                          <a:latin typeface="+Body"/>
                        </a:rPr>
                        <a:t>77,626</a:t>
                      </a:r>
                    </a:p>
                  </a:txBody>
                  <a:tcPr marL="9525" marR="9525" marT="9525" marB="0" anchor="b"/>
                </a:tc>
                <a:tc>
                  <a:txBody>
                    <a:bodyPr/>
                    <a:lstStyle/>
                    <a:p>
                      <a:pPr algn="ctr" fontAlgn="b"/>
                      <a:r>
                        <a:rPr lang="en-US" sz="1800" b="0" i="0" u="none" strike="noStrike">
                          <a:solidFill>
                            <a:srgbClr val="000000"/>
                          </a:solidFill>
                          <a:effectLst/>
                          <a:latin typeface="+Body"/>
                        </a:rPr>
                        <a:t>$1,747,742</a:t>
                      </a:r>
                    </a:p>
                  </a:txBody>
                  <a:tcPr marL="9525" marR="9525" marT="9525" marB="0" anchor="b"/>
                </a:tc>
                <a:tc>
                  <a:txBody>
                    <a:bodyPr/>
                    <a:lstStyle/>
                    <a:p>
                      <a:pPr algn="ctr" fontAlgn="b"/>
                      <a:r>
                        <a:rPr lang="en-US" sz="1800" b="0" i="0" u="none" strike="noStrike">
                          <a:solidFill>
                            <a:srgbClr val="000000"/>
                          </a:solidFill>
                          <a:effectLst/>
                          <a:latin typeface="+Body"/>
                        </a:rPr>
                        <a:t>0.0180%</a:t>
                      </a:r>
                    </a:p>
                  </a:txBody>
                  <a:tcPr marL="9525" marR="9525" marT="9525" marB="0" anchor="b"/>
                </a:tc>
                <a:tc>
                  <a:txBody>
                    <a:bodyPr/>
                    <a:lstStyle/>
                    <a:p>
                      <a:pPr algn="ctr" fontAlgn="b"/>
                      <a:r>
                        <a:rPr lang="en-US" sz="1800" b="0" i="0" u="none" strike="noStrike" dirty="0">
                          <a:solidFill>
                            <a:srgbClr val="000000"/>
                          </a:solidFill>
                          <a:effectLst/>
                          <a:latin typeface="+Body"/>
                        </a:rPr>
                        <a:t>8.70%</a:t>
                      </a:r>
                    </a:p>
                  </a:txBody>
                  <a:tcPr marL="9525" marR="9525" marT="9525" marB="0" anchor="b"/>
                </a:tc>
                <a:extLst>
                  <a:ext uri="{0D108BD9-81ED-4DB2-BD59-A6C34878D82A}">
                    <a16:rowId xmlns:a16="http://schemas.microsoft.com/office/drawing/2014/main" val="10004"/>
                  </a:ext>
                </a:extLst>
              </a:tr>
            </a:tbl>
          </a:graphicData>
        </a:graphic>
      </p:graphicFrame>
      <p:sp>
        <p:nvSpPr>
          <p:cNvPr id="4" name="Footer Placeholder 3"/>
          <p:cNvSpPr>
            <a:spLocks noGrp="1"/>
          </p:cNvSpPr>
          <p:nvPr>
            <p:ph type="ftr" sz="quarter" idx="11"/>
          </p:nvPr>
        </p:nvSpPr>
        <p:spPr/>
        <p:txBody>
          <a:bodyPr/>
          <a:lstStyle/>
          <a:p>
            <a:r>
              <a:rPr lang="en-US"/>
              <a:t>June 2023 WMS</a:t>
            </a:r>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extLst>
                    <a:ext uri="{9D8B030D-6E8A-4147-A177-3AD203B41FA5}">
                      <a16:colId xmlns:a16="http://schemas.microsoft.com/office/drawing/2014/main" val="20000"/>
                    </a:ext>
                  </a:extLst>
                </a:gridCol>
                <a:gridCol w="1779437">
                  <a:extLst>
                    <a:ext uri="{9D8B030D-6E8A-4147-A177-3AD203B41FA5}">
                      <a16:colId xmlns:a16="http://schemas.microsoft.com/office/drawing/2014/main" val="20001"/>
                    </a:ext>
                  </a:extLst>
                </a:gridCol>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5" name="Slide Number Placeholder 4">
            <a:extLst>
              <a:ext uri="{FF2B5EF4-FFF2-40B4-BE49-F238E27FC236}">
                <a16:creationId xmlns:a16="http://schemas.microsoft.com/office/drawing/2014/main" id="{2D95C7C0-1A4E-E4AC-7FA1-D4FE91AA4276}"/>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19823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65333" cy="670718"/>
          </a:xfrm>
        </p:spPr>
        <p:txBody>
          <a:bodyPr/>
          <a:lstStyle/>
          <a:p>
            <a:pPr algn="ctr"/>
            <a:r>
              <a:rPr lang="en-US" sz="2300" dirty="0"/>
              <a:t>Average Daily % UFE</a:t>
            </a:r>
            <a:br>
              <a:rPr lang="en-US" sz="1600" dirty="0"/>
            </a:br>
            <a:r>
              <a:rPr lang="en-US" sz="2000" dirty="0"/>
              <a:t>(sorted low to high)</a:t>
            </a:r>
            <a:endParaRPr lang="en-US" sz="20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pic>
        <p:nvPicPr>
          <p:cNvPr id="7" name="Content Placeholder 6">
            <a:extLst>
              <a:ext uri="{FF2B5EF4-FFF2-40B4-BE49-F238E27FC236}">
                <a16:creationId xmlns:a16="http://schemas.microsoft.com/office/drawing/2014/main" id="{B211344E-10E6-1D83-965C-D8A54324F881}"/>
              </a:ext>
            </a:extLst>
          </p:cNvPr>
          <p:cNvPicPr>
            <a:picLocks noGrp="1" noChangeAspect="1"/>
          </p:cNvPicPr>
          <p:nvPr>
            <p:ph idx="1"/>
          </p:nvPr>
        </p:nvPicPr>
        <p:blipFill>
          <a:blip r:embed="rId3"/>
          <a:stretch>
            <a:fillRect/>
          </a:stretch>
        </p:blipFill>
        <p:spPr>
          <a:xfrm>
            <a:off x="1074467" y="990600"/>
            <a:ext cx="6995065" cy="5053013"/>
          </a:xfrm>
        </p:spPr>
      </p:pic>
      <p:sp>
        <p:nvSpPr>
          <p:cNvPr id="5" name="Slide Number Placeholder 4">
            <a:extLst>
              <a:ext uri="{FF2B5EF4-FFF2-40B4-BE49-F238E27FC236}">
                <a16:creationId xmlns:a16="http://schemas.microsoft.com/office/drawing/2014/main" id="{0DA6AD61-5FAE-A47B-56A2-EA6CE4143326}"/>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38903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Monthly MWH</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pic>
        <p:nvPicPr>
          <p:cNvPr id="8" name="Content Placeholder 7">
            <a:extLst>
              <a:ext uri="{FF2B5EF4-FFF2-40B4-BE49-F238E27FC236}">
                <a16:creationId xmlns:a16="http://schemas.microsoft.com/office/drawing/2014/main" id="{8DBE4532-C452-9FFD-8928-FCA1B91076BE}"/>
              </a:ext>
            </a:extLst>
          </p:cNvPr>
          <p:cNvPicPr>
            <a:picLocks noGrp="1" noChangeAspect="1"/>
          </p:cNvPicPr>
          <p:nvPr>
            <p:ph idx="1"/>
          </p:nvPr>
        </p:nvPicPr>
        <p:blipFill>
          <a:blip r:embed="rId3"/>
          <a:stretch>
            <a:fillRect/>
          </a:stretch>
        </p:blipFill>
        <p:spPr>
          <a:xfrm>
            <a:off x="1091621" y="990600"/>
            <a:ext cx="6960758" cy="5053013"/>
          </a:xfrm>
        </p:spPr>
      </p:pic>
      <p:sp>
        <p:nvSpPr>
          <p:cNvPr id="5" name="Slide Number Placeholder 4">
            <a:extLst>
              <a:ext uri="{FF2B5EF4-FFF2-40B4-BE49-F238E27FC236}">
                <a16:creationId xmlns:a16="http://schemas.microsoft.com/office/drawing/2014/main" id="{B6A7B3CC-956C-D90A-B4CC-514D54C927F7}"/>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14173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Monthly Cost</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2023 WMS</a:t>
            </a:r>
          </a:p>
        </p:txBody>
      </p:sp>
      <p:pic>
        <p:nvPicPr>
          <p:cNvPr id="7" name="Content Placeholder 6">
            <a:extLst>
              <a:ext uri="{FF2B5EF4-FFF2-40B4-BE49-F238E27FC236}">
                <a16:creationId xmlns:a16="http://schemas.microsoft.com/office/drawing/2014/main" id="{C480E97D-5CD6-10D6-B7C4-B55E58101084}"/>
              </a:ext>
            </a:extLst>
          </p:cNvPr>
          <p:cNvPicPr>
            <a:picLocks noGrp="1" noChangeAspect="1"/>
          </p:cNvPicPr>
          <p:nvPr>
            <p:ph idx="1"/>
          </p:nvPr>
        </p:nvPicPr>
        <p:blipFill>
          <a:blip r:embed="rId3"/>
          <a:stretch>
            <a:fillRect/>
          </a:stretch>
        </p:blipFill>
        <p:spPr>
          <a:xfrm>
            <a:off x="1074467" y="990600"/>
            <a:ext cx="6995065" cy="5053013"/>
          </a:xfrm>
        </p:spPr>
      </p:pic>
      <p:sp>
        <p:nvSpPr>
          <p:cNvPr id="5" name="Slide Number Placeholder 4">
            <a:extLst>
              <a:ext uri="{FF2B5EF4-FFF2-40B4-BE49-F238E27FC236}">
                <a16:creationId xmlns:a16="http://schemas.microsoft.com/office/drawing/2014/main" id="{B626DAEF-37DB-46E8-6D42-CD6C2FCD3EF0}"/>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734923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Historical Yearly Values</a:t>
            </a:r>
            <a:endParaRPr lang="en-US" sz="2300"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00751265"/>
              </p:ext>
            </p:extLst>
          </p:nvPr>
        </p:nvGraphicFramePr>
        <p:xfrm>
          <a:off x="304800" y="762000"/>
          <a:ext cx="8534400" cy="5511581"/>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798320">
                  <a:extLst>
                    <a:ext uri="{9D8B030D-6E8A-4147-A177-3AD203B41FA5}">
                      <a16:colId xmlns:a16="http://schemas.microsoft.com/office/drawing/2014/main" val="20003"/>
                    </a:ext>
                  </a:extLst>
                </a:gridCol>
                <a:gridCol w="1706880">
                  <a:extLst>
                    <a:ext uri="{9D8B030D-6E8A-4147-A177-3AD203B41FA5}">
                      <a16:colId xmlns:a16="http://schemas.microsoft.com/office/drawing/2014/main" val="20004"/>
                    </a:ext>
                  </a:extLst>
                </a:gridCol>
              </a:tblGrid>
              <a:tr h="378857">
                <a:tc>
                  <a:txBody>
                    <a:bodyPr/>
                    <a:lstStyle/>
                    <a:p>
                      <a:endParaRPr lang="en-US" dirty="0"/>
                    </a:p>
                  </a:txBody>
                  <a:tcPr/>
                </a:tc>
                <a:tc>
                  <a:txBody>
                    <a:bodyPr/>
                    <a:lstStyle/>
                    <a:p>
                      <a:r>
                        <a:rPr lang="en-US" dirty="0"/>
                        <a:t>       MWH</a:t>
                      </a:r>
                    </a:p>
                  </a:txBody>
                  <a:tcPr/>
                </a:tc>
                <a:tc>
                  <a:txBody>
                    <a:bodyPr/>
                    <a:lstStyle/>
                    <a:p>
                      <a:r>
                        <a:rPr lang="en-US" dirty="0"/>
                        <a:t>       COST</a:t>
                      </a:r>
                    </a:p>
                  </a:txBody>
                  <a:tcPr/>
                </a:tc>
                <a:tc>
                  <a:txBody>
                    <a:bodyPr/>
                    <a:lstStyle/>
                    <a:p>
                      <a:r>
                        <a:rPr lang="en-US" dirty="0"/>
                        <a:t>  % of LOAD</a:t>
                      </a:r>
                    </a:p>
                  </a:txBody>
                  <a:tcPr/>
                </a:tc>
                <a:tc>
                  <a:txBody>
                    <a:bodyPr/>
                    <a:lstStyle/>
                    <a:p>
                      <a:r>
                        <a:rPr lang="en-US" dirty="0"/>
                        <a:t>  AVG PRICE</a:t>
                      </a:r>
                    </a:p>
                  </a:txBody>
                  <a:tcPr/>
                </a:tc>
                <a:extLst>
                  <a:ext uri="{0D108BD9-81ED-4DB2-BD59-A6C34878D82A}">
                    <a16:rowId xmlns:a16="http://schemas.microsoft.com/office/drawing/2014/main" val="10000"/>
                  </a:ext>
                </a:extLst>
              </a:tr>
              <a:tr h="277651">
                <a:tc>
                  <a:txBody>
                    <a:bodyPr/>
                    <a:lstStyle/>
                    <a:p>
                      <a:pPr algn="l" fontAlgn="b"/>
                      <a:r>
                        <a:rPr lang="en-US" sz="1400" b="0" i="0" u="none" strike="noStrike" dirty="0">
                          <a:solidFill>
                            <a:srgbClr val="000000"/>
                          </a:solidFill>
                          <a:effectLst/>
                          <a:latin typeface="+Body"/>
                        </a:rPr>
                        <a:t>2003</a:t>
                      </a:r>
                    </a:p>
                  </a:txBody>
                  <a:tcPr marL="9525" marR="9525" marT="9525" marB="0" anchor="b"/>
                </a:tc>
                <a:tc>
                  <a:txBody>
                    <a:bodyPr/>
                    <a:lstStyle/>
                    <a:p>
                      <a:pPr algn="ctr" fontAlgn="b"/>
                      <a:r>
                        <a:rPr lang="en-US" sz="1400" b="0" i="0" u="none" strike="noStrike">
                          <a:solidFill>
                            <a:srgbClr val="000000"/>
                          </a:solidFill>
                          <a:effectLst/>
                          <a:latin typeface="+Body"/>
                        </a:rPr>
                        <a:t>1,672,727</a:t>
                      </a:r>
                    </a:p>
                  </a:txBody>
                  <a:tcPr marL="9525" marR="9525" marT="9525" marB="0" anchor="b"/>
                </a:tc>
                <a:tc>
                  <a:txBody>
                    <a:bodyPr/>
                    <a:lstStyle/>
                    <a:p>
                      <a:pPr algn="ctr" fontAlgn="b"/>
                      <a:r>
                        <a:rPr lang="en-US" sz="1400" b="0" i="0" u="none" strike="noStrike">
                          <a:solidFill>
                            <a:srgbClr val="000000"/>
                          </a:solidFill>
                          <a:effectLst/>
                          <a:latin typeface="+Body"/>
                        </a:rPr>
                        <a:t>$156,733,428</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$41.31 </a:t>
                      </a:r>
                    </a:p>
                  </a:txBody>
                  <a:tcPr marL="9525" marR="9525" marT="9525" marB="0" anchor="b"/>
                </a:tc>
                <a:extLst>
                  <a:ext uri="{0D108BD9-81ED-4DB2-BD59-A6C34878D82A}">
                    <a16:rowId xmlns:a16="http://schemas.microsoft.com/office/drawing/2014/main" val="10001"/>
                  </a:ext>
                </a:extLst>
              </a:tr>
              <a:tr h="264957">
                <a:tc>
                  <a:txBody>
                    <a:bodyPr/>
                    <a:lstStyle/>
                    <a:p>
                      <a:pPr algn="l" fontAlgn="b"/>
                      <a:r>
                        <a:rPr lang="en-US" sz="1400" b="0" i="0" u="none" strike="noStrike" dirty="0">
                          <a:solidFill>
                            <a:srgbClr val="000000"/>
                          </a:solidFill>
                          <a:effectLst/>
                          <a:latin typeface="+Body"/>
                        </a:rPr>
                        <a:t>2004</a:t>
                      </a:r>
                    </a:p>
                  </a:txBody>
                  <a:tcPr marL="9525" marR="9525" marT="9525" marB="0" anchor="b"/>
                </a:tc>
                <a:tc>
                  <a:txBody>
                    <a:bodyPr/>
                    <a:lstStyle/>
                    <a:p>
                      <a:pPr algn="ctr" fontAlgn="b"/>
                      <a:r>
                        <a:rPr lang="en-US" sz="1400" b="0" i="0" u="none" strike="noStrike">
                          <a:solidFill>
                            <a:srgbClr val="000000"/>
                          </a:solidFill>
                          <a:effectLst/>
                          <a:latin typeface="+Body"/>
                        </a:rPr>
                        <a:t>1,344,289</a:t>
                      </a:r>
                    </a:p>
                  </a:txBody>
                  <a:tcPr marL="9525" marR="9525" marT="9525" marB="0" anchor="b"/>
                </a:tc>
                <a:tc>
                  <a:txBody>
                    <a:bodyPr/>
                    <a:lstStyle/>
                    <a:p>
                      <a:pPr algn="ctr" fontAlgn="b"/>
                      <a:r>
                        <a:rPr lang="en-US" sz="1400" b="0" i="0" u="none" strike="noStrike">
                          <a:solidFill>
                            <a:srgbClr val="000000"/>
                          </a:solidFill>
                          <a:effectLst/>
                          <a:latin typeface="+Body"/>
                        </a:rPr>
                        <a:t>$102,693,690</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$42.00 </a:t>
                      </a:r>
                    </a:p>
                  </a:txBody>
                  <a:tcPr marL="9525" marR="9525" marT="9525" marB="0" anchor="b"/>
                </a:tc>
                <a:extLst>
                  <a:ext uri="{0D108BD9-81ED-4DB2-BD59-A6C34878D82A}">
                    <a16:rowId xmlns:a16="http://schemas.microsoft.com/office/drawing/2014/main" val="10002"/>
                  </a:ext>
                </a:extLst>
              </a:tr>
              <a:tr h="264957">
                <a:tc>
                  <a:txBody>
                    <a:bodyPr/>
                    <a:lstStyle/>
                    <a:p>
                      <a:pPr algn="l" fontAlgn="b"/>
                      <a:r>
                        <a:rPr lang="en-US" sz="1400" b="0" i="0" u="none" strike="noStrike">
                          <a:solidFill>
                            <a:srgbClr val="000000"/>
                          </a:solidFill>
                          <a:effectLst/>
                          <a:latin typeface="+Body"/>
                        </a:rPr>
                        <a:t>2005</a:t>
                      </a:r>
                    </a:p>
                  </a:txBody>
                  <a:tcPr marL="9525" marR="9525" marT="9525" marB="0" anchor="b"/>
                </a:tc>
                <a:tc>
                  <a:txBody>
                    <a:bodyPr/>
                    <a:lstStyle/>
                    <a:p>
                      <a:pPr algn="ctr" fontAlgn="b"/>
                      <a:r>
                        <a:rPr lang="en-US" sz="1400" b="0" i="0" u="none" strike="noStrike" dirty="0">
                          <a:solidFill>
                            <a:srgbClr val="000000"/>
                          </a:solidFill>
                          <a:effectLst/>
                          <a:latin typeface="+Body"/>
                        </a:rPr>
                        <a:t>1,082,561</a:t>
                      </a:r>
                    </a:p>
                  </a:txBody>
                  <a:tcPr marL="9525" marR="9525" marT="9525" marB="0" anchor="b"/>
                </a:tc>
                <a:tc>
                  <a:txBody>
                    <a:bodyPr/>
                    <a:lstStyle/>
                    <a:p>
                      <a:pPr algn="ctr" fontAlgn="b"/>
                      <a:r>
                        <a:rPr lang="en-US" sz="1400" b="0" i="0" u="none" strike="noStrike">
                          <a:solidFill>
                            <a:srgbClr val="000000"/>
                          </a:solidFill>
                          <a:effectLst/>
                          <a:latin typeface="+Body"/>
                        </a:rPr>
                        <a:t>$174,154,088</a:t>
                      </a:r>
                    </a:p>
                  </a:txBody>
                  <a:tcPr marL="9525" marR="9525" marT="9525" marB="0" anchor="b"/>
                </a:tc>
                <a:tc>
                  <a:txBody>
                    <a:bodyPr/>
                    <a:lstStyle/>
                    <a:p>
                      <a:pPr algn="ctr" fontAlgn="b"/>
                      <a:r>
                        <a:rPr lang="en-US" sz="1400" b="0" i="0" u="none" strike="noStrike">
                          <a:solidFill>
                            <a:srgbClr val="000000"/>
                          </a:solidFill>
                          <a:effectLst/>
                          <a:latin typeface="+Body"/>
                        </a:rPr>
                        <a:t>0.30%</a:t>
                      </a:r>
                    </a:p>
                  </a:txBody>
                  <a:tcPr marL="9525" marR="9525" marT="9525" marB="0" anchor="b"/>
                </a:tc>
                <a:tc>
                  <a:txBody>
                    <a:bodyPr/>
                    <a:lstStyle/>
                    <a:p>
                      <a:pPr algn="ctr" fontAlgn="b"/>
                      <a:r>
                        <a:rPr lang="en-US" sz="1400" b="0" i="0" u="none" strike="noStrike">
                          <a:solidFill>
                            <a:srgbClr val="000000"/>
                          </a:solidFill>
                          <a:effectLst/>
                          <a:latin typeface="+Body"/>
                        </a:rPr>
                        <a:t>$65.91 </a:t>
                      </a:r>
                    </a:p>
                  </a:txBody>
                  <a:tcPr marL="9525" marR="9525" marT="9525" marB="0" anchor="b"/>
                </a:tc>
                <a:extLst>
                  <a:ext uri="{0D108BD9-81ED-4DB2-BD59-A6C34878D82A}">
                    <a16:rowId xmlns:a16="http://schemas.microsoft.com/office/drawing/2014/main" val="10003"/>
                  </a:ext>
                </a:extLst>
              </a:tr>
              <a:tr h="264957">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dirty="0">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a:solidFill>
                            <a:srgbClr val="000000"/>
                          </a:solidFill>
                          <a:effectLst/>
                          <a:latin typeface="+Body"/>
                        </a:rPr>
                        <a:t>$51.26 </a:t>
                      </a:r>
                    </a:p>
                  </a:txBody>
                  <a:tcPr marL="9525" marR="9525" marT="9525" marB="0" anchor="b"/>
                </a:tc>
                <a:extLst>
                  <a:ext uri="{0D108BD9-81ED-4DB2-BD59-A6C34878D82A}">
                    <a16:rowId xmlns:a16="http://schemas.microsoft.com/office/drawing/2014/main" val="10004"/>
                  </a:ext>
                </a:extLst>
              </a:tr>
              <a:tr h="264957">
                <a:tc>
                  <a:txBody>
                    <a:bodyPr/>
                    <a:lstStyle/>
                    <a:p>
                      <a:pPr algn="l" fontAlgn="b"/>
                      <a:r>
                        <a:rPr lang="en-US" sz="1400" b="0" i="0" u="none" strike="noStrike" dirty="0">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extLst>
                  <a:ext uri="{0D108BD9-81ED-4DB2-BD59-A6C34878D82A}">
                    <a16:rowId xmlns:a16="http://schemas.microsoft.com/office/drawing/2014/main" val="10005"/>
                  </a:ext>
                </a:extLst>
              </a:tr>
              <a:tr h="264957">
                <a:tc>
                  <a:txBody>
                    <a:bodyPr/>
                    <a:lstStyle/>
                    <a:p>
                      <a:pPr algn="l" fontAlgn="b"/>
                      <a:r>
                        <a:rPr lang="en-US" sz="1400" b="0" i="0" u="none" strike="noStrike" dirty="0">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extLst>
                  <a:ext uri="{0D108BD9-81ED-4DB2-BD59-A6C34878D82A}">
                    <a16:rowId xmlns:a16="http://schemas.microsoft.com/office/drawing/2014/main" val="10006"/>
                  </a:ext>
                </a:extLst>
              </a:tr>
              <a:tr h="264957">
                <a:tc>
                  <a:txBody>
                    <a:bodyPr/>
                    <a:lstStyle/>
                    <a:p>
                      <a:pPr algn="l" fontAlgn="b"/>
                      <a:r>
                        <a:rPr lang="en-US" sz="1400" b="0" i="0" u="none" strike="noStrike" dirty="0">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dirty="0">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extLst>
                  <a:ext uri="{0D108BD9-81ED-4DB2-BD59-A6C34878D82A}">
                    <a16:rowId xmlns:a16="http://schemas.microsoft.com/office/drawing/2014/main" val="10007"/>
                  </a:ext>
                </a:extLst>
              </a:tr>
              <a:tr h="264957">
                <a:tc>
                  <a:txBody>
                    <a:bodyPr/>
                    <a:lstStyle/>
                    <a:p>
                      <a:pPr algn="l" fontAlgn="b"/>
                      <a:r>
                        <a:rPr lang="en-US" sz="1400" b="0" i="0" u="none" strike="noStrike" dirty="0">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dirty="0">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extLst>
                  <a:ext uri="{0D108BD9-81ED-4DB2-BD59-A6C34878D82A}">
                    <a16:rowId xmlns:a16="http://schemas.microsoft.com/office/drawing/2014/main" val="10008"/>
                  </a:ext>
                </a:extLst>
              </a:tr>
              <a:tr h="264957">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extLst>
                  <a:ext uri="{0D108BD9-81ED-4DB2-BD59-A6C34878D82A}">
                    <a16:rowId xmlns:a16="http://schemas.microsoft.com/office/drawing/2014/main" val="10009"/>
                  </a:ext>
                </a:extLst>
              </a:tr>
              <a:tr h="242877">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dirty="0">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extLst>
                  <a:ext uri="{0D108BD9-81ED-4DB2-BD59-A6C34878D82A}">
                    <a16:rowId xmlns:a16="http://schemas.microsoft.com/office/drawing/2014/main" val="10010"/>
                  </a:ext>
                </a:extLst>
              </a:tr>
              <a:tr h="251708">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dirty="0">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extLst>
                  <a:ext uri="{0D108BD9-81ED-4DB2-BD59-A6C34878D82A}">
                    <a16:rowId xmlns:a16="http://schemas.microsoft.com/office/drawing/2014/main" val="10011"/>
                  </a:ext>
                </a:extLst>
              </a:tr>
              <a:tr h="234044">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extLst>
                  <a:ext uri="{0D108BD9-81ED-4DB2-BD59-A6C34878D82A}">
                    <a16:rowId xmlns:a16="http://schemas.microsoft.com/office/drawing/2014/main" val="10012"/>
                  </a:ext>
                </a:extLst>
              </a:tr>
              <a:tr h="253621">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dirty="0">
                          <a:solidFill>
                            <a:srgbClr val="000000"/>
                          </a:solidFill>
                          <a:effectLst/>
                          <a:latin typeface="+Body"/>
                        </a:rPr>
                        <a:t>240,091</a:t>
                      </a:r>
                    </a:p>
                  </a:txBody>
                  <a:tcPr marL="9525" marR="9525" marT="9525" marB="0" anchor="b"/>
                </a:tc>
                <a:tc>
                  <a:txBody>
                    <a:bodyPr/>
                    <a:lstStyle/>
                    <a:p>
                      <a:pPr algn="ctr" fontAlgn="b"/>
                      <a:r>
                        <a:rPr lang="en-US" sz="1400" b="0" i="0" u="none" strike="noStrike" dirty="0">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$24.80 </a:t>
                      </a:r>
                    </a:p>
                  </a:txBody>
                  <a:tcPr marL="9525" marR="9525" marT="9525" marB="0" anchor="b"/>
                </a:tc>
                <a:extLst>
                  <a:ext uri="{0D108BD9-81ED-4DB2-BD59-A6C34878D82A}">
                    <a16:rowId xmlns:a16="http://schemas.microsoft.com/office/drawing/2014/main" val="10013"/>
                  </a:ext>
                </a:extLst>
              </a:tr>
              <a:tr h="255047">
                <a:tc>
                  <a:txBody>
                    <a:bodyPr/>
                    <a:lstStyle/>
                    <a:p>
                      <a:pPr algn="l" fontAlgn="b"/>
                      <a:r>
                        <a:rPr lang="en-US" sz="1400" b="0" i="0" u="none" strike="noStrike" dirty="0">
                          <a:solidFill>
                            <a:srgbClr val="000000"/>
                          </a:solidFill>
                          <a:effectLst/>
                          <a:latin typeface="+Body"/>
                        </a:rPr>
                        <a:t>2016</a:t>
                      </a:r>
                    </a:p>
                  </a:txBody>
                  <a:tcPr marL="9525" marR="9525" marT="9525" marB="0" anchor="b"/>
                </a:tc>
                <a:tc>
                  <a:txBody>
                    <a:bodyPr/>
                    <a:lstStyle/>
                    <a:p>
                      <a:pPr algn="ctr" fontAlgn="b"/>
                      <a:r>
                        <a:rPr lang="en-US" sz="1400" b="0" i="0" u="none" strike="noStrike">
                          <a:solidFill>
                            <a:srgbClr val="000000"/>
                          </a:solidFill>
                          <a:effectLst/>
                          <a:latin typeface="+Body"/>
                        </a:rPr>
                        <a:t>644,293</a:t>
                      </a:r>
                    </a:p>
                  </a:txBody>
                  <a:tcPr marL="9525" marR="9525" marT="9525" marB="0" anchor="b"/>
                </a:tc>
                <a:tc>
                  <a:txBody>
                    <a:bodyPr/>
                    <a:lstStyle/>
                    <a:p>
                      <a:pPr algn="ctr" fontAlgn="b"/>
                      <a:r>
                        <a:rPr lang="en-US" sz="1400" b="0" i="0" u="none" strike="noStrike">
                          <a:solidFill>
                            <a:srgbClr val="000000"/>
                          </a:solidFill>
                          <a:effectLst/>
                          <a:latin typeface="+Body"/>
                        </a:rPr>
                        <a:t>$11,037,155</a:t>
                      </a:r>
                    </a:p>
                  </a:txBody>
                  <a:tcPr marL="9525" marR="9525" marT="9525" marB="0" anchor="b"/>
                </a:tc>
                <a:tc>
                  <a:txBody>
                    <a:bodyPr/>
                    <a:lstStyle/>
                    <a:p>
                      <a:pPr algn="ctr" fontAlgn="b"/>
                      <a:r>
                        <a:rPr lang="en-US" sz="1400" b="0" i="0" u="none" strike="noStrike">
                          <a:solidFill>
                            <a:srgbClr val="000000"/>
                          </a:solidFill>
                          <a:effectLst/>
                          <a:latin typeface="+Body"/>
                        </a:rPr>
                        <a:t>0.18%</a:t>
                      </a:r>
                    </a:p>
                  </a:txBody>
                  <a:tcPr marL="9525" marR="9525" marT="9525" marB="0" anchor="b"/>
                </a:tc>
                <a:tc>
                  <a:txBody>
                    <a:bodyPr/>
                    <a:lstStyle/>
                    <a:p>
                      <a:pPr algn="ctr" fontAlgn="b"/>
                      <a:r>
                        <a:rPr lang="en-US" sz="1400" b="0" i="0" u="none" strike="noStrike" dirty="0">
                          <a:solidFill>
                            <a:srgbClr val="000000"/>
                          </a:solidFill>
                          <a:effectLst/>
                          <a:latin typeface="+Body"/>
                        </a:rPr>
                        <a:t>$22.60 </a:t>
                      </a:r>
                    </a:p>
                  </a:txBody>
                  <a:tcPr marL="9525" marR="9525" marT="9525" marB="0" anchor="b"/>
                </a:tc>
                <a:extLst>
                  <a:ext uri="{0D108BD9-81ED-4DB2-BD59-A6C34878D82A}">
                    <a16:rowId xmlns:a16="http://schemas.microsoft.com/office/drawing/2014/main" val="10014"/>
                  </a:ext>
                </a:extLst>
              </a:tr>
              <a:tr h="255047">
                <a:tc>
                  <a:txBody>
                    <a:bodyPr/>
                    <a:lstStyle/>
                    <a:p>
                      <a:pPr algn="l" fontAlgn="b"/>
                      <a:r>
                        <a:rPr lang="en-US" sz="1400" b="0" i="0" u="none" strike="noStrike" dirty="0">
                          <a:solidFill>
                            <a:srgbClr val="000000"/>
                          </a:solidFill>
                          <a:effectLst/>
                          <a:latin typeface="+Body"/>
                        </a:rPr>
                        <a:t>2017</a:t>
                      </a:r>
                    </a:p>
                  </a:txBody>
                  <a:tcPr marL="9525" marR="9525" marT="9525" marB="0" anchor="b"/>
                </a:tc>
                <a:tc>
                  <a:txBody>
                    <a:bodyPr/>
                    <a:lstStyle/>
                    <a:p>
                      <a:pPr algn="ctr" fontAlgn="b"/>
                      <a:r>
                        <a:rPr lang="en-US" sz="1400" b="0" i="0" u="none" strike="noStrike" dirty="0">
                          <a:solidFill>
                            <a:srgbClr val="000000"/>
                          </a:solidFill>
                          <a:effectLst/>
                          <a:latin typeface="+Body"/>
                        </a:rPr>
                        <a:t>-452,775</a:t>
                      </a:r>
                    </a:p>
                  </a:txBody>
                  <a:tcPr marL="9525" marR="9525" marT="9525" marB="0" anchor="b"/>
                </a:tc>
                <a:tc>
                  <a:txBody>
                    <a:bodyPr/>
                    <a:lstStyle/>
                    <a:p>
                      <a:pPr algn="ctr" fontAlgn="b"/>
                      <a:r>
                        <a:rPr lang="en-US" sz="1400" b="0" i="0" u="none" strike="noStrike" dirty="0">
                          <a:solidFill>
                            <a:srgbClr val="000000"/>
                          </a:solidFill>
                          <a:effectLst/>
                          <a:latin typeface="+Body"/>
                        </a:rPr>
                        <a:t>-$20,469,613</a:t>
                      </a:r>
                    </a:p>
                  </a:txBody>
                  <a:tcPr marL="9525" marR="9525" marT="9525" marB="0" anchor="b"/>
                </a:tc>
                <a:tc>
                  <a:txBody>
                    <a:bodyPr/>
                    <a:lstStyle/>
                    <a:p>
                      <a:pPr algn="ctr" fontAlgn="b"/>
                      <a:r>
                        <a:rPr lang="en-US" sz="1400" b="0" i="0" u="none" strike="noStrike" dirty="0">
                          <a:solidFill>
                            <a:srgbClr val="000000"/>
                          </a:solidFill>
                          <a:effectLst/>
                          <a:latin typeface="+Body"/>
                        </a:rPr>
                        <a:t>-0.13%</a:t>
                      </a:r>
                    </a:p>
                  </a:txBody>
                  <a:tcPr marL="9525" marR="9525" marT="9525" marB="0" anchor="b"/>
                </a:tc>
                <a:tc>
                  <a:txBody>
                    <a:bodyPr/>
                    <a:lstStyle/>
                    <a:p>
                      <a:pPr algn="ctr" fontAlgn="b"/>
                      <a:r>
                        <a:rPr lang="en-US" sz="1400" b="0" i="0" u="none" strike="noStrike" dirty="0">
                          <a:solidFill>
                            <a:srgbClr val="000000"/>
                          </a:solidFill>
                          <a:effectLst/>
                          <a:latin typeface="+Body"/>
                        </a:rPr>
                        <a:t>$26.53 </a:t>
                      </a:r>
                    </a:p>
                  </a:txBody>
                  <a:tcPr marL="9525" marR="9525" marT="9525" marB="0" anchor="b"/>
                </a:tc>
                <a:extLst>
                  <a:ext uri="{0D108BD9-81ED-4DB2-BD59-A6C34878D82A}">
                    <a16:rowId xmlns:a16="http://schemas.microsoft.com/office/drawing/2014/main" val="10015"/>
                  </a:ext>
                </a:extLst>
              </a:tr>
              <a:tr h="255047">
                <a:tc>
                  <a:txBody>
                    <a:bodyPr/>
                    <a:lstStyle/>
                    <a:p>
                      <a:pPr algn="l" fontAlgn="b"/>
                      <a:r>
                        <a:rPr lang="en-US" sz="1400" b="0" i="0" u="none" strike="noStrike" dirty="0">
                          <a:solidFill>
                            <a:srgbClr val="000000"/>
                          </a:solidFill>
                          <a:effectLst/>
                          <a:latin typeface="+Body"/>
                        </a:rPr>
                        <a:t>2018</a:t>
                      </a:r>
                    </a:p>
                  </a:txBody>
                  <a:tcPr marL="9525" marR="9525" marT="9525" marB="0" anchor="b"/>
                </a:tc>
                <a:tc>
                  <a:txBody>
                    <a:bodyPr/>
                    <a:lstStyle/>
                    <a:p>
                      <a:pPr algn="ctr" fontAlgn="b"/>
                      <a:r>
                        <a:rPr lang="en-US" sz="1400" b="0" i="0" u="none" strike="noStrike">
                          <a:solidFill>
                            <a:srgbClr val="000000"/>
                          </a:solidFill>
                          <a:effectLst/>
                          <a:latin typeface="+Body"/>
                        </a:rPr>
                        <a:t>657,974</a:t>
                      </a:r>
                    </a:p>
                  </a:txBody>
                  <a:tcPr marL="9525" marR="9525" marT="9525" marB="0" anchor="b"/>
                </a:tc>
                <a:tc>
                  <a:txBody>
                    <a:bodyPr/>
                    <a:lstStyle/>
                    <a:p>
                      <a:pPr algn="ctr" fontAlgn="b"/>
                      <a:r>
                        <a:rPr lang="en-US" sz="1400" b="0" i="0" u="none" strike="noStrike">
                          <a:solidFill>
                            <a:srgbClr val="000000"/>
                          </a:solidFill>
                          <a:effectLst/>
                          <a:latin typeface="+Body"/>
                        </a:rPr>
                        <a:t>$7,209,457</a:t>
                      </a:r>
                    </a:p>
                  </a:txBody>
                  <a:tcPr marL="9525" marR="9525" marT="9525" marB="0" anchor="b"/>
                </a:tc>
                <a:tc>
                  <a:txBody>
                    <a:bodyPr/>
                    <a:lstStyle/>
                    <a:p>
                      <a:pPr algn="ctr" fontAlgn="b"/>
                      <a:r>
                        <a:rPr lang="en-US" sz="1400" b="0" i="0" u="none" strike="noStrike">
                          <a:solidFill>
                            <a:srgbClr val="000000"/>
                          </a:solidFill>
                          <a:effectLst/>
                          <a:latin typeface="+Body"/>
                        </a:rPr>
                        <a:t>0.17%</a:t>
                      </a:r>
                    </a:p>
                  </a:txBody>
                  <a:tcPr marL="9525" marR="9525" marT="9525" marB="0" anchor="b"/>
                </a:tc>
                <a:tc>
                  <a:txBody>
                    <a:bodyPr/>
                    <a:lstStyle/>
                    <a:p>
                      <a:pPr algn="ctr" fontAlgn="b"/>
                      <a:r>
                        <a:rPr lang="en-US" sz="1400" b="0" i="0" u="none" strike="noStrike" dirty="0">
                          <a:solidFill>
                            <a:srgbClr val="000000"/>
                          </a:solidFill>
                          <a:effectLst/>
                          <a:latin typeface="+Body"/>
                        </a:rPr>
                        <a:t>$32.28 </a:t>
                      </a:r>
                    </a:p>
                  </a:txBody>
                  <a:tcPr marL="9525" marR="9525" marT="9525" marB="0" anchor="b"/>
                </a:tc>
                <a:extLst>
                  <a:ext uri="{0D108BD9-81ED-4DB2-BD59-A6C34878D82A}">
                    <a16:rowId xmlns:a16="http://schemas.microsoft.com/office/drawing/2014/main" val="10016"/>
                  </a:ext>
                </a:extLst>
              </a:tr>
              <a:tr h="255047">
                <a:tc>
                  <a:txBody>
                    <a:bodyPr/>
                    <a:lstStyle/>
                    <a:p>
                      <a:pPr algn="l" fontAlgn="b"/>
                      <a:r>
                        <a:rPr lang="en-US" sz="1400" b="0" i="0" u="none" strike="noStrike" dirty="0">
                          <a:solidFill>
                            <a:srgbClr val="000000"/>
                          </a:solidFill>
                          <a:effectLst/>
                          <a:latin typeface="+Body"/>
                        </a:rPr>
                        <a:t>2019</a:t>
                      </a:r>
                    </a:p>
                  </a:txBody>
                  <a:tcPr marL="9525" marR="9525" marT="9525" marB="0" anchor="b"/>
                </a:tc>
                <a:tc>
                  <a:txBody>
                    <a:bodyPr/>
                    <a:lstStyle/>
                    <a:p>
                      <a:pPr algn="ctr" fontAlgn="b"/>
                      <a:r>
                        <a:rPr lang="en-US" sz="1400" b="0" i="0" u="none" strike="noStrike" dirty="0">
                          <a:solidFill>
                            <a:srgbClr val="000000"/>
                          </a:solidFill>
                          <a:effectLst/>
                          <a:latin typeface="+Body"/>
                        </a:rPr>
                        <a:t>252,851</a:t>
                      </a:r>
                    </a:p>
                  </a:txBody>
                  <a:tcPr marL="9525" marR="9525" marT="9525" marB="0" anchor="b"/>
                </a:tc>
                <a:tc>
                  <a:txBody>
                    <a:bodyPr/>
                    <a:lstStyle/>
                    <a:p>
                      <a:pPr algn="ctr" fontAlgn="b"/>
                      <a:r>
                        <a:rPr lang="en-US" sz="1400" b="0" i="0" u="none" strike="noStrike">
                          <a:solidFill>
                            <a:srgbClr val="000000"/>
                          </a:solidFill>
                          <a:effectLst/>
                          <a:latin typeface="+Body"/>
                        </a:rPr>
                        <a:t>-$22,095,272</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$38.83 </a:t>
                      </a:r>
                    </a:p>
                  </a:txBody>
                  <a:tcPr marL="9525" marR="9525" marT="9525" marB="0" anchor="b"/>
                </a:tc>
                <a:extLst>
                  <a:ext uri="{0D108BD9-81ED-4DB2-BD59-A6C34878D82A}">
                    <a16:rowId xmlns:a16="http://schemas.microsoft.com/office/drawing/2014/main" val="10017"/>
                  </a:ext>
                </a:extLst>
              </a:tr>
              <a:tr h="255047">
                <a:tc>
                  <a:txBody>
                    <a:bodyPr/>
                    <a:lstStyle/>
                    <a:p>
                      <a:pPr algn="l" fontAlgn="b"/>
                      <a:r>
                        <a:rPr lang="en-US" sz="1400" b="0" i="0" u="none" strike="noStrike" dirty="0">
                          <a:solidFill>
                            <a:srgbClr val="000000"/>
                          </a:solidFill>
                          <a:effectLst/>
                          <a:latin typeface="+Body"/>
                        </a:rPr>
                        <a:t>2020</a:t>
                      </a:r>
                    </a:p>
                  </a:txBody>
                  <a:tcPr marL="9525" marR="9525" marT="9525" marB="0" anchor="b"/>
                </a:tc>
                <a:tc>
                  <a:txBody>
                    <a:bodyPr/>
                    <a:lstStyle/>
                    <a:p>
                      <a:pPr algn="ctr" fontAlgn="b"/>
                      <a:r>
                        <a:rPr lang="en-US" sz="1400" b="0" i="0" u="none" strike="noStrike" dirty="0">
                          <a:solidFill>
                            <a:srgbClr val="000000"/>
                          </a:solidFill>
                          <a:effectLst/>
                          <a:latin typeface="+Body"/>
                        </a:rPr>
                        <a:t>-265,915</a:t>
                      </a:r>
                    </a:p>
                  </a:txBody>
                  <a:tcPr marL="9525" marR="9525" marT="9525" marB="0" anchor="b"/>
                </a:tc>
                <a:tc>
                  <a:txBody>
                    <a:bodyPr/>
                    <a:lstStyle/>
                    <a:p>
                      <a:pPr algn="ctr" fontAlgn="b"/>
                      <a:r>
                        <a:rPr lang="en-US" sz="1400" b="0" i="0" u="none" strike="noStrike">
                          <a:solidFill>
                            <a:srgbClr val="000000"/>
                          </a:solidFill>
                          <a:effectLst/>
                          <a:latin typeface="+Body"/>
                        </a:rPr>
                        <a:t>-$20,023,844</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$24.03 </a:t>
                      </a:r>
                    </a:p>
                  </a:txBody>
                  <a:tcPr marL="9525" marR="9525" marT="9525" marB="0" anchor="b"/>
                </a:tc>
                <a:extLst>
                  <a:ext uri="{0D108BD9-81ED-4DB2-BD59-A6C34878D82A}">
                    <a16:rowId xmlns:a16="http://schemas.microsoft.com/office/drawing/2014/main" val="10018"/>
                  </a:ext>
                </a:extLst>
              </a:tr>
              <a:tr h="255047">
                <a:tc>
                  <a:txBody>
                    <a:bodyPr/>
                    <a:lstStyle/>
                    <a:p>
                      <a:pPr algn="l" fontAlgn="b"/>
                      <a:r>
                        <a:rPr lang="en-US" sz="1400" b="0" i="0" u="none" strike="noStrike" dirty="0">
                          <a:solidFill>
                            <a:srgbClr val="000000"/>
                          </a:solidFill>
                          <a:effectLst/>
                          <a:latin typeface="+Body"/>
                        </a:rPr>
                        <a:t>2021</a:t>
                      </a:r>
                    </a:p>
                  </a:txBody>
                  <a:tcPr marL="9525" marR="9525" marT="9525" marB="0" anchor="b"/>
                </a:tc>
                <a:tc>
                  <a:txBody>
                    <a:bodyPr/>
                    <a:lstStyle/>
                    <a:p>
                      <a:pPr algn="ctr" fontAlgn="b"/>
                      <a:r>
                        <a:rPr lang="en-US" sz="1400" b="0" i="0" u="none" strike="noStrike">
                          <a:solidFill>
                            <a:srgbClr val="000000"/>
                          </a:solidFill>
                          <a:effectLst/>
                          <a:latin typeface="+Body"/>
                        </a:rPr>
                        <a:t>356,388</a:t>
                      </a:r>
                    </a:p>
                  </a:txBody>
                  <a:tcPr marL="9525" marR="9525" marT="9525" marB="0" anchor="b"/>
                </a:tc>
                <a:tc>
                  <a:txBody>
                    <a:bodyPr/>
                    <a:lstStyle/>
                    <a:p>
                      <a:pPr algn="ctr" fontAlgn="b"/>
                      <a:r>
                        <a:rPr lang="en-US" sz="1400" b="0" i="0" u="none" strike="noStrike" dirty="0">
                          <a:solidFill>
                            <a:srgbClr val="000000"/>
                          </a:solidFill>
                          <a:effectLst/>
                          <a:latin typeface="+Body"/>
                        </a:rPr>
                        <a:t>$246,439,449</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dirty="0">
                          <a:solidFill>
                            <a:srgbClr val="000000"/>
                          </a:solidFill>
                          <a:effectLst/>
                          <a:latin typeface="+Body"/>
                        </a:rPr>
                        <a:t>$150.40 </a:t>
                      </a:r>
                    </a:p>
                  </a:txBody>
                  <a:tcPr marL="9525" marR="9525" marT="9525" marB="0" anchor="b"/>
                </a:tc>
                <a:extLst>
                  <a:ext uri="{0D108BD9-81ED-4DB2-BD59-A6C34878D82A}">
                    <a16:rowId xmlns:a16="http://schemas.microsoft.com/office/drawing/2014/main" val="1664889242"/>
                  </a:ext>
                </a:extLst>
              </a:tr>
              <a:tr h="197704">
                <a:tc>
                  <a:txBody>
                    <a:bodyPr/>
                    <a:lstStyle/>
                    <a:p>
                      <a:pPr algn="l" fontAlgn="b"/>
                      <a:r>
                        <a:rPr lang="en-US" sz="1400" b="0" i="0" u="none" strike="noStrike" dirty="0">
                          <a:solidFill>
                            <a:srgbClr val="000000"/>
                          </a:solidFill>
                          <a:effectLst/>
                          <a:latin typeface="+Body"/>
                        </a:rPr>
                        <a:t>2022</a:t>
                      </a:r>
                    </a:p>
                  </a:txBody>
                  <a:tcPr marL="9525" marR="9525" marT="9525" marB="0" anchor="b"/>
                </a:tc>
                <a:tc>
                  <a:txBody>
                    <a:bodyPr/>
                    <a:lstStyle/>
                    <a:p>
                      <a:pPr algn="ctr" fontAlgn="b"/>
                      <a:r>
                        <a:rPr lang="en-US" sz="1400" b="0" i="0" u="none" strike="noStrike">
                          <a:solidFill>
                            <a:srgbClr val="000000"/>
                          </a:solidFill>
                          <a:effectLst/>
                          <a:latin typeface="+Body"/>
                        </a:rPr>
                        <a:t>1,126,521</a:t>
                      </a:r>
                    </a:p>
                  </a:txBody>
                  <a:tcPr marL="9525" marR="9525" marT="9525" marB="0" anchor="b"/>
                </a:tc>
                <a:tc>
                  <a:txBody>
                    <a:bodyPr/>
                    <a:lstStyle/>
                    <a:p>
                      <a:pPr algn="ctr" fontAlgn="b"/>
                      <a:r>
                        <a:rPr lang="en-US" sz="1400" b="0" i="0" u="none" strike="noStrike">
                          <a:solidFill>
                            <a:srgbClr val="000000"/>
                          </a:solidFill>
                          <a:effectLst/>
                          <a:latin typeface="+Body"/>
                        </a:rPr>
                        <a:t>$20,085,214</a:t>
                      </a:r>
                    </a:p>
                  </a:txBody>
                  <a:tcPr marL="9525" marR="9525" marT="9525" marB="0" anchor="b"/>
                </a:tc>
                <a:tc>
                  <a:txBody>
                    <a:bodyPr/>
                    <a:lstStyle/>
                    <a:p>
                      <a:pPr algn="ctr" fontAlgn="b"/>
                      <a:r>
                        <a:rPr lang="en-US" sz="1400" b="0" i="0" u="none" strike="noStrike">
                          <a:solidFill>
                            <a:srgbClr val="000000"/>
                          </a:solidFill>
                          <a:effectLst/>
                          <a:latin typeface="+Body"/>
                        </a:rPr>
                        <a:t>0.26%</a:t>
                      </a:r>
                    </a:p>
                  </a:txBody>
                  <a:tcPr marL="9525" marR="9525" marT="9525" marB="0" anchor="b"/>
                </a:tc>
                <a:tc>
                  <a:txBody>
                    <a:bodyPr/>
                    <a:lstStyle/>
                    <a:p>
                      <a:pPr algn="ctr" fontAlgn="b"/>
                      <a:r>
                        <a:rPr lang="en-US" sz="1400" b="0" i="0" u="none" strike="noStrike" dirty="0">
                          <a:solidFill>
                            <a:srgbClr val="000000"/>
                          </a:solidFill>
                          <a:effectLst/>
                          <a:latin typeface="+Body"/>
                        </a:rPr>
                        <a:t>$64.89 </a:t>
                      </a:r>
                    </a:p>
                  </a:txBody>
                  <a:tcPr marL="9525" marR="9525" marT="9525" marB="0" anchor="b"/>
                </a:tc>
                <a:extLst>
                  <a:ext uri="{0D108BD9-81ED-4DB2-BD59-A6C34878D82A}">
                    <a16:rowId xmlns:a16="http://schemas.microsoft.com/office/drawing/2014/main" val="401509589"/>
                  </a:ext>
                </a:extLst>
              </a:tr>
            </a:tbl>
          </a:graphicData>
        </a:graphic>
      </p:graphicFrame>
      <p:sp>
        <p:nvSpPr>
          <p:cNvPr id="4" name="Footer Placeholder 3"/>
          <p:cNvSpPr>
            <a:spLocks noGrp="1"/>
          </p:cNvSpPr>
          <p:nvPr>
            <p:ph type="ftr" sz="quarter" idx="11"/>
          </p:nvPr>
        </p:nvSpPr>
        <p:spPr/>
        <p:txBody>
          <a:bodyPr/>
          <a:lstStyle/>
          <a:p>
            <a:r>
              <a:rPr lang="en-US"/>
              <a:t>June 2023 WMS</a:t>
            </a:r>
          </a:p>
        </p:txBody>
      </p:sp>
      <p:sp>
        <p:nvSpPr>
          <p:cNvPr id="5" name="Slide Number Placeholder 4">
            <a:extLst>
              <a:ext uri="{FF2B5EF4-FFF2-40B4-BE49-F238E27FC236}">
                <a16:creationId xmlns:a16="http://schemas.microsoft.com/office/drawing/2014/main" id="{1EF7925D-63F9-A152-1EC0-C3E9D02414AA}"/>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906959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2216</TotalTime>
  <Words>774</Words>
  <Application>Microsoft Office PowerPoint</Application>
  <PresentationFormat>On-screen Show (4:3)</PresentationFormat>
  <Paragraphs>249</Paragraphs>
  <Slides>14</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Transmission Loss Factor Calculation Review</vt:lpstr>
      <vt:lpstr>2022 Deemed Transmission Loss vs. UFE</vt:lpstr>
      <vt:lpstr>2023/2024 Transmission Losses (Forecasted &amp; Deemed Actual)</vt:lpstr>
      <vt:lpstr>NPRR1145 – Use of State Estimator-Calculated ERCOT-Wide TLFs in Lieu of Seasonal Base Case ERCOT-Wide TLFs for Settlement</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127</cp:revision>
  <cp:lastPrinted>2016-01-21T20:53:15Z</cp:lastPrinted>
  <dcterms:created xsi:type="dcterms:W3CDTF">2016-01-21T15:20:31Z</dcterms:created>
  <dcterms:modified xsi:type="dcterms:W3CDTF">2023-06-06T21:44:09Z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