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3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1"/>
  </p:notesMasterIdLst>
  <p:handoutMasterIdLst>
    <p:handoutMasterId r:id="rId12"/>
  </p:handoutMasterIdLst>
  <p:sldIdLst>
    <p:sldId id="260" r:id="rId7"/>
    <p:sldId id="257" r:id="rId8"/>
    <p:sldId id="265" r:id="rId9"/>
    <p:sldId id="266" r:id="rId1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745" autoAdjust="0"/>
    <p:restoredTop sz="94660"/>
  </p:normalViewPr>
  <p:slideViewPr>
    <p:cSldViewPr showGuides="1">
      <p:cViewPr varScale="1">
        <p:scale>
          <a:sx n="108" d="100"/>
          <a:sy n="108" d="100"/>
        </p:scale>
        <p:origin x="1986" y="102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1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notesMaster" Target="notesMasters/notesMaster1.xml"/><Relationship Id="rId5" Type="http://schemas.openxmlformats.org/officeDocument/2006/relationships/slideMaster" Target="slideMasters/slideMaster2.xml"/><Relationship Id="rId15" Type="http://schemas.openxmlformats.org/officeDocument/2006/relationships/theme" Target="theme/theme1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2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2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en-US" dirty="0"/>
              <a:t>Historical Performance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200" b="0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QueryDetail</c:v>
                </c:pt>
              </c:strCache>
            </c:strRef>
          </c:tx>
          <c:spPr>
            <a:ln w="38100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2022/06</c:v>
                </c:pt>
                <c:pt idx="1">
                  <c:v>2022/07</c:v>
                </c:pt>
                <c:pt idx="2">
                  <c:v>2022/08</c:v>
                </c:pt>
                <c:pt idx="3">
                  <c:v>2022/09</c:v>
                </c:pt>
                <c:pt idx="4">
                  <c:v>2022/10</c:v>
                </c:pt>
                <c:pt idx="5">
                  <c:v>2022/11</c:v>
                </c:pt>
                <c:pt idx="6">
                  <c:v>2022/12</c:v>
                </c:pt>
                <c:pt idx="7">
                  <c:v>2023/01</c:v>
                </c:pt>
                <c:pt idx="8">
                  <c:v>2023/02</c:v>
                </c:pt>
                <c:pt idx="9">
                  <c:v>2023/03</c:v>
                </c:pt>
                <c:pt idx="10">
                  <c:v>2023/04</c:v>
                </c:pt>
                <c:pt idx="11">
                  <c:v>2023/05</c:v>
                </c:pt>
              </c:strCache>
            </c:strRef>
          </c:cat>
          <c:val>
            <c:numRef>
              <c:f>Sheet1!$B$2:$B$13</c:f>
              <c:numCache>
                <c:formatCode>0.00</c:formatCode>
                <c:ptCount val="12"/>
                <c:pt idx="0">
                  <c:v>0.61</c:v>
                </c:pt>
                <c:pt idx="1">
                  <c:v>0.49</c:v>
                </c:pt>
                <c:pt idx="2">
                  <c:v>0.43</c:v>
                </c:pt>
                <c:pt idx="3">
                  <c:v>0.4</c:v>
                </c:pt>
                <c:pt idx="4">
                  <c:v>0.39</c:v>
                </c:pt>
                <c:pt idx="5">
                  <c:v>0.42160132607414502</c:v>
                </c:pt>
                <c:pt idx="6">
                  <c:v>0.49</c:v>
                </c:pt>
                <c:pt idx="7">
                  <c:v>0.43</c:v>
                </c:pt>
                <c:pt idx="8">
                  <c:v>0.46</c:v>
                </c:pt>
                <c:pt idx="9">
                  <c:v>0.44</c:v>
                </c:pt>
                <c:pt idx="10" formatCode="General">
                  <c:v>0.31</c:v>
                </c:pt>
                <c:pt idx="11">
                  <c:v>0.33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CD-4206-A26E-620836DBFDF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QueryList</c:v>
                </c:pt>
              </c:strCache>
            </c:strRef>
          </c:tx>
          <c:spPr>
            <a:ln w="38100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2022/06</c:v>
                </c:pt>
                <c:pt idx="1">
                  <c:v>2022/07</c:v>
                </c:pt>
                <c:pt idx="2">
                  <c:v>2022/08</c:v>
                </c:pt>
                <c:pt idx="3">
                  <c:v>2022/09</c:v>
                </c:pt>
                <c:pt idx="4">
                  <c:v>2022/10</c:v>
                </c:pt>
                <c:pt idx="5">
                  <c:v>2022/11</c:v>
                </c:pt>
                <c:pt idx="6">
                  <c:v>2022/12</c:v>
                </c:pt>
                <c:pt idx="7">
                  <c:v>2023/01</c:v>
                </c:pt>
                <c:pt idx="8">
                  <c:v>2023/02</c:v>
                </c:pt>
                <c:pt idx="9">
                  <c:v>2023/03</c:v>
                </c:pt>
                <c:pt idx="10">
                  <c:v>2023/04</c:v>
                </c:pt>
                <c:pt idx="11">
                  <c:v>2023/05</c:v>
                </c:pt>
              </c:strCache>
            </c:strRef>
          </c:cat>
          <c:val>
            <c:numRef>
              <c:f>Sheet1!$C$2:$C$13</c:f>
              <c:numCache>
                <c:formatCode>0.00</c:formatCode>
                <c:ptCount val="12"/>
                <c:pt idx="0">
                  <c:v>3.05</c:v>
                </c:pt>
                <c:pt idx="1">
                  <c:v>2.98</c:v>
                </c:pt>
                <c:pt idx="2">
                  <c:v>2.65</c:v>
                </c:pt>
                <c:pt idx="3">
                  <c:v>2.87</c:v>
                </c:pt>
                <c:pt idx="4">
                  <c:v>3.07</c:v>
                </c:pt>
                <c:pt idx="5">
                  <c:v>2.88354652797263</c:v>
                </c:pt>
                <c:pt idx="6">
                  <c:v>2.98</c:v>
                </c:pt>
                <c:pt idx="7">
                  <c:v>3.35</c:v>
                </c:pt>
                <c:pt idx="8">
                  <c:v>3.61</c:v>
                </c:pt>
                <c:pt idx="9">
                  <c:v>2.76</c:v>
                </c:pt>
                <c:pt idx="10" formatCode="General">
                  <c:v>2.63</c:v>
                </c:pt>
                <c:pt idx="11">
                  <c:v>3.03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14CD-4206-A26E-620836DBFDFF}"/>
            </c:ext>
          </c:extLst>
        </c:ser>
        <c:ser>
          <c:idx val="2"/>
          <c:order val="2"/>
          <c:tx>
            <c:strRef>
              <c:f>Sheet1!$D$1</c:f>
              <c:strCache>
                <c:ptCount val="1"/>
                <c:pt idx="0">
                  <c:v>Update</c:v>
                </c:pt>
              </c:strCache>
            </c:strRef>
          </c:tx>
          <c:spPr>
            <a:ln w="38100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2022/06</c:v>
                </c:pt>
                <c:pt idx="1">
                  <c:v>2022/07</c:v>
                </c:pt>
                <c:pt idx="2">
                  <c:v>2022/08</c:v>
                </c:pt>
                <c:pt idx="3">
                  <c:v>2022/09</c:v>
                </c:pt>
                <c:pt idx="4">
                  <c:v>2022/10</c:v>
                </c:pt>
                <c:pt idx="5">
                  <c:v>2022/11</c:v>
                </c:pt>
                <c:pt idx="6">
                  <c:v>2022/12</c:v>
                </c:pt>
                <c:pt idx="7">
                  <c:v>2023/01</c:v>
                </c:pt>
                <c:pt idx="8">
                  <c:v>2023/02</c:v>
                </c:pt>
                <c:pt idx="9">
                  <c:v>2023/03</c:v>
                </c:pt>
                <c:pt idx="10">
                  <c:v>2023/04</c:v>
                </c:pt>
                <c:pt idx="11">
                  <c:v>2023/05</c:v>
                </c:pt>
              </c:strCache>
            </c:strRef>
          </c:cat>
          <c:val>
            <c:numRef>
              <c:f>Sheet1!$D$2:$D$13</c:f>
              <c:numCache>
                <c:formatCode>0.00</c:formatCode>
                <c:ptCount val="12"/>
                <c:pt idx="0">
                  <c:v>0.86</c:v>
                </c:pt>
                <c:pt idx="1">
                  <c:v>0.7</c:v>
                </c:pt>
                <c:pt idx="2">
                  <c:v>0.66</c:v>
                </c:pt>
                <c:pt idx="3">
                  <c:v>0.64</c:v>
                </c:pt>
                <c:pt idx="4">
                  <c:v>0.61</c:v>
                </c:pt>
                <c:pt idx="5">
                  <c:v>0.68016923400861795</c:v>
                </c:pt>
                <c:pt idx="6">
                  <c:v>0.7</c:v>
                </c:pt>
                <c:pt idx="7">
                  <c:v>0.61</c:v>
                </c:pt>
                <c:pt idx="8">
                  <c:v>0.68</c:v>
                </c:pt>
                <c:pt idx="9">
                  <c:v>0.55000000000000004</c:v>
                </c:pt>
                <c:pt idx="10" formatCode="General">
                  <c:v>0.78</c:v>
                </c:pt>
                <c:pt idx="11">
                  <c:v>4.8000000000000001E-2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14CD-4206-A26E-620836DBFDF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Recipient</a:t>
            </a:r>
            <a:r>
              <a:rPr lang="en-US" baseline="0" dirty="0"/>
              <a:t> Trends</a:t>
            </a:r>
            <a:endParaRPr lang="en-US" dirty="0"/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Sheet1!$A$2:$A$13</c:f>
              <c:strCache>
                <c:ptCount val="12"/>
                <c:pt idx="0">
                  <c:v>2022/06</c:v>
                </c:pt>
                <c:pt idx="1">
                  <c:v>2022/07</c:v>
                </c:pt>
                <c:pt idx="2">
                  <c:v>2022/08</c:v>
                </c:pt>
                <c:pt idx="3">
                  <c:v>2022/09</c:v>
                </c:pt>
                <c:pt idx="4">
                  <c:v>2022/10</c:v>
                </c:pt>
                <c:pt idx="5">
                  <c:v>2022/11</c:v>
                </c:pt>
                <c:pt idx="6">
                  <c:v>2022/12</c:v>
                </c:pt>
                <c:pt idx="7">
                  <c:v>2023/01</c:v>
                </c:pt>
                <c:pt idx="8">
                  <c:v>2023/02</c:v>
                </c:pt>
                <c:pt idx="9">
                  <c:v>2023/03</c:v>
                </c:pt>
                <c:pt idx="10">
                  <c:v>2023/04</c:v>
                </c:pt>
                <c:pt idx="11">
                  <c:v>2022/05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357391</c:v>
                </c:pt>
                <c:pt idx="1">
                  <c:v>362494</c:v>
                </c:pt>
                <c:pt idx="2">
                  <c:v>288462</c:v>
                </c:pt>
                <c:pt idx="3">
                  <c:v>270067</c:v>
                </c:pt>
                <c:pt idx="4">
                  <c:v>325190</c:v>
                </c:pt>
                <c:pt idx="5">
                  <c:v>352283</c:v>
                </c:pt>
                <c:pt idx="6">
                  <c:v>320460</c:v>
                </c:pt>
                <c:pt idx="7">
                  <c:v>252632</c:v>
                </c:pt>
                <c:pt idx="8">
                  <c:v>206836</c:v>
                </c:pt>
                <c:pt idx="9">
                  <c:v>311095</c:v>
                </c:pt>
                <c:pt idx="10">
                  <c:v>239609</c:v>
                </c:pt>
                <c:pt idx="11">
                  <c:v>379601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520C-4D04-9061-802338FC255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 err="1"/>
              <a:t>ListServ</a:t>
            </a:r>
            <a:r>
              <a:rPr lang="en-US" dirty="0"/>
              <a:t> Post Trends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Series 2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elete val="1"/>
          </c:dLbls>
          <c:cat>
            <c:strRef>
              <c:f>Sheet1!$A$2:$A$13</c:f>
              <c:strCache>
                <c:ptCount val="12"/>
                <c:pt idx="0">
                  <c:v>2022/06</c:v>
                </c:pt>
                <c:pt idx="1">
                  <c:v>2022/07</c:v>
                </c:pt>
                <c:pt idx="2">
                  <c:v>2022/08</c:v>
                </c:pt>
                <c:pt idx="3">
                  <c:v>2022/09</c:v>
                </c:pt>
                <c:pt idx="4">
                  <c:v>2022/10</c:v>
                </c:pt>
                <c:pt idx="5">
                  <c:v>2022/11</c:v>
                </c:pt>
                <c:pt idx="6">
                  <c:v>2022/12</c:v>
                </c:pt>
                <c:pt idx="7">
                  <c:v>2023/01</c:v>
                </c:pt>
                <c:pt idx="8">
                  <c:v>2023/02</c:v>
                </c:pt>
                <c:pt idx="9">
                  <c:v>2023/03</c:v>
                </c:pt>
                <c:pt idx="10">
                  <c:v>2023/04</c:v>
                </c:pt>
                <c:pt idx="11">
                  <c:v>2023/05</c:v>
                </c:pt>
              </c:strCache>
            </c:strRef>
          </c:cat>
          <c:val>
            <c:numRef>
              <c:f>Sheet1!$B$2:$B$13</c:f>
              <c:numCache>
                <c:formatCode>General</c:formatCode>
                <c:ptCount val="12"/>
                <c:pt idx="0">
                  <c:v>709</c:v>
                </c:pt>
                <c:pt idx="1">
                  <c:v>691</c:v>
                </c:pt>
                <c:pt idx="2">
                  <c:v>722</c:v>
                </c:pt>
                <c:pt idx="3">
                  <c:v>779</c:v>
                </c:pt>
                <c:pt idx="4">
                  <c:v>718</c:v>
                </c:pt>
                <c:pt idx="5">
                  <c:v>811</c:v>
                </c:pt>
                <c:pt idx="6">
                  <c:v>617</c:v>
                </c:pt>
                <c:pt idx="7">
                  <c:v>630</c:v>
                </c:pt>
                <c:pt idx="8">
                  <c:v>451</c:v>
                </c:pt>
                <c:pt idx="9">
                  <c:v>794</c:v>
                </c:pt>
                <c:pt idx="10">
                  <c:v>680</c:v>
                </c:pt>
                <c:pt idx="11">
                  <c:v>815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DA7-4579-BB2D-9A856D9D1337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599697023"/>
        <c:axId val="599704095"/>
      </c:lineChart>
      <c:catAx>
        <c:axId val="599697023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04095"/>
        <c:crosses val="autoZero"/>
        <c:auto val="1"/>
        <c:lblAlgn val="ctr"/>
        <c:lblOffset val="100"/>
        <c:tickLblSkip val="2"/>
        <c:tickMarkSkip val="1"/>
        <c:noMultiLvlLbl val="0"/>
      </c:catAx>
      <c:valAx>
        <c:axId val="599704095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697023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 rot="2700000"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5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2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6/5/2023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25013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32456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719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ERCOT Public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/>
              <a:t>ERCOT Public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ERCOT Public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968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 ftr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rcot.com/services/sl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chart" Target="../charts/char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81400" y="1981200"/>
            <a:ext cx="5646034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kern="0" dirty="0">
                <a:solidFill>
                  <a:srgbClr val="000000"/>
                </a:solidFill>
                <a:latin typeface="Arial Black"/>
                <a:ea typeface="+mj-ea"/>
                <a:cs typeface="+mj-cs"/>
              </a:rPr>
              <a:t>Information Technology Report</a:t>
            </a:r>
            <a:endParaRPr lang="en-US" dirty="0"/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endParaRPr lang="en-US" sz="2000" kern="0" dirty="0">
              <a:solidFill>
                <a:srgbClr val="000000"/>
              </a:solidFill>
              <a:latin typeface="Arial Black" pitchFamily="34" charset="0"/>
            </a:endParaRP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Mick Hanna</a:t>
            </a:r>
          </a:p>
          <a:p>
            <a:pPr lvl="0" fontAlgn="base">
              <a:spcBef>
                <a:spcPct val="20000"/>
              </a:spcBef>
              <a:spcAft>
                <a:spcPct val="0"/>
              </a:spcAft>
            </a:pPr>
            <a:r>
              <a:rPr lang="en-US" sz="2000" kern="0" dirty="0">
                <a:solidFill>
                  <a:srgbClr val="000000"/>
                </a:solidFill>
                <a:latin typeface="Arial Black" pitchFamily="34" charset="0"/>
              </a:rPr>
              <a:t>Manager, Market Applications Services Support</a:t>
            </a:r>
          </a:p>
          <a:p>
            <a:endParaRPr lang="en-US" dirty="0"/>
          </a:p>
          <a:p>
            <a:endParaRPr lang="en-US" dirty="0"/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ERCOT Public</a:t>
            </a:r>
          </a:p>
          <a:p>
            <a:pPr lvl="0" defTabSz="457200"/>
            <a:r>
              <a:rPr lang="en-US" b="1" dirty="0">
                <a:solidFill>
                  <a:srgbClr val="000000"/>
                </a:solidFill>
              </a:rPr>
              <a:t>June 2023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Incident Report Highlights 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14400"/>
            <a:ext cx="8534400" cy="5410200"/>
          </a:xfrm>
        </p:spPr>
        <p:txBody>
          <a:bodyPr/>
          <a:lstStyle/>
          <a:p>
            <a:pPr marL="0" lvl="0" indent="0" eaLnBrk="0" fontAlgn="base" hangingPunct="0">
              <a:spcBef>
                <a:spcPts val="400"/>
              </a:spcBef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Service Availability – May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Retail Market IT systems did not meet all SLA targets.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itchFamily="2" charset="2"/>
              <a:buChar char="ü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Market Data Transparency IT systems met all SLA targets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0" indent="0" eaLnBrk="0" fontAlgn="base" hangingPunct="0">
              <a:spcAft>
                <a:spcPct val="0"/>
              </a:spcAft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Retail Incidents &amp; Maintenance – May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5/7 Retail SFO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5/14 Retail Maintenance Weekend</a:t>
            </a:r>
          </a:p>
          <a:p>
            <a:pPr marL="0" indent="0" algn="l">
              <a:buNone/>
            </a:pPr>
            <a:r>
              <a:rPr lang="en-US" sz="1600" b="1" kern="0" dirty="0">
                <a:solidFill>
                  <a:srgbClr val="000000"/>
                </a:solidFill>
              </a:rPr>
              <a:t>Non-Retail Incidents &amp; Maintenance –May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5/4 ERCOT experienced network issues between the WAF (Web Application Firewall) and the following ERCOT systems: Market Management System (MMS) User Interface (UI), Outage Scheduler (OS) UI application, and External Web Services (EWS).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5/9 - 5/11 Site Failovers. .</a:t>
            </a:r>
          </a:p>
          <a:p>
            <a:pPr marL="0" indent="0" algn="l">
              <a:buNone/>
            </a:pPr>
            <a:r>
              <a:rPr lang="en-US" sz="1600" b="1" kern="0" dirty="0" err="1">
                <a:solidFill>
                  <a:srgbClr val="000000"/>
                </a:solidFill>
              </a:rPr>
              <a:t>ListServ</a:t>
            </a:r>
            <a:r>
              <a:rPr lang="en-US" sz="1600" b="1" kern="0" dirty="0">
                <a:solidFill>
                  <a:srgbClr val="000000"/>
                </a:solidFill>
              </a:rPr>
              <a:t> Incidents &amp; Maintenance – May 2023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</a:rPr>
              <a:t>5/7 Retail SFO</a:t>
            </a:r>
            <a:endParaRPr lang="en-US" sz="1600" b="1" kern="0" dirty="0">
              <a:solidFill>
                <a:srgbClr val="000000"/>
              </a:solidFill>
            </a:endParaRPr>
          </a:p>
          <a:p>
            <a:pPr marL="0" lvl="1" indent="0" fontAlgn="base">
              <a:spcAft>
                <a:spcPct val="0"/>
              </a:spcAft>
              <a:buClr>
                <a:srgbClr val="00B050"/>
              </a:buClr>
              <a:buNone/>
              <a:defRPr/>
            </a:pPr>
            <a:r>
              <a:rPr lang="en-US" sz="1600" b="1" kern="0" dirty="0">
                <a:solidFill>
                  <a:srgbClr val="000000"/>
                </a:solidFill>
              </a:rPr>
              <a:t>SLA Documents and Incident Reporting</a:t>
            </a: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r>
              <a:rPr lang="en-US" sz="1600" kern="0" dirty="0">
                <a:solidFill>
                  <a:srgbClr val="000000"/>
                </a:solidFill>
                <a:hlinkClick r:id="rId3"/>
              </a:rPr>
              <a:t>https://www.ercot.com/services/sla/</a:t>
            </a:r>
            <a:endParaRPr lang="en-US" sz="1600" kern="0" dirty="0">
              <a:solidFill>
                <a:srgbClr val="000000"/>
              </a:solidFill>
            </a:endParaRPr>
          </a:p>
          <a:p>
            <a:pPr lvl="1" eaLnBrk="0" fontAlgn="base" hangingPunct="0">
              <a:spcAft>
                <a:spcPct val="0"/>
              </a:spcAft>
              <a:buClr>
                <a:srgbClr val="00B050"/>
              </a:buClr>
              <a:buFont typeface="Wingdings" panose="05000000000000000000" pitchFamily="2" charset="2"/>
              <a:buChar char="§"/>
              <a:defRPr/>
            </a:pPr>
            <a:endParaRPr lang="en-US" sz="1600" kern="0" dirty="0">
              <a:solidFill>
                <a:srgbClr val="000000"/>
              </a:solidFill>
            </a:endParaRPr>
          </a:p>
          <a:p>
            <a:pPr algn="l"/>
            <a:endParaRPr lang="en-US" sz="1100" b="0" i="0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058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sz="2400" dirty="0"/>
              <a:t>MarkeTrak Performance</a:t>
            </a:r>
            <a:endParaRPr lang="en-US" sz="2400" b="1" dirty="0">
              <a:solidFill>
                <a:schemeClr val="accent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6561138"/>
            <a:ext cx="2286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t>3</a:t>
            </a:fld>
            <a:endParaRPr lang="en-US"/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8207223"/>
              </p:ext>
            </p:extLst>
          </p:nvPr>
        </p:nvGraphicFramePr>
        <p:xfrm>
          <a:off x="302690" y="838200"/>
          <a:ext cx="8688910" cy="2059174"/>
        </p:xfrm>
        <a:graphic>
          <a:graphicData uri="http://schemas.openxmlformats.org/drawingml/2006/table">
            <a:tbl>
              <a:tblPr/>
              <a:tblGrid>
                <a:gridCol w="14116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599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8430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810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62327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en-US" sz="11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MarkeTrak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FBFB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kern="0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May</a:t>
                      </a:r>
                      <a:r>
                        <a:rPr lang="en-US" sz="1400" b="1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2023</a:t>
                      </a:r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Availability (%)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Response Time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SLO (seconds)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Monthly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 Month 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t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QueryDetail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en-US" sz="1400" b="0" i="0" u="none" strike="noStrike" kern="1200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  <a:ea typeface="+mn-ea"/>
                          <a:cs typeface="+mn-cs"/>
                        </a:rPr>
                        <a:t>.33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40699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</a:t>
                      </a:r>
                      <a:r>
                        <a:rPr lang="en-US" sz="14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QueryList</a:t>
                      </a:r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3.03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3.08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API Update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100.00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.48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.73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GUI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99.77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1.43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2.21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400" b="0" i="0" u="none" strike="noStrike" dirty="0">
                          <a:solidFill>
                            <a:schemeClr val="tx1"/>
                          </a:solidFill>
                          <a:effectLst/>
                          <a:latin typeface="Calibri" panose="020F0502020204030204" pitchFamily="34" charset="0"/>
                        </a:rPr>
                        <a:t>10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2327">
                <a:tc>
                  <a:txBody>
                    <a:bodyPr/>
                    <a:lstStyle/>
                    <a:p>
                      <a:pPr algn="l" fontAlgn="b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Average</a:t>
                      </a:r>
                    </a:p>
                  </a:txBody>
                  <a:tcPr marL="9525" marR="9525" marT="952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1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99.94</a:t>
                      </a: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t"/>
                      <a:endParaRPr lang="en-US" sz="1400" b="1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4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435646E1-E2CD-494F-A913-6948F6A13625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408807559"/>
              </p:ext>
            </p:extLst>
          </p:nvPr>
        </p:nvGraphicFramePr>
        <p:xfrm>
          <a:off x="302690" y="2971800"/>
          <a:ext cx="8688910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2318996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94518"/>
          </a:xfrm>
        </p:spPr>
        <p:txBody>
          <a:bodyPr/>
          <a:lstStyle/>
          <a:p>
            <a:r>
              <a:rPr lang="en-US" dirty="0"/>
              <a:t>May </a:t>
            </a:r>
            <a:r>
              <a:rPr lang="en-US" dirty="0" err="1"/>
              <a:t>ListServ</a:t>
            </a:r>
            <a:r>
              <a:rPr lang="en-US" dirty="0"/>
              <a:t> Stats</a:t>
            </a:r>
          </a:p>
        </p:txBody>
      </p:sp>
      <p:sp>
        <p:nvSpPr>
          <p:cNvPr id="16" name="Content Placeholder 15">
            <a:extLst>
              <a:ext uri="{FF2B5EF4-FFF2-40B4-BE49-F238E27FC236}">
                <a16:creationId xmlns:a16="http://schemas.microsoft.com/office/drawing/2014/main" id="{69AA1256-8F72-4E96-940D-EBEF73D4267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0" y="1055858"/>
            <a:ext cx="8915400" cy="4319832"/>
          </a:xfrm>
        </p:spPr>
        <p:txBody>
          <a:bodyPr/>
          <a:lstStyle/>
          <a:p>
            <a:r>
              <a:rPr lang="en-US" sz="2000" dirty="0"/>
              <a:t>815 Posts</a:t>
            </a:r>
          </a:p>
          <a:p>
            <a:r>
              <a:rPr lang="en-US" sz="2000" dirty="0"/>
              <a:t>379601 Recipients</a:t>
            </a:r>
          </a:p>
          <a:p>
            <a:r>
              <a:rPr lang="en-US" sz="2000" dirty="0"/>
              <a:t>RMS List</a:t>
            </a:r>
          </a:p>
          <a:p>
            <a:pPr lvl="1"/>
            <a:r>
              <a:rPr lang="en-US" sz="2000" dirty="0"/>
              <a:t>55 Posts</a:t>
            </a:r>
          </a:p>
          <a:p>
            <a:pPr lvl="1"/>
            <a:r>
              <a:rPr lang="en-US" sz="2000" dirty="0"/>
              <a:t>4 New Subscriptions</a:t>
            </a:r>
          </a:p>
          <a:p>
            <a:pPr lvl="1"/>
            <a:r>
              <a:rPr lang="en-US" sz="2000" dirty="0"/>
              <a:t>1 Unsubscribe</a:t>
            </a:r>
          </a:p>
          <a:p>
            <a:r>
              <a:rPr lang="en-US" sz="2000" dirty="0"/>
              <a:t>TDTMS List</a:t>
            </a:r>
          </a:p>
          <a:p>
            <a:pPr lvl="1"/>
            <a:r>
              <a:rPr lang="en-US" sz="2000" dirty="0"/>
              <a:t>14 Posts</a:t>
            </a:r>
          </a:p>
          <a:p>
            <a:pPr lvl="1"/>
            <a:r>
              <a:rPr lang="en-US" sz="2000" dirty="0"/>
              <a:t>5 New Subscriptions</a:t>
            </a:r>
          </a:p>
          <a:p>
            <a:pPr lvl="1"/>
            <a:r>
              <a:rPr lang="en-US" sz="2000" dirty="0"/>
              <a:t>4 Unsubscribe</a:t>
            </a:r>
          </a:p>
          <a:p>
            <a:r>
              <a:rPr lang="en-US" sz="2400" dirty="0"/>
              <a:t>Weather Moratorium</a:t>
            </a:r>
          </a:p>
          <a:p>
            <a:pPr lvl="1"/>
            <a:r>
              <a:rPr lang="en-US" sz="2000" dirty="0"/>
              <a:t>0 Unsubscribe </a:t>
            </a:r>
          </a:p>
          <a:p>
            <a:pPr lvl="1"/>
            <a:r>
              <a:rPr lang="en-US" sz="2000" dirty="0"/>
              <a:t>0 Auto-removals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561138"/>
            <a:ext cx="457200" cy="212725"/>
          </a:xfrm>
        </p:spPr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87E04CBA-5A6A-48FE-92B5-61D91FA1C809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86506647"/>
              </p:ext>
            </p:extLst>
          </p:nvPr>
        </p:nvGraphicFramePr>
        <p:xfrm>
          <a:off x="3581400" y="3392197"/>
          <a:ext cx="5562599" cy="291068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>
            <a:extLst>
              <a:ext uri="{FF2B5EF4-FFF2-40B4-BE49-F238E27FC236}">
                <a16:creationId xmlns:a16="http://schemas.microsoft.com/office/drawing/2014/main" id="{E9F40177-2F52-4E9D-B5B1-F492DEA25053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247311240"/>
              </p:ext>
            </p:extLst>
          </p:nvPr>
        </p:nvGraphicFramePr>
        <p:xfrm>
          <a:off x="3733800" y="381000"/>
          <a:ext cx="5472331" cy="31273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39003188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1BECF69A8095C47A5FDC36D937BFC94" ma:contentTypeVersion="0" ma:contentTypeDescription="Create a new document." ma:contentTypeScope="" ma:versionID="51e0dcd167c135bf5b35199a55219b83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2D59BFD-3285-42FC-81D0-65AF7FBCF5D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23570</TotalTime>
  <Words>240</Words>
  <Application>Microsoft Office PowerPoint</Application>
  <PresentationFormat>On-screen Show (4:3)</PresentationFormat>
  <Paragraphs>77</Paragraphs>
  <Slides>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4</vt:i4>
      </vt:variant>
    </vt:vector>
  </HeadingPairs>
  <TitlesOfParts>
    <vt:vector size="11" baseType="lpstr">
      <vt:lpstr>Arial</vt:lpstr>
      <vt:lpstr>Arial Black</vt:lpstr>
      <vt:lpstr>Calibri</vt:lpstr>
      <vt:lpstr>Wingdings</vt:lpstr>
      <vt:lpstr>1_Custom Design</vt:lpstr>
      <vt:lpstr>Office Theme</vt:lpstr>
      <vt:lpstr>Custom Design</vt:lpstr>
      <vt:lpstr>PowerPoint Presentation</vt:lpstr>
      <vt:lpstr>Incident Report Highlights </vt:lpstr>
      <vt:lpstr>MarkeTrak Performance</vt:lpstr>
      <vt:lpstr>May ListServ Stats</vt:lpstr>
    </vt:vector>
  </TitlesOfParts>
  <Company>The Electric Reliability Council of Texas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Hanna, Mick</cp:lastModifiedBy>
  <cp:revision>312</cp:revision>
  <cp:lastPrinted>2019-05-06T20:09:17Z</cp:lastPrinted>
  <dcterms:created xsi:type="dcterms:W3CDTF">2016-01-21T15:20:31Z</dcterms:created>
  <dcterms:modified xsi:type="dcterms:W3CDTF">2023-06-05T19:46:13Z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0x01010021BECF69A8095C47A5FDC36D937BFC94</vt:lpwstr>
  </property>
</Properties>
</file>