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98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2022/06</c:v>
                </c:pt>
                <c:pt idx="1">
                  <c:v>2022/07</c:v>
                </c:pt>
                <c:pt idx="2">
                  <c:v>2022/08</c:v>
                </c:pt>
                <c:pt idx="3">
                  <c:v>2022/09</c:v>
                </c:pt>
                <c:pt idx="4">
                  <c:v>2022/10</c:v>
                </c:pt>
                <c:pt idx="5">
                  <c:v>2022/11</c:v>
                </c:pt>
                <c:pt idx="6">
                  <c:v>2022/12</c:v>
                </c:pt>
                <c:pt idx="7">
                  <c:v>2023/01</c:v>
                </c:pt>
                <c:pt idx="8">
                  <c:v>2023/02</c:v>
                </c:pt>
                <c:pt idx="9">
                  <c:v>2023/03</c:v>
                </c:pt>
                <c:pt idx="10">
                  <c:v>2023/04</c:v>
                </c:pt>
                <c:pt idx="11">
                  <c:v>2023/05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0.61</c:v>
                </c:pt>
                <c:pt idx="1">
                  <c:v>0.49</c:v>
                </c:pt>
                <c:pt idx="2">
                  <c:v>0.43</c:v>
                </c:pt>
                <c:pt idx="3">
                  <c:v>0.4</c:v>
                </c:pt>
                <c:pt idx="4">
                  <c:v>0.39</c:v>
                </c:pt>
                <c:pt idx="5">
                  <c:v>0.42160132607414502</c:v>
                </c:pt>
                <c:pt idx="6">
                  <c:v>0.49</c:v>
                </c:pt>
                <c:pt idx="7">
                  <c:v>0.43</c:v>
                </c:pt>
                <c:pt idx="8">
                  <c:v>0.46</c:v>
                </c:pt>
                <c:pt idx="9">
                  <c:v>0.44</c:v>
                </c:pt>
                <c:pt idx="10" formatCode="General">
                  <c:v>0.31</c:v>
                </c:pt>
                <c:pt idx="11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2022/06</c:v>
                </c:pt>
                <c:pt idx="1">
                  <c:v>2022/07</c:v>
                </c:pt>
                <c:pt idx="2">
                  <c:v>2022/08</c:v>
                </c:pt>
                <c:pt idx="3">
                  <c:v>2022/09</c:v>
                </c:pt>
                <c:pt idx="4">
                  <c:v>2022/10</c:v>
                </c:pt>
                <c:pt idx="5">
                  <c:v>2022/11</c:v>
                </c:pt>
                <c:pt idx="6">
                  <c:v>2022/12</c:v>
                </c:pt>
                <c:pt idx="7">
                  <c:v>2023/01</c:v>
                </c:pt>
                <c:pt idx="8">
                  <c:v>2023/02</c:v>
                </c:pt>
                <c:pt idx="9">
                  <c:v>2023/03</c:v>
                </c:pt>
                <c:pt idx="10">
                  <c:v>2023/04</c:v>
                </c:pt>
                <c:pt idx="11">
                  <c:v>2023/05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3.05</c:v>
                </c:pt>
                <c:pt idx="1">
                  <c:v>2.98</c:v>
                </c:pt>
                <c:pt idx="2">
                  <c:v>2.65</c:v>
                </c:pt>
                <c:pt idx="3">
                  <c:v>2.87</c:v>
                </c:pt>
                <c:pt idx="4">
                  <c:v>3.07</c:v>
                </c:pt>
                <c:pt idx="5">
                  <c:v>2.88354652797263</c:v>
                </c:pt>
                <c:pt idx="6">
                  <c:v>2.98</c:v>
                </c:pt>
                <c:pt idx="7">
                  <c:v>3.35</c:v>
                </c:pt>
                <c:pt idx="8">
                  <c:v>3.61</c:v>
                </c:pt>
                <c:pt idx="9">
                  <c:v>2.76</c:v>
                </c:pt>
                <c:pt idx="10" formatCode="General">
                  <c:v>2.63</c:v>
                </c:pt>
                <c:pt idx="11">
                  <c:v>3.03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2022/06</c:v>
                </c:pt>
                <c:pt idx="1">
                  <c:v>2022/07</c:v>
                </c:pt>
                <c:pt idx="2">
                  <c:v>2022/08</c:v>
                </c:pt>
                <c:pt idx="3">
                  <c:v>2022/09</c:v>
                </c:pt>
                <c:pt idx="4">
                  <c:v>2022/10</c:v>
                </c:pt>
                <c:pt idx="5">
                  <c:v>2022/11</c:v>
                </c:pt>
                <c:pt idx="6">
                  <c:v>2022/12</c:v>
                </c:pt>
                <c:pt idx="7">
                  <c:v>2023/01</c:v>
                </c:pt>
                <c:pt idx="8">
                  <c:v>2023/02</c:v>
                </c:pt>
                <c:pt idx="9">
                  <c:v>2023/03</c:v>
                </c:pt>
                <c:pt idx="10">
                  <c:v>2023/04</c:v>
                </c:pt>
                <c:pt idx="11">
                  <c:v>2023/05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0.86</c:v>
                </c:pt>
                <c:pt idx="1">
                  <c:v>0.7</c:v>
                </c:pt>
                <c:pt idx="2">
                  <c:v>0.66</c:v>
                </c:pt>
                <c:pt idx="3">
                  <c:v>0.64</c:v>
                </c:pt>
                <c:pt idx="4">
                  <c:v>0.61</c:v>
                </c:pt>
                <c:pt idx="5">
                  <c:v>0.68016923400861795</c:v>
                </c:pt>
                <c:pt idx="6">
                  <c:v>0.7</c:v>
                </c:pt>
                <c:pt idx="7">
                  <c:v>0.61</c:v>
                </c:pt>
                <c:pt idx="8">
                  <c:v>0.68</c:v>
                </c:pt>
                <c:pt idx="9">
                  <c:v>0.55000000000000004</c:v>
                </c:pt>
                <c:pt idx="10" formatCode="General">
                  <c:v>0.78</c:v>
                </c:pt>
                <c:pt idx="11">
                  <c:v>4.8000000000000001E-2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2022/06</c:v>
                </c:pt>
                <c:pt idx="1">
                  <c:v>2022/07</c:v>
                </c:pt>
                <c:pt idx="2">
                  <c:v>2022/08</c:v>
                </c:pt>
                <c:pt idx="3">
                  <c:v>2022/09</c:v>
                </c:pt>
                <c:pt idx="4">
                  <c:v>2022/10</c:v>
                </c:pt>
                <c:pt idx="5">
                  <c:v>2022/11</c:v>
                </c:pt>
                <c:pt idx="6">
                  <c:v>2022/12</c:v>
                </c:pt>
                <c:pt idx="7">
                  <c:v>2023/01</c:v>
                </c:pt>
                <c:pt idx="8">
                  <c:v>2023/02</c:v>
                </c:pt>
                <c:pt idx="9">
                  <c:v>2023/03</c:v>
                </c:pt>
                <c:pt idx="10">
                  <c:v>2023/04</c:v>
                </c:pt>
                <c:pt idx="11">
                  <c:v>2022/05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357391</c:v>
                </c:pt>
                <c:pt idx="1">
                  <c:v>362494</c:v>
                </c:pt>
                <c:pt idx="2">
                  <c:v>288462</c:v>
                </c:pt>
                <c:pt idx="3">
                  <c:v>270067</c:v>
                </c:pt>
                <c:pt idx="4">
                  <c:v>325190</c:v>
                </c:pt>
                <c:pt idx="5">
                  <c:v>352283</c:v>
                </c:pt>
                <c:pt idx="6">
                  <c:v>320460</c:v>
                </c:pt>
                <c:pt idx="7">
                  <c:v>252632</c:v>
                </c:pt>
                <c:pt idx="8">
                  <c:v>206836</c:v>
                </c:pt>
                <c:pt idx="9">
                  <c:v>311095</c:v>
                </c:pt>
                <c:pt idx="10">
                  <c:v>239609</c:v>
                </c:pt>
                <c:pt idx="11">
                  <c:v>379601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2022/06</c:v>
                </c:pt>
                <c:pt idx="1">
                  <c:v>2022/07</c:v>
                </c:pt>
                <c:pt idx="2">
                  <c:v>2022/08</c:v>
                </c:pt>
                <c:pt idx="3">
                  <c:v>2022/09</c:v>
                </c:pt>
                <c:pt idx="4">
                  <c:v>2022/10</c:v>
                </c:pt>
                <c:pt idx="5">
                  <c:v>2022/11</c:v>
                </c:pt>
                <c:pt idx="6">
                  <c:v>2022/12</c:v>
                </c:pt>
                <c:pt idx="7">
                  <c:v>2023/01</c:v>
                </c:pt>
                <c:pt idx="8">
                  <c:v>2023/02</c:v>
                </c:pt>
                <c:pt idx="9">
                  <c:v>2023/03</c:v>
                </c:pt>
                <c:pt idx="10">
                  <c:v>2023/04</c:v>
                </c:pt>
                <c:pt idx="11">
                  <c:v>2023/05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709</c:v>
                </c:pt>
                <c:pt idx="1">
                  <c:v>691</c:v>
                </c:pt>
                <c:pt idx="2">
                  <c:v>722</c:v>
                </c:pt>
                <c:pt idx="3">
                  <c:v>779</c:v>
                </c:pt>
                <c:pt idx="4">
                  <c:v>718</c:v>
                </c:pt>
                <c:pt idx="5">
                  <c:v>811</c:v>
                </c:pt>
                <c:pt idx="6">
                  <c:v>617</c:v>
                </c:pt>
                <c:pt idx="7">
                  <c:v>630</c:v>
                </c:pt>
                <c:pt idx="8">
                  <c:v>451</c:v>
                </c:pt>
                <c:pt idx="9">
                  <c:v>794</c:v>
                </c:pt>
                <c:pt idx="10">
                  <c:v>680</c:v>
                </c:pt>
                <c:pt idx="11">
                  <c:v>815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June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May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did not meet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May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5/7 Retail SFO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5/14 Retail Maintenance Weekend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–May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5/4 ERCOT experienced network issues between the WAF (Web Application Firewall) and the following ERCOT systems: Market Management System (MMS) User Interface (UI), Outage Scheduler (OS) UI application, and External Web Services (EWS).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5/9 - 5/11 Site Failovers. 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May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5/7 Retail SFO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207223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99.77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8807559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May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815 Posts</a:t>
            </a:r>
          </a:p>
          <a:p>
            <a:r>
              <a:rPr lang="en-US" sz="2000" dirty="0"/>
              <a:t>379601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55 Posts</a:t>
            </a:r>
          </a:p>
          <a:p>
            <a:pPr lvl="1"/>
            <a:r>
              <a:rPr lang="en-US" sz="2000" dirty="0"/>
              <a:t>4 New Subscriptions</a:t>
            </a:r>
          </a:p>
          <a:p>
            <a:pPr lvl="1"/>
            <a:r>
              <a:rPr lang="en-US" sz="2000" dirty="0"/>
              <a:t>1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14 Posts</a:t>
            </a:r>
          </a:p>
          <a:p>
            <a:pPr lvl="1"/>
            <a:r>
              <a:rPr lang="en-US" sz="2000" dirty="0"/>
              <a:t>5 New Subscriptions</a:t>
            </a:r>
          </a:p>
          <a:p>
            <a:pPr lvl="1"/>
            <a:r>
              <a:rPr lang="en-US" sz="2000" dirty="0"/>
              <a:t>4 Unsubscribe</a:t>
            </a:r>
          </a:p>
          <a:p>
            <a:r>
              <a:rPr lang="en-US" sz="2400" dirty="0"/>
              <a:t>Weather Moratorium</a:t>
            </a:r>
          </a:p>
          <a:p>
            <a:pPr lvl="1"/>
            <a:r>
              <a:rPr lang="en-US" sz="2000" dirty="0"/>
              <a:t>0 Unsubscribe </a:t>
            </a:r>
          </a:p>
          <a:p>
            <a:pPr lvl="1"/>
            <a:r>
              <a:rPr lang="en-US" sz="2000" dirty="0"/>
              <a:t>0 Auto-removals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6506647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7311240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23570</TotalTime>
  <Words>240</Words>
  <Application>Microsoft Office PowerPoint</Application>
  <PresentationFormat>On-screen Show (4:3)</PresentationFormat>
  <Paragraphs>77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May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312</cp:revision>
  <cp:lastPrinted>2019-05-06T20:09:17Z</cp:lastPrinted>
  <dcterms:created xsi:type="dcterms:W3CDTF">2016-01-21T15:20:31Z</dcterms:created>
  <dcterms:modified xsi:type="dcterms:W3CDTF">2023-06-05T19:46:13Z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