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06/01/2023</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06/06/2023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06/06/23</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34CEDD3A-0711-EA41-53FD-0F3008F5A3E3}"/>
              </a:ext>
            </a:extLst>
          </p:cNvPr>
          <p:cNvGraphicFramePr>
            <a:graphicFrameLocks noGrp="1"/>
          </p:cNvGraphicFramePr>
          <p:nvPr>
            <p:extLst>
              <p:ext uri="{D42A27DB-BD31-4B8C-83A1-F6EECF244321}">
                <p14:modId xmlns:p14="http://schemas.microsoft.com/office/powerpoint/2010/main" val="3413758876"/>
              </p:ext>
            </p:extLst>
          </p:nvPr>
        </p:nvGraphicFramePr>
        <p:xfrm>
          <a:off x="380994" y="914401"/>
          <a:ext cx="8382000" cy="5105396"/>
        </p:xfrm>
        <a:graphic>
          <a:graphicData uri="http://schemas.openxmlformats.org/drawingml/2006/table">
            <a:tbl>
              <a:tblPr/>
              <a:tblGrid>
                <a:gridCol w="698500">
                  <a:extLst>
                    <a:ext uri="{9D8B030D-6E8A-4147-A177-3AD203B41FA5}">
                      <a16:colId xmlns:a16="http://schemas.microsoft.com/office/drawing/2014/main" val="1814163747"/>
                    </a:ext>
                  </a:extLst>
                </a:gridCol>
                <a:gridCol w="698500">
                  <a:extLst>
                    <a:ext uri="{9D8B030D-6E8A-4147-A177-3AD203B41FA5}">
                      <a16:colId xmlns:a16="http://schemas.microsoft.com/office/drawing/2014/main" val="570194037"/>
                    </a:ext>
                  </a:extLst>
                </a:gridCol>
                <a:gridCol w="698500">
                  <a:extLst>
                    <a:ext uri="{9D8B030D-6E8A-4147-A177-3AD203B41FA5}">
                      <a16:colId xmlns:a16="http://schemas.microsoft.com/office/drawing/2014/main" val="3710326329"/>
                    </a:ext>
                  </a:extLst>
                </a:gridCol>
                <a:gridCol w="698500">
                  <a:extLst>
                    <a:ext uri="{9D8B030D-6E8A-4147-A177-3AD203B41FA5}">
                      <a16:colId xmlns:a16="http://schemas.microsoft.com/office/drawing/2014/main" val="3578806215"/>
                    </a:ext>
                  </a:extLst>
                </a:gridCol>
                <a:gridCol w="698500">
                  <a:extLst>
                    <a:ext uri="{9D8B030D-6E8A-4147-A177-3AD203B41FA5}">
                      <a16:colId xmlns:a16="http://schemas.microsoft.com/office/drawing/2014/main" val="1670259207"/>
                    </a:ext>
                  </a:extLst>
                </a:gridCol>
                <a:gridCol w="698500">
                  <a:extLst>
                    <a:ext uri="{9D8B030D-6E8A-4147-A177-3AD203B41FA5}">
                      <a16:colId xmlns:a16="http://schemas.microsoft.com/office/drawing/2014/main" val="374523468"/>
                    </a:ext>
                  </a:extLst>
                </a:gridCol>
                <a:gridCol w="698500">
                  <a:extLst>
                    <a:ext uri="{9D8B030D-6E8A-4147-A177-3AD203B41FA5}">
                      <a16:colId xmlns:a16="http://schemas.microsoft.com/office/drawing/2014/main" val="1005281647"/>
                    </a:ext>
                  </a:extLst>
                </a:gridCol>
                <a:gridCol w="698500">
                  <a:extLst>
                    <a:ext uri="{9D8B030D-6E8A-4147-A177-3AD203B41FA5}">
                      <a16:colId xmlns:a16="http://schemas.microsoft.com/office/drawing/2014/main" val="4178237163"/>
                    </a:ext>
                  </a:extLst>
                </a:gridCol>
                <a:gridCol w="698500">
                  <a:extLst>
                    <a:ext uri="{9D8B030D-6E8A-4147-A177-3AD203B41FA5}">
                      <a16:colId xmlns:a16="http://schemas.microsoft.com/office/drawing/2014/main" val="1926182383"/>
                    </a:ext>
                  </a:extLst>
                </a:gridCol>
                <a:gridCol w="698500">
                  <a:extLst>
                    <a:ext uri="{9D8B030D-6E8A-4147-A177-3AD203B41FA5}">
                      <a16:colId xmlns:a16="http://schemas.microsoft.com/office/drawing/2014/main" val="1680354954"/>
                    </a:ext>
                  </a:extLst>
                </a:gridCol>
                <a:gridCol w="698500">
                  <a:extLst>
                    <a:ext uri="{9D8B030D-6E8A-4147-A177-3AD203B41FA5}">
                      <a16:colId xmlns:a16="http://schemas.microsoft.com/office/drawing/2014/main" val="1154252647"/>
                    </a:ext>
                  </a:extLst>
                </a:gridCol>
                <a:gridCol w="698500">
                  <a:extLst>
                    <a:ext uri="{9D8B030D-6E8A-4147-A177-3AD203B41FA5}">
                      <a16:colId xmlns:a16="http://schemas.microsoft.com/office/drawing/2014/main" val="4116456842"/>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8434645"/>
                  </a:ext>
                </a:extLst>
              </a:tr>
              <a:tr h="49913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254427"/>
                  </a:ext>
                </a:extLst>
              </a:tr>
              <a:tr h="242435">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5109145"/>
                  </a:ext>
                </a:extLst>
              </a:tr>
              <a:tr h="242435">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941197"/>
                  </a:ext>
                </a:extLst>
              </a:tr>
              <a:tr h="242435">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040105"/>
                  </a:ext>
                </a:extLst>
              </a:tr>
              <a:tr h="242435">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5626850"/>
                  </a:ext>
                </a:extLst>
              </a:tr>
              <a:tr h="242435">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1565640"/>
                  </a:ext>
                </a:extLst>
              </a:tr>
              <a:tr h="242435">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5566549"/>
                  </a:ext>
                </a:extLst>
              </a:tr>
              <a:tr h="242435">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1787579"/>
                  </a:ext>
                </a:extLst>
              </a:tr>
              <a:tr h="242435">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2,782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5302215"/>
                  </a:ext>
                </a:extLst>
              </a:tr>
              <a:tr h="242435">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353989"/>
                  </a:ext>
                </a:extLst>
              </a:tr>
              <a:tr h="242435">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1,656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7621728"/>
                  </a:ext>
                </a:extLst>
              </a:tr>
              <a:tr h="242435">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5,290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056476"/>
                  </a:ext>
                </a:extLst>
              </a:tr>
              <a:tr h="242435">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4,302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6837448"/>
                  </a:ext>
                </a:extLst>
              </a:tr>
              <a:tr h="242435">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4074391"/>
                  </a:ext>
                </a:extLst>
              </a:tr>
              <a:tr h="242435">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008372"/>
                  </a:ext>
                </a:extLst>
              </a:tr>
              <a:tr h="242435">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4904567"/>
                  </a:ext>
                </a:extLst>
              </a:tr>
              <a:tr h="242435">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90908"/>
                  </a:ext>
                </a:extLst>
              </a:tr>
              <a:tr h="242435">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9898903"/>
                  </a:ext>
                </a:extLst>
              </a:tr>
              <a:tr h="242435">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1807114"/>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06/06/23</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March 2023 - IAG/IAL Statistics</a:t>
            </a:r>
          </a:p>
          <a:p>
            <a:r>
              <a:rPr lang="en-US" altLang="en-US" dirty="0"/>
              <a:t>Top 10 – March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March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06/06/23</a:t>
            </a:r>
          </a:p>
        </p:txBody>
      </p:sp>
      <p:graphicFrame>
        <p:nvGraphicFramePr>
          <p:cNvPr id="3" name="Table 2">
            <a:extLst>
              <a:ext uri="{FF2B5EF4-FFF2-40B4-BE49-F238E27FC236}">
                <a16:creationId xmlns:a16="http://schemas.microsoft.com/office/drawing/2014/main" id="{E28366FC-F788-9E62-78E2-3C55E919AA88}"/>
              </a:ext>
            </a:extLst>
          </p:cNvPr>
          <p:cNvGraphicFramePr>
            <a:graphicFrameLocks noGrp="1"/>
          </p:cNvGraphicFramePr>
          <p:nvPr>
            <p:extLst>
              <p:ext uri="{D42A27DB-BD31-4B8C-83A1-F6EECF244321}">
                <p14:modId xmlns:p14="http://schemas.microsoft.com/office/powerpoint/2010/main" val="2809831806"/>
              </p:ext>
            </p:extLst>
          </p:nvPr>
        </p:nvGraphicFramePr>
        <p:xfrm>
          <a:off x="2120899" y="1103584"/>
          <a:ext cx="4902201" cy="3914775"/>
        </p:xfrm>
        <a:graphic>
          <a:graphicData uri="http://schemas.openxmlformats.org/drawingml/2006/table">
            <a:tbl>
              <a:tblPr/>
              <a:tblGrid>
                <a:gridCol w="1148953">
                  <a:extLst>
                    <a:ext uri="{9D8B030D-6E8A-4147-A177-3AD203B41FA5}">
                      <a16:colId xmlns:a16="http://schemas.microsoft.com/office/drawing/2014/main" val="2424332133"/>
                    </a:ext>
                  </a:extLst>
                </a:gridCol>
                <a:gridCol w="938312">
                  <a:extLst>
                    <a:ext uri="{9D8B030D-6E8A-4147-A177-3AD203B41FA5}">
                      <a16:colId xmlns:a16="http://schemas.microsoft.com/office/drawing/2014/main" val="1633202395"/>
                    </a:ext>
                  </a:extLst>
                </a:gridCol>
                <a:gridCol w="938312">
                  <a:extLst>
                    <a:ext uri="{9D8B030D-6E8A-4147-A177-3AD203B41FA5}">
                      <a16:colId xmlns:a16="http://schemas.microsoft.com/office/drawing/2014/main" val="156024496"/>
                    </a:ext>
                  </a:extLst>
                </a:gridCol>
                <a:gridCol w="938312">
                  <a:extLst>
                    <a:ext uri="{9D8B030D-6E8A-4147-A177-3AD203B41FA5}">
                      <a16:colId xmlns:a16="http://schemas.microsoft.com/office/drawing/2014/main" val="3842934973"/>
                    </a:ext>
                  </a:extLst>
                </a:gridCol>
                <a:gridCol w="938312">
                  <a:extLst>
                    <a:ext uri="{9D8B030D-6E8A-4147-A177-3AD203B41FA5}">
                      <a16:colId xmlns:a16="http://schemas.microsoft.com/office/drawing/2014/main" val="235180272"/>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0.87%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7064962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9938784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2531522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3860703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1,250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323908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7427587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26463321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84049012"/>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2,033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3196824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29859593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03213561"/>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9882965"/>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90817152"/>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76537810"/>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1077184081"/>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349216088"/>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576273720"/>
                  </a:ext>
                </a:extLst>
              </a:tr>
            </a:tbl>
          </a:graphicData>
        </a:graphic>
      </p:graphicFrame>
      <p:graphicFrame>
        <p:nvGraphicFramePr>
          <p:cNvPr id="5" name="Object 4">
            <a:extLst>
              <a:ext uri="{FF2B5EF4-FFF2-40B4-BE49-F238E27FC236}">
                <a16:creationId xmlns:a16="http://schemas.microsoft.com/office/drawing/2014/main" id="{BCF85D1A-C8CC-072B-8131-ED1DA01387C5}"/>
              </a:ext>
            </a:extLst>
          </p:cNvPr>
          <p:cNvGraphicFramePr>
            <a:graphicFrameLocks noChangeAspect="1"/>
          </p:cNvGraphicFramePr>
          <p:nvPr>
            <p:extLst>
              <p:ext uri="{D42A27DB-BD31-4B8C-83A1-F6EECF244321}">
                <p14:modId xmlns:p14="http://schemas.microsoft.com/office/powerpoint/2010/main" val="1326345514"/>
              </p:ext>
            </p:extLst>
          </p:nvPr>
        </p:nvGraphicFramePr>
        <p:xfrm>
          <a:off x="4114799" y="5282394"/>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5282394"/>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March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06/06/23</a:t>
            </a:r>
          </a:p>
        </p:txBody>
      </p:sp>
      <p:pic>
        <p:nvPicPr>
          <p:cNvPr id="5" name="Picture 4" descr="Chart&#10;&#10;Description automatically generated">
            <a:extLst>
              <a:ext uri="{FF2B5EF4-FFF2-40B4-BE49-F238E27FC236}">
                <a16:creationId xmlns:a16="http://schemas.microsoft.com/office/drawing/2014/main" id="{F79EC3D6-8AF5-7CB2-05BF-EA1DA209E7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08219"/>
            <a:ext cx="9144000" cy="1524000"/>
          </a:xfrm>
          <a:prstGeom prst="rect">
            <a:avLst/>
          </a:prstGeom>
        </p:spPr>
      </p:pic>
      <p:pic>
        <p:nvPicPr>
          <p:cNvPr id="10" name="Picture 9" descr="Chart, bar chart, box and whisker chart&#10;&#10;Description automatically generated">
            <a:extLst>
              <a:ext uri="{FF2B5EF4-FFF2-40B4-BE49-F238E27FC236}">
                <a16:creationId xmlns:a16="http://schemas.microsoft.com/office/drawing/2014/main" id="{8F6F2002-2738-DEE9-67FB-D752B43BA7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10;&#10;Description automatically generated">
            <a:extLst>
              <a:ext uri="{FF2B5EF4-FFF2-40B4-BE49-F238E27FC236}">
                <a16:creationId xmlns:a16="http://schemas.microsoft.com/office/drawing/2014/main" id="{DF67FEBD-A696-0AF5-3D8A-03365B168D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25781"/>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March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06/06/23</a:t>
            </a:r>
          </a:p>
        </p:txBody>
      </p:sp>
      <p:pic>
        <p:nvPicPr>
          <p:cNvPr id="5" name="Picture 4" descr="Chart, scatter chart&#10;&#10;Description automatically generated">
            <a:extLst>
              <a:ext uri="{FF2B5EF4-FFF2-40B4-BE49-F238E27FC236}">
                <a16:creationId xmlns:a16="http://schemas.microsoft.com/office/drawing/2014/main" id="{DF9D4F62-6D48-1EBC-5385-57B4A5D25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6725"/>
            <a:ext cx="9144000" cy="1524000"/>
          </a:xfrm>
          <a:prstGeom prst="rect">
            <a:avLst/>
          </a:prstGeom>
        </p:spPr>
      </p:pic>
      <p:pic>
        <p:nvPicPr>
          <p:cNvPr id="9" name="Picture 8" descr="Chart, bar chart, box and whisker chart&#10;&#10;Description automatically generated">
            <a:extLst>
              <a:ext uri="{FF2B5EF4-FFF2-40B4-BE49-F238E27FC236}">
                <a16:creationId xmlns:a16="http://schemas.microsoft.com/office/drawing/2014/main" id="{3AFD0F36-F8D0-548B-44D3-10E635B194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waterfall chart&#10;&#10;Description automatically generated">
            <a:extLst>
              <a:ext uri="{FF2B5EF4-FFF2-40B4-BE49-F238E27FC236}">
                <a16:creationId xmlns:a16="http://schemas.microsoft.com/office/drawing/2014/main" id="{D6877BC4-BF4F-4E2A-33A9-E296C4604F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87275"/>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06/06/23</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06/06/23</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March 2023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06/06/23</a:t>
            </a:r>
          </a:p>
        </p:txBody>
      </p:sp>
      <p:pic>
        <p:nvPicPr>
          <p:cNvPr id="5" name="Picture 4" descr="Chart&#10;&#10;Description automatically generated">
            <a:extLst>
              <a:ext uri="{FF2B5EF4-FFF2-40B4-BE49-F238E27FC236}">
                <a16:creationId xmlns:a16="http://schemas.microsoft.com/office/drawing/2014/main" id="{AD32E463-8E9C-5E52-9FCE-56FC9A07B4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06/06/23</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17487</TotalTime>
  <Words>1166</Words>
  <Application>Microsoft Office PowerPoint</Application>
  <PresentationFormat>On-screen Show (4:3)</PresentationFormat>
  <Paragraphs>357</Paragraphs>
  <Slides>11</Slides>
  <Notes>9</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1_Custom Design</vt:lpstr>
      <vt:lpstr>Office Theme</vt:lpstr>
      <vt:lpstr>Custom Design</vt:lpstr>
      <vt:lpstr>Microsoft Excel Worksheet</vt:lpstr>
      <vt:lpstr>PowerPoint Presentation</vt:lpstr>
      <vt:lpstr>PowerPoint Presentation</vt:lpstr>
      <vt:lpstr>     March 2023 - IAG/IAL Statistics</vt:lpstr>
      <vt:lpstr>Top 10 - March 2023 - IAG/IAL % Greater Than 1% of Enrollments With number of months Greater Than 1%  </vt:lpstr>
      <vt:lpstr>Top 10 - 12 Month Average IAG/IAL % Greater Than 1% of Enrollments thru March 2023 With number of months Greater Than 1% </vt:lpstr>
      <vt:lpstr>Explanation of IAG/IAL Slides Data</vt:lpstr>
      <vt:lpstr>Explanation of IAG/IAL Slides Data (Cont)</vt:lpstr>
      <vt:lpstr>Top - 12 Month Average Rescission % Greater Than 1% of Switches thru March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446</cp:revision>
  <cp:lastPrinted>2016-01-21T20:53:15Z</cp:lastPrinted>
  <dcterms:created xsi:type="dcterms:W3CDTF">2016-01-21T15:20:31Z</dcterms:created>
  <dcterms:modified xsi:type="dcterms:W3CDTF">2023-06-01T16:41:05Z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