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2124" y="3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2920" y="310896"/>
            <a:ext cx="9052560" cy="12435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2920" y="1787652"/>
            <a:ext cx="9052560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289559"/>
            <a:ext cx="4343400" cy="670560"/>
          </a:xfrm>
          <a:prstGeom prst="rect">
            <a:avLst/>
          </a:prstGeom>
          <a:solidFill>
            <a:srgbClr val="00ADC6"/>
          </a:solidFill>
        </p:spPr>
        <p:txBody>
          <a:bodyPr vert="horz" wrap="square" lIns="0" tIns="196850" rIns="0" bIns="0" rtlCol="0">
            <a:spAutoFit/>
          </a:bodyPr>
          <a:lstStyle/>
          <a:p>
            <a:pPr marL="457200">
              <a:lnSpc>
                <a:spcPct val="100000"/>
              </a:lnSpc>
              <a:spcBef>
                <a:spcPts val="1550"/>
              </a:spcBef>
            </a:pPr>
            <a:r>
              <a:rPr sz="1700" b="1" spc="-135" dirty="0">
                <a:solidFill>
                  <a:srgbClr val="FFFFFF"/>
                </a:solidFill>
                <a:latin typeface="Tahoma"/>
                <a:cs typeface="Tahoma"/>
              </a:rPr>
              <a:t>Distributed</a:t>
            </a:r>
            <a:r>
              <a:rPr sz="1700" b="1" spc="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b="1" spc="-160" dirty="0">
                <a:solidFill>
                  <a:srgbClr val="FFFFFF"/>
                </a:solidFill>
                <a:latin typeface="Tahoma"/>
                <a:cs typeface="Tahoma"/>
              </a:rPr>
              <a:t>Generation</a:t>
            </a:r>
            <a:r>
              <a:rPr sz="1700" b="1" spc="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b="1" spc="-190" dirty="0">
                <a:solidFill>
                  <a:srgbClr val="FFFFFF"/>
                </a:solidFill>
                <a:latin typeface="Tahoma"/>
                <a:cs typeface="Tahoma"/>
              </a:rPr>
              <a:t>(DG)</a:t>
            </a:r>
            <a:r>
              <a:rPr sz="1700" b="1" spc="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b="1" spc="-50" dirty="0">
                <a:solidFill>
                  <a:srgbClr val="FFFFFF"/>
                </a:solidFill>
                <a:latin typeface="Tahoma"/>
                <a:cs typeface="Tahoma"/>
              </a:rPr>
              <a:t>in</a:t>
            </a:r>
            <a:r>
              <a:rPr sz="1700" b="1" spc="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b="1" spc="-10" dirty="0">
                <a:solidFill>
                  <a:srgbClr val="FFFFFF"/>
                </a:solidFill>
                <a:latin typeface="Tahoma"/>
                <a:cs typeface="Tahoma"/>
              </a:rPr>
              <a:t>ERCOT*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0" y="6234010"/>
            <a:ext cx="3145790" cy="1087755"/>
          </a:xfrm>
          <a:prstGeom prst="rect">
            <a:avLst/>
          </a:prstGeom>
          <a:solidFill>
            <a:srgbClr val="003864"/>
          </a:solidFill>
        </p:spPr>
        <p:txBody>
          <a:bodyPr vert="horz" wrap="square" lIns="0" tIns="54610" rIns="0" bIns="0" rtlCol="0">
            <a:spAutoFit/>
          </a:bodyPr>
          <a:lstStyle/>
          <a:p>
            <a:pPr marL="457200" marR="437515">
              <a:lnSpc>
                <a:spcPct val="100000"/>
              </a:lnSpc>
              <a:spcBef>
                <a:spcPts val="430"/>
              </a:spcBef>
            </a:pPr>
            <a:r>
              <a:rPr sz="1700" b="1" spc="-170" dirty="0">
                <a:solidFill>
                  <a:srgbClr val="FFFFFF"/>
                </a:solidFill>
                <a:latin typeface="Tahoma"/>
                <a:cs typeface="Tahoma"/>
              </a:rPr>
              <a:t>Demand</a:t>
            </a:r>
            <a:r>
              <a:rPr sz="1700" b="1" spc="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b="1" spc="-150" dirty="0">
                <a:solidFill>
                  <a:srgbClr val="FFFFFF"/>
                </a:solidFill>
                <a:latin typeface="Tahoma"/>
                <a:cs typeface="Tahoma"/>
              </a:rPr>
              <a:t>Response</a:t>
            </a:r>
            <a:r>
              <a:rPr sz="1700" b="1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b="1" spc="-165" dirty="0">
                <a:solidFill>
                  <a:srgbClr val="FFFFFF"/>
                </a:solidFill>
                <a:latin typeface="Tahoma"/>
                <a:cs typeface="Tahoma"/>
              </a:rPr>
              <a:t>(DR) </a:t>
            </a:r>
            <a:r>
              <a:rPr sz="1700" b="1" spc="-50" dirty="0">
                <a:solidFill>
                  <a:srgbClr val="FFFFFF"/>
                </a:solidFill>
                <a:latin typeface="Tahoma"/>
                <a:cs typeface="Tahoma"/>
              </a:rPr>
              <a:t>in</a:t>
            </a:r>
            <a:r>
              <a:rPr sz="1700" b="1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b="1" spc="-10" dirty="0">
                <a:solidFill>
                  <a:srgbClr val="FFFFFF"/>
                </a:solidFill>
                <a:latin typeface="Tahoma"/>
                <a:cs typeface="Tahoma"/>
              </a:rPr>
              <a:t>ERCOT</a:t>
            </a:r>
            <a:endParaRPr sz="1700">
              <a:latin typeface="Tahoma"/>
              <a:cs typeface="Tahoma"/>
            </a:endParaRPr>
          </a:p>
          <a:p>
            <a:pPr marL="457200" marR="500380">
              <a:lnSpc>
                <a:spcPct val="100000"/>
              </a:lnSpc>
              <a:spcBef>
                <a:spcPts val="500"/>
              </a:spcBef>
            </a:pPr>
            <a:r>
              <a:rPr sz="1200" i="1" dirty="0">
                <a:solidFill>
                  <a:srgbClr val="FFFFFF"/>
                </a:solidFill>
                <a:latin typeface="Trebuchet MS"/>
                <a:cs typeface="Trebuchet MS"/>
              </a:rPr>
              <a:t>Load</a:t>
            </a:r>
            <a:r>
              <a:rPr sz="1200" i="1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i="1" spc="-30" dirty="0">
                <a:solidFill>
                  <a:srgbClr val="FFFFFF"/>
                </a:solidFill>
                <a:latin typeface="Trebuchet MS"/>
                <a:cs typeface="Trebuchet MS"/>
              </a:rPr>
              <a:t>reduction</a:t>
            </a:r>
            <a:r>
              <a:rPr sz="1200" i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1200" i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i="1" spc="-10" dirty="0">
                <a:solidFill>
                  <a:srgbClr val="FFFFFF"/>
                </a:solidFill>
                <a:latin typeface="Trebuchet MS"/>
                <a:cs typeface="Trebuchet MS"/>
              </a:rPr>
              <a:t>response</a:t>
            </a:r>
            <a:r>
              <a:rPr sz="1200" i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i="1" spc="-60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1200" i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i="1" spc="-25" dirty="0">
                <a:solidFill>
                  <a:srgbClr val="FFFFFF"/>
                </a:solidFill>
                <a:latin typeface="Trebuchet MS"/>
                <a:cs typeface="Trebuchet MS"/>
              </a:rPr>
              <a:t>an </a:t>
            </a:r>
            <a:r>
              <a:rPr sz="1200" i="1" spc="-10" dirty="0">
                <a:solidFill>
                  <a:srgbClr val="FFFFFF"/>
                </a:solidFill>
                <a:latin typeface="Trebuchet MS"/>
                <a:cs typeface="Trebuchet MS"/>
              </a:rPr>
              <a:t>economic</a:t>
            </a:r>
            <a:r>
              <a:rPr sz="1200" i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i="1" spc="-6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200" i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i="1" spc="-55" dirty="0">
                <a:solidFill>
                  <a:srgbClr val="FFFFFF"/>
                </a:solidFill>
                <a:latin typeface="Trebuchet MS"/>
                <a:cs typeface="Trebuchet MS"/>
              </a:rPr>
              <a:t>reliability</a:t>
            </a:r>
            <a:r>
              <a:rPr sz="1200" i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i="1" spc="-10" dirty="0">
                <a:solidFill>
                  <a:srgbClr val="FFFFFF"/>
                </a:solidFill>
                <a:latin typeface="Trebuchet MS"/>
                <a:cs typeface="Trebuchet MS"/>
              </a:rPr>
              <a:t>signal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87905" y="6251385"/>
            <a:ext cx="1934845" cy="40576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b="1" spc="-110" dirty="0">
                <a:solidFill>
                  <a:srgbClr val="5B676F"/>
                </a:solidFill>
                <a:latin typeface="Tahoma"/>
                <a:cs typeface="Tahoma"/>
              </a:rPr>
              <a:t>Operational</a:t>
            </a:r>
            <a:r>
              <a:rPr sz="1200" b="1" spc="85" dirty="0">
                <a:solidFill>
                  <a:srgbClr val="5B676F"/>
                </a:solidFill>
                <a:latin typeface="Tahoma"/>
                <a:cs typeface="Tahoma"/>
              </a:rPr>
              <a:t> </a:t>
            </a:r>
            <a:r>
              <a:rPr sz="1200" b="1" spc="-25" dirty="0">
                <a:solidFill>
                  <a:srgbClr val="5B676F"/>
                </a:solidFill>
                <a:latin typeface="Tahoma"/>
                <a:cs typeface="Tahoma"/>
              </a:rPr>
              <a:t>DR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100" dirty="0">
                <a:solidFill>
                  <a:srgbClr val="5B676F"/>
                </a:solidFill>
                <a:latin typeface="Trebuchet MS"/>
                <a:cs typeface="Trebuchet MS"/>
              </a:rPr>
              <a:t>Paid</a:t>
            </a:r>
            <a:r>
              <a:rPr sz="1100" spc="-20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5B676F"/>
                </a:solidFill>
                <a:latin typeface="Trebuchet MS"/>
                <a:cs typeface="Trebuchet MS"/>
              </a:rPr>
              <a:t>and</a:t>
            </a:r>
            <a:r>
              <a:rPr sz="1100" spc="-20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5B676F"/>
                </a:solidFill>
                <a:latin typeface="Trebuchet MS"/>
                <a:cs typeface="Trebuchet MS"/>
              </a:rPr>
              <a:t>dispatched</a:t>
            </a:r>
            <a:r>
              <a:rPr sz="1100" spc="-20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5B676F"/>
                </a:solidFill>
                <a:latin typeface="Trebuchet MS"/>
                <a:cs typeface="Trebuchet MS"/>
              </a:rPr>
              <a:t>by</a:t>
            </a:r>
            <a:r>
              <a:rPr sz="1100" spc="-20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5B676F"/>
                </a:solidFill>
                <a:latin typeface="Trebuchet MS"/>
                <a:cs typeface="Trebuchet MS"/>
              </a:rPr>
              <a:t>ERCOT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00605" y="6706433"/>
            <a:ext cx="1909445" cy="0"/>
          </a:xfrm>
          <a:custGeom>
            <a:avLst/>
            <a:gdLst/>
            <a:ahLst/>
            <a:cxnLst/>
            <a:rect l="l" t="t" r="r" b="b"/>
            <a:pathLst>
              <a:path w="1909445">
                <a:moveTo>
                  <a:pt x="0" y="0"/>
                </a:moveTo>
                <a:lnTo>
                  <a:pt x="1909406" y="0"/>
                </a:lnTo>
              </a:path>
            </a:pathLst>
          </a:custGeom>
          <a:ln w="12700">
            <a:solidFill>
              <a:srgbClr val="00386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787905" y="6745908"/>
            <a:ext cx="2332355" cy="525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marR="5080" indent="-227965">
              <a:lnSpc>
                <a:spcPct val="100000"/>
              </a:lnSpc>
              <a:spcBef>
                <a:spcPts val="100"/>
              </a:spcBef>
              <a:buChar char="•"/>
              <a:tabLst>
                <a:tab pos="240665" algn="l"/>
                <a:tab pos="241300" algn="l"/>
              </a:tabLst>
            </a:pPr>
            <a:r>
              <a:rPr sz="1000" dirty="0">
                <a:solidFill>
                  <a:srgbClr val="5B676F"/>
                </a:solidFill>
                <a:latin typeface="Trebuchet MS"/>
                <a:cs typeface="Trebuchet MS"/>
              </a:rPr>
              <a:t>Load</a:t>
            </a:r>
            <a:r>
              <a:rPr sz="1000" spc="-20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5B676F"/>
                </a:solidFill>
                <a:latin typeface="Trebuchet MS"/>
                <a:cs typeface="Trebuchet MS"/>
              </a:rPr>
              <a:t>Resources</a:t>
            </a:r>
            <a:r>
              <a:rPr sz="1000" spc="-15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5B676F"/>
                </a:solidFill>
                <a:latin typeface="Trebuchet MS"/>
                <a:cs typeface="Trebuchet MS"/>
              </a:rPr>
              <a:t>providing </a:t>
            </a:r>
            <a:r>
              <a:rPr sz="1000" spc="-10" dirty="0">
                <a:solidFill>
                  <a:srgbClr val="5B676F"/>
                </a:solidFill>
                <a:latin typeface="Trebuchet MS"/>
                <a:cs typeface="Trebuchet MS"/>
              </a:rPr>
              <a:t>Responsive </a:t>
            </a:r>
            <a:r>
              <a:rPr sz="1000" spc="-20" dirty="0">
                <a:solidFill>
                  <a:srgbClr val="5B676F"/>
                </a:solidFill>
                <a:latin typeface="Trebuchet MS"/>
                <a:cs typeface="Trebuchet MS"/>
              </a:rPr>
              <a:t>Reserve </a:t>
            </a:r>
            <a:r>
              <a:rPr sz="1000" dirty="0">
                <a:solidFill>
                  <a:srgbClr val="5B676F"/>
                </a:solidFill>
                <a:latin typeface="Trebuchet MS"/>
                <a:cs typeface="Trebuchet MS"/>
              </a:rPr>
              <a:t>Services</a:t>
            </a:r>
            <a:r>
              <a:rPr sz="1000" spc="-20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5B676F"/>
                </a:solidFill>
                <a:latin typeface="Trebuchet MS"/>
                <a:cs typeface="Trebuchet MS"/>
              </a:rPr>
              <a:t>(RRS)</a:t>
            </a:r>
            <a:endParaRPr sz="1000">
              <a:latin typeface="Trebuchet MS"/>
              <a:cs typeface="Trebuchet MS"/>
            </a:endParaRPr>
          </a:p>
          <a:p>
            <a:pPr marL="240665" indent="-227965">
              <a:lnSpc>
                <a:spcPct val="100000"/>
              </a:lnSpc>
              <a:spcBef>
                <a:spcPts val="335"/>
              </a:spcBef>
              <a:buChar char="•"/>
              <a:tabLst>
                <a:tab pos="240665" algn="l"/>
                <a:tab pos="241300" algn="l"/>
              </a:tabLst>
            </a:pPr>
            <a:r>
              <a:rPr sz="1000" spc="-10" dirty="0">
                <a:solidFill>
                  <a:srgbClr val="5B676F"/>
                </a:solidFill>
                <a:latin typeface="Trebuchet MS"/>
                <a:cs typeface="Trebuchet MS"/>
              </a:rPr>
              <a:t>Emergency</a:t>
            </a:r>
            <a:r>
              <a:rPr sz="1000" spc="-30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5B676F"/>
                </a:solidFill>
                <a:latin typeface="Trebuchet MS"/>
                <a:cs typeface="Trebuchet MS"/>
              </a:rPr>
              <a:t>Response</a:t>
            </a:r>
            <a:r>
              <a:rPr sz="1000" spc="-25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5B676F"/>
                </a:solidFill>
                <a:latin typeface="Trebuchet MS"/>
                <a:cs typeface="Trebuchet MS"/>
              </a:rPr>
              <a:t>Service</a:t>
            </a:r>
            <a:r>
              <a:rPr sz="1000" spc="-25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5B676F"/>
                </a:solidFill>
                <a:latin typeface="Trebuchet MS"/>
                <a:cs typeface="Trebuchet MS"/>
              </a:rPr>
              <a:t>(ERS)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53250" y="6266949"/>
            <a:ext cx="9277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85" dirty="0">
                <a:solidFill>
                  <a:srgbClr val="5B676F"/>
                </a:solidFill>
                <a:latin typeface="Tahoma"/>
                <a:cs typeface="Tahoma"/>
              </a:rPr>
              <a:t>Economic</a:t>
            </a:r>
            <a:r>
              <a:rPr sz="1200" b="1" spc="55" dirty="0">
                <a:solidFill>
                  <a:srgbClr val="5B676F"/>
                </a:solidFill>
                <a:latin typeface="Tahoma"/>
                <a:cs typeface="Tahoma"/>
              </a:rPr>
              <a:t> </a:t>
            </a:r>
            <a:r>
              <a:rPr sz="1200" b="1" spc="-65" dirty="0">
                <a:solidFill>
                  <a:srgbClr val="5B676F"/>
                </a:solidFill>
                <a:latin typeface="Tahoma"/>
                <a:cs typeface="Tahoma"/>
              </a:rPr>
              <a:t>DR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965950" y="6521984"/>
            <a:ext cx="925830" cy="0"/>
          </a:xfrm>
          <a:custGeom>
            <a:avLst/>
            <a:gdLst/>
            <a:ahLst/>
            <a:cxnLst/>
            <a:rect l="l" t="t" r="r" b="b"/>
            <a:pathLst>
              <a:path w="925829">
                <a:moveTo>
                  <a:pt x="0" y="0"/>
                </a:moveTo>
                <a:lnTo>
                  <a:pt x="925322" y="0"/>
                </a:lnTo>
              </a:path>
            </a:pathLst>
          </a:custGeom>
          <a:ln w="12700">
            <a:solidFill>
              <a:srgbClr val="00386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953250" y="6559008"/>
            <a:ext cx="229679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5B6771"/>
                </a:solidFill>
                <a:latin typeface="Trebuchet MS"/>
                <a:cs typeface="Trebuchet MS"/>
              </a:rPr>
              <a:t>May</a:t>
            </a:r>
            <a:r>
              <a:rPr sz="1000" spc="-15" dirty="0">
                <a:solidFill>
                  <a:srgbClr val="5B6771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5B6771"/>
                </a:solidFill>
                <a:latin typeface="Trebuchet MS"/>
                <a:cs typeface="Trebuchet MS"/>
              </a:rPr>
              <a:t>be</a:t>
            </a:r>
            <a:r>
              <a:rPr sz="1000" spc="-15" dirty="0">
                <a:solidFill>
                  <a:srgbClr val="5B6771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5B6771"/>
                </a:solidFill>
                <a:latin typeface="Trebuchet MS"/>
                <a:cs typeface="Trebuchet MS"/>
              </a:rPr>
              <a:t>initiated</a:t>
            </a:r>
            <a:r>
              <a:rPr sz="1000" spc="-15" dirty="0">
                <a:solidFill>
                  <a:srgbClr val="5B6771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5B6771"/>
                </a:solidFill>
                <a:latin typeface="Trebuchet MS"/>
                <a:cs typeface="Trebuchet MS"/>
              </a:rPr>
              <a:t>by</a:t>
            </a:r>
            <a:r>
              <a:rPr sz="1000" spc="-15" dirty="0">
                <a:solidFill>
                  <a:srgbClr val="5B6771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5B6771"/>
                </a:solidFill>
                <a:latin typeface="Trebuchet MS"/>
                <a:cs typeface="Trebuchet MS"/>
              </a:rPr>
              <a:t>electricity</a:t>
            </a:r>
            <a:r>
              <a:rPr sz="1000" spc="-15" dirty="0">
                <a:solidFill>
                  <a:srgbClr val="5B6771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5B6771"/>
                </a:solidFill>
                <a:latin typeface="Trebuchet MS"/>
                <a:cs typeface="Trebuchet MS"/>
              </a:rPr>
              <a:t>provider</a:t>
            </a:r>
            <a:r>
              <a:rPr sz="1000" spc="-10" dirty="0">
                <a:solidFill>
                  <a:srgbClr val="5B6771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5B6771"/>
                </a:solidFill>
                <a:latin typeface="Trebuchet MS"/>
                <a:cs typeface="Trebuchet MS"/>
              </a:rPr>
              <a:t>or </a:t>
            </a:r>
            <a:r>
              <a:rPr sz="1000" spc="-20" dirty="0">
                <a:solidFill>
                  <a:srgbClr val="5B6771"/>
                </a:solidFill>
                <a:latin typeface="Trebuchet MS"/>
                <a:cs typeface="Trebuchet MS"/>
              </a:rPr>
              <a:t>customer</a:t>
            </a:r>
            <a:r>
              <a:rPr sz="1000" spc="-5" dirty="0">
                <a:solidFill>
                  <a:srgbClr val="5B6771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5B6771"/>
                </a:solidFill>
                <a:latin typeface="Trebuchet MS"/>
                <a:cs typeface="Trebuchet MS"/>
              </a:rPr>
              <a:t>(i.e.,</a:t>
            </a:r>
            <a:r>
              <a:rPr sz="1000" dirty="0">
                <a:solidFill>
                  <a:srgbClr val="5B6771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5B6771"/>
                </a:solidFill>
                <a:latin typeface="Trebuchet MS"/>
                <a:cs typeface="Trebuchet MS"/>
              </a:rPr>
              <a:t>smart</a:t>
            </a:r>
            <a:r>
              <a:rPr sz="1000" dirty="0">
                <a:solidFill>
                  <a:srgbClr val="5B6771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5B6771"/>
                </a:solidFill>
                <a:latin typeface="Trebuchet MS"/>
                <a:cs typeface="Trebuchet MS"/>
              </a:rPr>
              <a:t>thermostats</a:t>
            </a:r>
            <a:r>
              <a:rPr sz="1000" dirty="0">
                <a:solidFill>
                  <a:srgbClr val="5B6771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5B6771"/>
                </a:solidFill>
                <a:latin typeface="Trebuchet MS"/>
                <a:cs typeface="Trebuchet MS"/>
              </a:rPr>
              <a:t>under </a:t>
            </a:r>
            <a:r>
              <a:rPr sz="1000" spc="-25" dirty="0">
                <a:solidFill>
                  <a:srgbClr val="5B6771"/>
                </a:solidFill>
                <a:latin typeface="Trebuchet MS"/>
                <a:cs typeface="Trebuchet MS"/>
              </a:rPr>
              <a:t>direct</a:t>
            </a:r>
            <a:r>
              <a:rPr sz="1000" spc="-50" dirty="0">
                <a:solidFill>
                  <a:srgbClr val="5B6771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5B6771"/>
                </a:solidFill>
                <a:latin typeface="Trebuchet MS"/>
                <a:cs typeface="Trebuchet MS"/>
              </a:rPr>
              <a:t>load</a:t>
            </a:r>
            <a:r>
              <a:rPr sz="1000" spc="-45" dirty="0">
                <a:solidFill>
                  <a:srgbClr val="5B6771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5B6771"/>
                </a:solidFill>
                <a:latin typeface="Trebuchet MS"/>
                <a:cs typeface="Trebuchet MS"/>
              </a:rPr>
              <a:t>control)</a:t>
            </a:r>
            <a:endParaRPr sz="1000" dirty="0">
              <a:latin typeface="Trebuchet MS"/>
              <a:cs typeface="Trebuchet MS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6309728"/>
              </p:ext>
            </p:extLst>
          </p:nvPr>
        </p:nvGraphicFramePr>
        <p:xfrm>
          <a:off x="457200" y="1090675"/>
          <a:ext cx="9154157" cy="46443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900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77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07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47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77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6510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marR="479425">
                        <a:lnSpc>
                          <a:spcPct val="100000"/>
                        </a:lnSpc>
                      </a:pPr>
                      <a:r>
                        <a:rPr sz="1200" b="1" spc="-25" dirty="0">
                          <a:solidFill>
                            <a:srgbClr val="5B676F"/>
                          </a:solidFill>
                          <a:latin typeface="Tahoma"/>
                          <a:cs typeface="Tahoma"/>
                        </a:rPr>
                        <a:t>Unregistered </a:t>
                      </a:r>
                      <a:r>
                        <a:rPr sz="1200" b="1" spc="-100" dirty="0">
                          <a:solidFill>
                            <a:srgbClr val="5B676F"/>
                          </a:solidFill>
                          <a:latin typeface="Tahoma"/>
                          <a:cs typeface="Tahoma"/>
                        </a:rPr>
                        <a:t>Distributed</a:t>
                      </a:r>
                      <a:r>
                        <a:rPr sz="1200" b="1" spc="95" dirty="0">
                          <a:solidFill>
                            <a:srgbClr val="5B676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b="1" spc="-110" dirty="0">
                          <a:solidFill>
                            <a:srgbClr val="5B676F"/>
                          </a:solidFill>
                          <a:latin typeface="Tahoma"/>
                          <a:cs typeface="Tahoma"/>
                        </a:rPr>
                        <a:t>Generation</a:t>
                      </a:r>
                      <a:endParaRPr sz="1200" dirty="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B w="12700">
                      <a:solidFill>
                        <a:srgbClr val="00ADC6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7B858D">
                        <a:alpha val="28997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4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12700">
                      <a:solidFill>
                        <a:srgbClr val="00AD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606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1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Registration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55244" marB="0">
                    <a:lnR w="6350">
                      <a:solidFill>
                        <a:srgbClr val="5B676F"/>
                      </a:solidFill>
                      <a:prstDash val="solid"/>
                    </a:lnR>
                    <a:lnB w="12700">
                      <a:solidFill>
                        <a:srgbClr val="5B676F"/>
                      </a:solidFill>
                      <a:prstDash val="solid"/>
                    </a:lnB>
                    <a:solidFill>
                      <a:srgbClr val="7B858D">
                        <a:alpha val="2899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1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Compensation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55244" marB="0">
                    <a:lnL w="6350">
                      <a:solidFill>
                        <a:srgbClr val="5B676F"/>
                      </a:solidFill>
                      <a:prstDash val="solid"/>
                    </a:lnL>
                    <a:lnR w="6350">
                      <a:solidFill>
                        <a:srgbClr val="5B676F"/>
                      </a:solidFill>
                      <a:prstDash val="solid"/>
                    </a:lnR>
                    <a:lnB w="12700">
                      <a:solidFill>
                        <a:srgbClr val="5B676F"/>
                      </a:solidFill>
                      <a:prstDash val="solid"/>
                    </a:lnB>
                    <a:solidFill>
                      <a:srgbClr val="7B858D">
                        <a:alpha val="2899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1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Dispatchable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55244" marB="0">
                    <a:lnL w="6350">
                      <a:solidFill>
                        <a:srgbClr val="5B676F"/>
                      </a:solidFill>
                      <a:prstDash val="solid"/>
                    </a:lnL>
                    <a:lnR w="6350">
                      <a:solidFill>
                        <a:srgbClr val="5B676F"/>
                      </a:solidFill>
                      <a:prstDash val="solid"/>
                    </a:lnR>
                    <a:lnB w="12700">
                      <a:solidFill>
                        <a:srgbClr val="5B676F"/>
                      </a:solidFill>
                      <a:prstDash val="solid"/>
                    </a:lnB>
                    <a:solidFill>
                      <a:srgbClr val="7B858D">
                        <a:alpha val="2899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7719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10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Unit</a:t>
                      </a:r>
                      <a:r>
                        <a:rPr sz="1100" spc="5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spc="-2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Size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55244" marB="0">
                    <a:lnL w="6350">
                      <a:solidFill>
                        <a:srgbClr val="5B676F"/>
                      </a:solidFill>
                      <a:prstDash val="solid"/>
                    </a:lnL>
                    <a:lnR w="6350">
                      <a:solidFill>
                        <a:srgbClr val="5B676F"/>
                      </a:solidFill>
                      <a:prstDash val="solid"/>
                    </a:lnR>
                    <a:lnB w="12700">
                      <a:solidFill>
                        <a:srgbClr val="5B676F"/>
                      </a:solidFill>
                      <a:prstDash val="solid"/>
                    </a:lnB>
                    <a:solidFill>
                      <a:srgbClr val="7B858D">
                        <a:alpha val="2899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669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1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Technologies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55244" marB="0">
                    <a:lnL w="6350">
                      <a:solidFill>
                        <a:srgbClr val="5B676F"/>
                      </a:solidFill>
                      <a:prstDash val="solid"/>
                    </a:lnL>
                    <a:lnR w="6350">
                      <a:solidFill>
                        <a:srgbClr val="5B676F"/>
                      </a:solidFill>
                      <a:prstDash val="solid"/>
                    </a:lnR>
                    <a:lnB w="12700">
                      <a:solidFill>
                        <a:srgbClr val="5B676F"/>
                      </a:solidFill>
                      <a:prstDash val="solid"/>
                    </a:lnB>
                    <a:solidFill>
                      <a:srgbClr val="7B858D">
                        <a:alpha val="2899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79400" marR="317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lang="en-US" sz="1100" spc="10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EOY </a:t>
                      </a:r>
                      <a:r>
                        <a:rPr sz="1100" spc="10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20</a:t>
                      </a:r>
                      <a:r>
                        <a:rPr lang="en-US" sz="1100" spc="10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25</a:t>
                      </a:r>
                      <a:r>
                        <a:rPr sz="1100" spc="2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Totals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55244" marB="0">
                    <a:lnL w="6350">
                      <a:solidFill>
                        <a:srgbClr val="5B676F"/>
                      </a:solidFill>
                      <a:prstDash val="solid"/>
                    </a:lnL>
                    <a:lnB w="12700">
                      <a:solidFill>
                        <a:srgbClr val="5B676F"/>
                      </a:solidFill>
                      <a:prstDash val="solid"/>
                    </a:lnB>
                    <a:solidFill>
                      <a:srgbClr val="7B858D">
                        <a:alpha val="2899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148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12700">
                      <a:solidFill>
                        <a:srgbClr val="00AD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99060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sz="100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Not</a:t>
                      </a:r>
                      <a:r>
                        <a:rPr sz="1000" spc="-3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registered</a:t>
                      </a:r>
                      <a:r>
                        <a:rPr sz="1000" spc="-2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-3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with </a:t>
                      </a: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ERCOT</a:t>
                      </a:r>
                      <a:endParaRPr sz="1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5B676F"/>
                      </a:solidFill>
                      <a:prstDash val="solid"/>
                    </a:lnL>
                    <a:lnR w="6350">
                      <a:solidFill>
                        <a:srgbClr val="5B676F"/>
                      </a:solidFill>
                      <a:prstDash val="solid"/>
                    </a:lnR>
                    <a:lnT w="12700">
                      <a:solidFill>
                        <a:srgbClr val="5B676F"/>
                      </a:solidFill>
                      <a:prstDash val="solid"/>
                    </a:lnT>
                    <a:lnB w="12700">
                      <a:solidFill>
                        <a:srgbClr val="00AD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1212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No</a:t>
                      </a:r>
                      <a:endParaRPr sz="1000" dirty="0">
                        <a:latin typeface="Trebuchet MS"/>
                        <a:cs typeface="Trebuchet MS"/>
                      </a:endParaRPr>
                    </a:p>
                    <a:p>
                      <a:pPr marL="121285" marR="17018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(but</a:t>
                      </a:r>
                      <a:r>
                        <a:rPr sz="1000" spc="-5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customers </a:t>
                      </a:r>
                      <a:r>
                        <a:rPr sz="100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may</a:t>
                      </a:r>
                      <a:r>
                        <a:rPr sz="1000" spc="-7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-2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be </a:t>
                      </a: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compensated </a:t>
                      </a:r>
                      <a:r>
                        <a:rPr sz="100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by</a:t>
                      </a:r>
                      <a:r>
                        <a:rPr sz="1000" spc="-5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-2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their</a:t>
                      </a:r>
                      <a:r>
                        <a:rPr sz="1000" spc="-5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-3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electric </a:t>
                      </a: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providers)</a:t>
                      </a:r>
                      <a:endParaRPr sz="10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6350">
                      <a:solidFill>
                        <a:srgbClr val="5B676F"/>
                      </a:solidFill>
                      <a:prstDash val="solid"/>
                    </a:lnL>
                    <a:lnR w="6350">
                      <a:solidFill>
                        <a:srgbClr val="5B676F"/>
                      </a:solidFill>
                      <a:prstDash val="solid"/>
                    </a:lnR>
                    <a:lnT w="12700">
                      <a:solidFill>
                        <a:srgbClr val="5B676F"/>
                      </a:solidFill>
                      <a:prstDash val="solid"/>
                    </a:lnT>
                    <a:lnB w="12700">
                      <a:solidFill>
                        <a:srgbClr val="00AD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N/A</a:t>
                      </a:r>
                      <a:endParaRPr sz="1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6350">
                      <a:solidFill>
                        <a:srgbClr val="5B676F"/>
                      </a:solidFill>
                      <a:prstDash val="solid"/>
                    </a:lnL>
                    <a:lnR w="6350">
                      <a:solidFill>
                        <a:srgbClr val="5B676F"/>
                      </a:solidFill>
                      <a:prstDash val="solid"/>
                    </a:lnR>
                    <a:lnT w="12700">
                      <a:solidFill>
                        <a:srgbClr val="5B676F"/>
                      </a:solidFill>
                      <a:prstDash val="solid"/>
                    </a:lnT>
                    <a:lnB w="12700">
                      <a:solidFill>
                        <a:srgbClr val="00AD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2415" marR="292100" indent="-141605">
                        <a:lnSpc>
                          <a:spcPct val="100000"/>
                        </a:lnSpc>
                        <a:spcBef>
                          <a:spcPts val="409"/>
                        </a:spcBef>
                        <a:buChar char="•"/>
                        <a:tabLst>
                          <a:tab pos="285750" algn="l"/>
                        </a:tabLst>
                      </a:pP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Systems 	</a:t>
                      </a:r>
                      <a:r>
                        <a:rPr sz="1000" spc="-2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typically</a:t>
                      </a: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-2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less 	</a:t>
                      </a: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than</a:t>
                      </a:r>
                      <a:r>
                        <a:rPr sz="1000" spc="-2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8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1</a:t>
                      </a:r>
                      <a:r>
                        <a:rPr sz="1000" spc="-2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-2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MW</a:t>
                      </a:r>
                      <a:endParaRPr sz="1000" dirty="0">
                        <a:latin typeface="Trebuchet MS"/>
                        <a:cs typeface="Trebuchet MS"/>
                      </a:endParaRPr>
                    </a:p>
                    <a:p>
                      <a:pPr marL="293370">
                        <a:lnSpc>
                          <a:spcPts val="780"/>
                        </a:lnSpc>
                      </a:pPr>
                      <a:r>
                        <a:rPr sz="7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(connected</a:t>
                      </a:r>
                      <a:r>
                        <a:rPr sz="700" spc="-3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spc="-2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to</a:t>
                      </a:r>
                      <a:r>
                        <a:rPr sz="700" spc="-3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spc="-2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the</a:t>
                      </a:r>
                      <a:r>
                        <a:rPr sz="700" spc="-3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spc="-2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grid</a:t>
                      </a:r>
                      <a:endParaRPr sz="700" dirty="0">
                        <a:latin typeface="Trebuchet MS"/>
                        <a:cs typeface="Trebuchet MS"/>
                      </a:endParaRPr>
                    </a:p>
                    <a:p>
                      <a:pPr marL="293370" marR="242570">
                        <a:lnSpc>
                          <a:spcPct val="100000"/>
                        </a:lnSpc>
                      </a:pPr>
                      <a:r>
                        <a:rPr sz="70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but</a:t>
                      </a:r>
                      <a:r>
                        <a:rPr sz="700" spc="-5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may</a:t>
                      </a:r>
                      <a:r>
                        <a:rPr sz="700" spc="-4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spc="-2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or</a:t>
                      </a:r>
                      <a:r>
                        <a:rPr sz="700" spc="-3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may</a:t>
                      </a:r>
                      <a:r>
                        <a:rPr sz="700" spc="-4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spc="-3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not</a:t>
                      </a:r>
                      <a:r>
                        <a:rPr sz="700" spc="50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spc="-2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inject</a:t>
                      </a:r>
                      <a:r>
                        <a:rPr sz="700" spc="-1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into</a:t>
                      </a:r>
                      <a:r>
                        <a:rPr sz="700" spc="-1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spc="-2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the</a:t>
                      </a:r>
                      <a:r>
                        <a:rPr sz="700" spc="-1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spc="-2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grid)</a:t>
                      </a:r>
                      <a:endParaRPr sz="700" dirty="0">
                        <a:latin typeface="Trebuchet MS"/>
                        <a:cs typeface="Trebuchet MS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650" dirty="0">
                        <a:latin typeface="Times New Roman"/>
                        <a:cs typeface="Times New Roman"/>
                      </a:endParaRPr>
                    </a:p>
                    <a:p>
                      <a:pPr marL="272415" marR="137160" indent="-141605">
                        <a:lnSpc>
                          <a:spcPct val="100000"/>
                        </a:lnSpc>
                        <a:buChar char="•"/>
                        <a:tabLst>
                          <a:tab pos="285750" algn="l"/>
                        </a:tabLst>
                      </a:pPr>
                      <a:r>
                        <a:rPr sz="100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Systems</a:t>
                      </a:r>
                      <a:r>
                        <a:rPr sz="1000" spc="3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-5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greater 	</a:t>
                      </a: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than</a:t>
                      </a:r>
                      <a:r>
                        <a:rPr sz="1000" spc="-2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8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1</a:t>
                      </a:r>
                      <a:r>
                        <a:rPr sz="1000" spc="-2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-2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MW</a:t>
                      </a:r>
                      <a:endParaRPr sz="1000" dirty="0">
                        <a:latin typeface="Trebuchet MS"/>
                        <a:cs typeface="Trebuchet MS"/>
                      </a:endParaRPr>
                    </a:p>
                    <a:p>
                      <a:pPr marL="293370">
                        <a:lnSpc>
                          <a:spcPts val="780"/>
                        </a:lnSpc>
                      </a:pPr>
                      <a:r>
                        <a:rPr sz="7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(connected</a:t>
                      </a:r>
                      <a:r>
                        <a:rPr sz="700" spc="-3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spc="-2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to</a:t>
                      </a:r>
                      <a:r>
                        <a:rPr sz="700" spc="-3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spc="-2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the</a:t>
                      </a:r>
                      <a:r>
                        <a:rPr sz="700" spc="-3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spc="-2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grid</a:t>
                      </a:r>
                      <a:endParaRPr sz="700" dirty="0">
                        <a:latin typeface="Trebuchet MS"/>
                        <a:cs typeface="Trebuchet MS"/>
                      </a:endParaRPr>
                    </a:p>
                    <a:p>
                      <a:pPr marL="293370" marR="173355">
                        <a:lnSpc>
                          <a:spcPct val="100000"/>
                        </a:lnSpc>
                      </a:pPr>
                      <a:r>
                        <a:rPr sz="70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but</a:t>
                      </a:r>
                      <a:r>
                        <a:rPr sz="700" spc="-3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do</a:t>
                      </a:r>
                      <a:r>
                        <a:rPr sz="700" spc="-3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not</a:t>
                      </a:r>
                      <a:r>
                        <a:rPr sz="700" spc="-2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inject</a:t>
                      </a:r>
                      <a:r>
                        <a:rPr sz="700" spc="-3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spc="-2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into</a:t>
                      </a:r>
                      <a:r>
                        <a:rPr sz="700" spc="50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spc="-2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the</a:t>
                      </a:r>
                      <a:r>
                        <a:rPr sz="700" spc="-1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grid)</a:t>
                      </a:r>
                      <a:endParaRPr sz="700" dirty="0">
                        <a:latin typeface="Trebuchet MS"/>
                        <a:cs typeface="Trebuchet MS"/>
                      </a:endParaRPr>
                    </a:p>
                  </a:txBody>
                  <a:tcPr marL="0" marR="0" marT="52069" marB="0">
                    <a:lnL w="6350">
                      <a:solidFill>
                        <a:srgbClr val="5B676F"/>
                      </a:solidFill>
                      <a:prstDash val="solid"/>
                    </a:lnL>
                    <a:lnR w="6350">
                      <a:solidFill>
                        <a:srgbClr val="5B676F"/>
                      </a:solidFill>
                      <a:prstDash val="solid"/>
                    </a:lnR>
                    <a:lnT w="12700">
                      <a:solidFill>
                        <a:srgbClr val="5B676F"/>
                      </a:solidFill>
                      <a:prstDash val="solid"/>
                    </a:lnT>
                    <a:lnB w="12700">
                      <a:solidFill>
                        <a:srgbClr val="00AD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349885" marR="379095" indent="-228600">
                        <a:lnSpc>
                          <a:spcPct val="100000"/>
                        </a:lnSpc>
                        <a:spcBef>
                          <a:spcPts val="5"/>
                        </a:spcBef>
                        <a:buChar char="•"/>
                        <a:tabLst>
                          <a:tab pos="349885" algn="l"/>
                          <a:tab pos="350520" algn="l"/>
                        </a:tabLst>
                      </a:pPr>
                      <a:r>
                        <a:rPr sz="1000" spc="-3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Rooftop </a:t>
                      </a: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solar</a:t>
                      </a:r>
                      <a:endParaRPr sz="1000" dirty="0">
                        <a:latin typeface="Trebuchet MS"/>
                        <a:cs typeface="Trebuchet MS"/>
                      </a:endParaRPr>
                    </a:p>
                    <a:p>
                      <a:pPr marL="349885" indent="-229235">
                        <a:lnSpc>
                          <a:spcPct val="100000"/>
                        </a:lnSpc>
                        <a:buChar char="•"/>
                        <a:tabLst>
                          <a:tab pos="349885" algn="l"/>
                          <a:tab pos="350520" algn="l"/>
                        </a:tabLst>
                      </a:pPr>
                      <a:r>
                        <a:rPr sz="1000" spc="-3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Gas-</a:t>
                      </a: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fired</a:t>
                      </a:r>
                      <a:endParaRPr sz="1000" dirty="0">
                        <a:latin typeface="Trebuchet MS"/>
                        <a:cs typeface="Trebuchet MS"/>
                      </a:endParaRPr>
                    </a:p>
                    <a:p>
                      <a:pPr marL="349885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generators</a:t>
                      </a:r>
                      <a:endParaRPr sz="1000" dirty="0">
                        <a:latin typeface="Trebuchet MS"/>
                        <a:cs typeface="Trebuchet MS"/>
                      </a:endParaRPr>
                    </a:p>
                    <a:p>
                      <a:pPr marL="349885" marR="238125" indent="-228600">
                        <a:lnSpc>
                          <a:spcPct val="100000"/>
                        </a:lnSpc>
                        <a:buChar char="•"/>
                        <a:tabLst>
                          <a:tab pos="349885" algn="l"/>
                          <a:tab pos="350520" algn="l"/>
                        </a:tabLst>
                      </a:pP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Diesel </a:t>
                      </a:r>
                      <a:r>
                        <a:rPr sz="1000" spc="-4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generators</a:t>
                      </a:r>
                      <a:endParaRPr sz="10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6350">
                      <a:solidFill>
                        <a:srgbClr val="5B676F"/>
                      </a:solidFill>
                      <a:prstDash val="solid"/>
                    </a:lnL>
                    <a:lnR w="6350">
                      <a:solidFill>
                        <a:srgbClr val="5B676F"/>
                      </a:solidFill>
                      <a:prstDash val="solid"/>
                    </a:lnR>
                    <a:lnT w="12700">
                      <a:solidFill>
                        <a:srgbClr val="5B676F"/>
                      </a:solidFill>
                      <a:prstDash val="solid"/>
                    </a:lnT>
                    <a:lnB w="12700">
                      <a:solidFill>
                        <a:srgbClr val="00AD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1770" marR="317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lang="en-US" sz="1000" b="1" spc="-15" dirty="0">
                          <a:solidFill>
                            <a:srgbClr val="5B676F"/>
                          </a:solidFill>
                          <a:latin typeface="Tahoma"/>
                          <a:ea typeface="+mn-ea"/>
                          <a:cs typeface="Tahoma"/>
                        </a:rPr>
                        <a:t>Estimated at 4,240 MW (3,510 MW of total is rooftop solar) </a:t>
                      </a:r>
                    </a:p>
                    <a:p>
                      <a:pPr marL="191770" marR="111760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lang="en-US" sz="900" i="1" spc="-25" dirty="0">
                          <a:solidFill>
                            <a:srgbClr val="5B676F"/>
                          </a:solidFill>
                          <a:latin typeface="Trebuchet MS"/>
                          <a:ea typeface="+mn-ea"/>
                        </a:rPr>
                        <a:t>Exact number of sites and capacity unknown; quarterly data provided by market participants</a:t>
                      </a:r>
                      <a:endParaRPr sz="900" i="1" spc="-25" dirty="0">
                        <a:solidFill>
                          <a:srgbClr val="5B676F"/>
                        </a:solidFill>
                        <a:latin typeface="Trebuchet MS"/>
                        <a:ea typeface="+mn-ea"/>
                        <a:cs typeface="Trebuchet MS"/>
                      </a:endParaRPr>
                    </a:p>
                  </a:txBody>
                  <a:tcPr marL="0" marR="0" marT="105410" marB="0">
                    <a:lnL w="6350">
                      <a:solidFill>
                        <a:srgbClr val="5B676F"/>
                      </a:solidFill>
                      <a:prstDash val="solid"/>
                    </a:lnL>
                    <a:lnT w="12700">
                      <a:solidFill>
                        <a:srgbClr val="5B676F"/>
                      </a:solidFill>
                      <a:prstDash val="solid"/>
                    </a:lnT>
                    <a:lnB w="12700">
                      <a:solidFill>
                        <a:srgbClr val="00ADC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81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R="902335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5B676F"/>
                          </a:solidFill>
                          <a:latin typeface="Tahoma"/>
                          <a:cs typeface="Tahoma"/>
                        </a:rPr>
                        <a:t>Settlement- </a:t>
                      </a:r>
                      <a:r>
                        <a:rPr sz="1200" b="1" spc="-105" dirty="0">
                          <a:solidFill>
                            <a:srgbClr val="5B676F"/>
                          </a:solidFill>
                          <a:latin typeface="Tahoma"/>
                          <a:cs typeface="Tahoma"/>
                        </a:rPr>
                        <a:t>Only</a:t>
                      </a:r>
                      <a:r>
                        <a:rPr sz="1200" b="1" spc="15" dirty="0">
                          <a:solidFill>
                            <a:srgbClr val="5B676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b="1" spc="-100" dirty="0">
                          <a:solidFill>
                            <a:srgbClr val="5B676F"/>
                          </a:solidFill>
                          <a:latin typeface="Tahoma"/>
                          <a:cs typeface="Tahoma"/>
                        </a:rPr>
                        <a:t>Distributed</a:t>
                      </a:r>
                      <a:endParaRPr sz="120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1200" b="1" spc="-114" dirty="0">
                          <a:solidFill>
                            <a:srgbClr val="5B676F"/>
                          </a:solidFill>
                          <a:latin typeface="Tahoma"/>
                          <a:cs typeface="Tahoma"/>
                        </a:rPr>
                        <a:t>Generation</a:t>
                      </a:r>
                      <a:r>
                        <a:rPr sz="1200" b="1" spc="85" dirty="0">
                          <a:solidFill>
                            <a:srgbClr val="5B676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5B676F"/>
                          </a:solidFill>
                          <a:latin typeface="Tahoma"/>
                          <a:cs typeface="Tahoma"/>
                        </a:rPr>
                        <a:t>(SODG)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R w="12700">
                      <a:solidFill>
                        <a:srgbClr val="5B676F"/>
                      </a:solidFill>
                      <a:prstDash val="solid"/>
                    </a:lnR>
                    <a:lnT w="12700">
                      <a:solidFill>
                        <a:srgbClr val="00ADC6"/>
                      </a:solidFill>
                      <a:prstDash val="solid"/>
                    </a:lnT>
                    <a:lnB w="12700">
                      <a:solidFill>
                        <a:srgbClr val="00AD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292735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Registered</a:t>
                      </a:r>
                      <a:r>
                        <a:rPr sz="1000" spc="-4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-5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with </a:t>
                      </a: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ERCOT</a:t>
                      </a:r>
                      <a:endParaRPr sz="1000">
                        <a:latin typeface="Trebuchet MS"/>
                        <a:cs typeface="Trebuchet MS"/>
                      </a:endParaRPr>
                    </a:p>
                    <a:p>
                      <a:pPr marL="64769" marR="130175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(systems</a:t>
                      </a:r>
                      <a:r>
                        <a:rPr sz="1000" spc="-2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that are </a:t>
                      </a:r>
                      <a:r>
                        <a:rPr sz="1000" spc="8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1</a:t>
                      </a:r>
                      <a:r>
                        <a:rPr sz="1000" spc="1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MW</a:t>
                      </a:r>
                      <a:r>
                        <a:rPr sz="1000" spc="1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-2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or</a:t>
                      </a:r>
                      <a:r>
                        <a:rPr sz="1000" spc="1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greater </a:t>
                      </a:r>
                      <a:r>
                        <a:rPr sz="100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sz="1000" spc="-3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inject </a:t>
                      </a:r>
                      <a:r>
                        <a:rPr sz="1000" spc="-2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into</a:t>
                      </a:r>
                      <a:r>
                        <a:rPr sz="1000" spc="-3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-3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the</a:t>
                      </a:r>
                      <a:endParaRPr sz="1000">
                        <a:latin typeface="Trebuchet MS"/>
                        <a:cs typeface="Trebuchet MS"/>
                      </a:endParaRPr>
                    </a:p>
                    <a:p>
                      <a:pPr marL="64769" marR="88265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grid</a:t>
                      </a:r>
                      <a:r>
                        <a:rPr sz="1000" spc="-4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-3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are</a:t>
                      </a:r>
                      <a:r>
                        <a:rPr sz="1000" spc="-4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-2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required</a:t>
                      </a:r>
                      <a:r>
                        <a:rPr sz="1000" spc="-4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-5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to </a:t>
                      </a: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register)</a:t>
                      </a:r>
                      <a:endParaRPr sz="1000">
                        <a:latin typeface="Trebuchet MS"/>
                        <a:cs typeface="Trebuchet MS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5B676F"/>
                      </a:solidFill>
                      <a:prstDash val="solid"/>
                    </a:lnL>
                    <a:lnR w="6350">
                      <a:solidFill>
                        <a:srgbClr val="5B676F"/>
                      </a:solidFill>
                      <a:prstDash val="solid"/>
                    </a:lnR>
                    <a:lnT w="12700">
                      <a:solidFill>
                        <a:srgbClr val="00ADC6"/>
                      </a:solidFill>
                      <a:prstDash val="solid"/>
                    </a:lnT>
                    <a:lnB w="12700">
                      <a:solidFill>
                        <a:srgbClr val="00AD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21285" marR="262255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Yes (compensated </a:t>
                      </a:r>
                      <a:r>
                        <a:rPr sz="1000" spc="-3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for</a:t>
                      </a:r>
                      <a:r>
                        <a:rPr sz="1000" spc="-2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energy)</a:t>
                      </a:r>
                      <a:endParaRPr sz="1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6350">
                      <a:solidFill>
                        <a:srgbClr val="5B676F"/>
                      </a:solidFill>
                      <a:prstDash val="solid"/>
                    </a:lnL>
                    <a:lnR w="6350">
                      <a:solidFill>
                        <a:srgbClr val="5B676F"/>
                      </a:solidFill>
                      <a:prstDash val="solid"/>
                    </a:lnR>
                    <a:lnT w="12700">
                      <a:solidFill>
                        <a:srgbClr val="00ADC6"/>
                      </a:solidFill>
                      <a:prstDash val="solid"/>
                    </a:lnT>
                    <a:lnB w="12700">
                      <a:solidFill>
                        <a:srgbClr val="00AD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Self-dispatched</a:t>
                      </a:r>
                      <a:endParaRPr sz="1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6350">
                      <a:solidFill>
                        <a:srgbClr val="5B676F"/>
                      </a:solidFill>
                      <a:prstDash val="solid"/>
                    </a:lnL>
                    <a:lnR w="6350">
                      <a:solidFill>
                        <a:srgbClr val="5B676F"/>
                      </a:solidFill>
                      <a:prstDash val="solid"/>
                    </a:lnR>
                    <a:lnT w="12700">
                      <a:solidFill>
                        <a:srgbClr val="00ADC6"/>
                      </a:solidFill>
                      <a:prstDash val="solid"/>
                    </a:lnT>
                    <a:lnB w="12700">
                      <a:solidFill>
                        <a:srgbClr val="00AD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201295" marR="3765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lang="en-US" sz="100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U</a:t>
                      </a:r>
                      <a:r>
                        <a:rPr sz="100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nit</a:t>
                      </a:r>
                      <a:r>
                        <a:rPr lang="en-US" sz="100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s</a:t>
                      </a:r>
                      <a:r>
                        <a:rPr sz="1000" spc="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en-US" sz="1000" spc="-2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may not exceed</a:t>
                      </a:r>
                      <a:r>
                        <a:rPr sz="1000" spc="-2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8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10</a:t>
                      </a:r>
                      <a:r>
                        <a:rPr sz="1000" spc="-1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-2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MW</a:t>
                      </a:r>
                      <a:endParaRPr sz="10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6350">
                      <a:solidFill>
                        <a:srgbClr val="5B676F"/>
                      </a:solidFill>
                      <a:prstDash val="solid"/>
                    </a:lnL>
                    <a:lnR w="6350">
                      <a:solidFill>
                        <a:srgbClr val="5B676F"/>
                      </a:solidFill>
                      <a:prstDash val="solid"/>
                    </a:lnR>
                    <a:lnT w="12700">
                      <a:solidFill>
                        <a:srgbClr val="00ADC6"/>
                      </a:solidFill>
                      <a:prstDash val="solid"/>
                    </a:lnT>
                    <a:lnB w="12700">
                      <a:solidFill>
                        <a:srgbClr val="00AD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885" marR="146685" indent="-228600">
                        <a:lnSpc>
                          <a:spcPct val="100000"/>
                        </a:lnSpc>
                        <a:spcBef>
                          <a:spcPts val="470"/>
                        </a:spcBef>
                        <a:buChar char="•"/>
                        <a:tabLst>
                          <a:tab pos="349885" algn="l"/>
                          <a:tab pos="350520" algn="l"/>
                        </a:tabLst>
                      </a:pPr>
                      <a:r>
                        <a:rPr sz="1000" spc="-2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Utility-</a:t>
                      </a:r>
                      <a:r>
                        <a:rPr sz="1000" spc="-3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scale </a:t>
                      </a: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solar</a:t>
                      </a:r>
                      <a:endParaRPr sz="1000" dirty="0">
                        <a:latin typeface="Trebuchet MS"/>
                        <a:cs typeface="Trebuchet MS"/>
                      </a:endParaRPr>
                    </a:p>
                    <a:p>
                      <a:pPr marL="349885" marR="153670" indent="-228600">
                        <a:lnSpc>
                          <a:spcPct val="100000"/>
                        </a:lnSpc>
                        <a:buChar char="•"/>
                        <a:tabLst>
                          <a:tab pos="349885" algn="l"/>
                          <a:tab pos="350520" algn="l"/>
                        </a:tabLst>
                      </a:pPr>
                      <a:r>
                        <a:rPr sz="1000" spc="-2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Commercial </a:t>
                      </a: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solar</a:t>
                      </a:r>
                      <a:endParaRPr sz="1000" dirty="0">
                        <a:latin typeface="Trebuchet MS"/>
                        <a:cs typeface="Trebuchet MS"/>
                      </a:endParaRPr>
                    </a:p>
                    <a:p>
                      <a:pPr marL="349885" indent="-229235">
                        <a:lnSpc>
                          <a:spcPct val="100000"/>
                        </a:lnSpc>
                        <a:buChar char="•"/>
                        <a:tabLst>
                          <a:tab pos="349885" algn="l"/>
                          <a:tab pos="350520" algn="l"/>
                        </a:tabLst>
                      </a:pPr>
                      <a:r>
                        <a:rPr sz="1000" spc="-3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Gas-</a:t>
                      </a: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fired</a:t>
                      </a:r>
                      <a:endParaRPr sz="1000" dirty="0">
                        <a:latin typeface="Trebuchet MS"/>
                        <a:cs typeface="Trebuchet MS"/>
                      </a:endParaRPr>
                    </a:p>
                    <a:p>
                      <a:pPr marL="349885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generators</a:t>
                      </a:r>
                      <a:endParaRPr sz="1000" dirty="0">
                        <a:latin typeface="Trebuchet MS"/>
                        <a:cs typeface="Trebuchet MS"/>
                      </a:endParaRPr>
                    </a:p>
                    <a:p>
                      <a:pPr marL="349885" marR="238125" indent="-228600">
                        <a:lnSpc>
                          <a:spcPct val="100000"/>
                        </a:lnSpc>
                        <a:buChar char="•"/>
                        <a:tabLst>
                          <a:tab pos="349885" algn="l"/>
                          <a:tab pos="350520" algn="l"/>
                        </a:tabLst>
                      </a:pP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Diesel </a:t>
                      </a:r>
                      <a:r>
                        <a:rPr sz="1000" spc="-4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generators</a:t>
                      </a:r>
                      <a:endParaRPr sz="1000" dirty="0">
                        <a:latin typeface="Trebuchet MS"/>
                        <a:cs typeface="Trebuchet MS"/>
                      </a:endParaRPr>
                    </a:p>
                  </a:txBody>
                  <a:tcPr marL="0" marR="0" marT="59690" marB="0">
                    <a:lnL w="6350">
                      <a:solidFill>
                        <a:srgbClr val="5B676F"/>
                      </a:solidFill>
                      <a:prstDash val="solid"/>
                    </a:lnL>
                    <a:lnR w="6350">
                      <a:solidFill>
                        <a:srgbClr val="5B676F"/>
                      </a:solidFill>
                      <a:prstDash val="solid"/>
                    </a:lnR>
                    <a:lnT w="12700">
                      <a:solidFill>
                        <a:srgbClr val="00ADC6"/>
                      </a:solidFill>
                      <a:prstDash val="solid"/>
                    </a:lnT>
                    <a:lnB w="12700">
                      <a:solidFill>
                        <a:srgbClr val="00ADC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 dirty="0">
                        <a:latin typeface="Times New Roman"/>
                        <a:cs typeface="Times New Roman"/>
                      </a:endParaRPr>
                    </a:p>
                    <a:p>
                      <a:pPr marL="191770" marR="317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lang="en-US" sz="1000" b="1" spc="-15" dirty="0">
                          <a:solidFill>
                            <a:srgbClr val="5B676F"/>
                          </a:solidFill>
                          <a:latin typeface="Tahoma"/>
                          <a:ea typeface="+mn-ea"/>
                          <a:cs typeface="Tahoma"/>
                        </a:rPr>
                        <a:t>1145 </a:t>
                      </a:r>
                      <a:r>
                        <a:rPr sz="1000" b="1" spc="-15" dirty="0">
                          <a:solidFill>
                            <a:srgbClr val="5B676F"/>
                          </a:solidFill>
                          <a:latin typeface="Tahoma"/>
                          <a:ea typeface="+mn-ea"/>
                          <a:cs typeface="Tahoma"/>
                        </a:rPr>
                        <a:t>MW</a:t>
                      </a: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91770" marR="342900">
                        <a:lnSpc>
                          <a:spcPct val="100000"/>
                        </a:lnSpc>
                      </a:pPr>
                      <a:r>
                        <a:rPr lang="en-US" sz="1000" i="1" spc="-2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(442 SODGs)</a:t>
                      </a:r>
                      <a:endParaRPr sz="10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6350">
                      <a:solidFill>
                        <a:srgbClr val="5B676F"/>
                      </a:solidFill>
                      <a:prstDash val="solid"/>
                    </a:lnL>
                    <a:lnT w="12700">
                      <a:solidFill>
                        <a:srgbClr val="00ADC6"/>
                      </a:solidFill>
                      <a:prstDash val="solid"/>
                    </a:lnT>
                    <a:lnB w="12700">
                      <a:solidFill>
                        <a:srgbClr val="00ADC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58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marR="852169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5B676F"/>
                          </a:solidFill>
                          <a:latin typeface="Tahoma"/>
                          <a:cs typeface="Tahoma"/>
                        </a:rPr>
                        <a:t>Distribution Generation </a:t>
                      </a:r>
                      <a:r>
                        <a:rPr sz="1200" b="1" spc="-105" dirty="0">
                          <a:solidFill>
                            <a:srgbClr val="5B676F"/>
                          </a:solidFill>
                          <a:latin typeface="Tahoma"/>
                          <a:cs typeface="Tahoma"/>
                        </a:rPr>
                        <a:t>Resources</a:t>
                      </a:r>
                      <a:r>
                        <a:rPr sz="1200" b="1" spc="85" dirty="0">
                          <a:solidFill>
                            <a:srgbClr val="5B676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b="1" spc="-125" dirty="0">
                          <a:solidFill>
                            <a:srgbClr val="5B676F"/>
                          </a:solidFill>
                          <a:latin typeface="Tahoma"/>
                          <a:cs typeface="Tahoma"/>
                        </a:rPr>
                        <a:t>(DGR)</a:t>
                      </a:r>
                      <a:endParaRPr sz="1200" dirty="0">
                        <a:latin typeface="Tahoma"/>
                        <a:cs typeface="Tahoma"/>
                      </a:endParaRPr>
                    </a:p>
                  </a:txBody>
                  <a:tcPr marL="0" marR="0" marT="635" marB="0">
                    <a:lnR w="12700">
                      <a:solidFill>
                        <a:srgbClr val="5B676F"/>
                      </a:solidFill>
                      <a:prstDash val="solid"/>
                    </a:lnR>
                    <a:lnT w="12700">
                      <a:solidFill>
                        <a:srgbClr val="00ADC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93980" marR="263525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Registered</a:t>
                      </a:r>
                      <a:r>
                        <a:rPr sz="1000" spc="-4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-5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with </a:t>
                      </a: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ERCOT</a:t>
                      </a:r>
                      <a:endParaRPr sz="1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5B676F"/>
                      </a:solidFill>
                      <a:prstDash val="solid"/>
                    </a:lnL>
                    <a:lnR w="6350">
                      <a:solidFill>
                        <a:srgbClr val="5B676F"/>
                      </a:solidFill>
                      <a:prstDash val="solid"/>
                    </a:lnR>
                    <a:lnT w="12700">
                      <a:solidFill>
                        <a:srgbClr val="00ADC6"/>
                      </a:solidFill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 marL="121285" marR="173990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000" spc="-2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Yes </a:t>
                      </a: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(compensated </a:t>
                      </a:r>
                      <a:r>
                        <a:rPr sz="1000" spc="-3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for</a:t>
                      </a:r>
                      <a:r>
                        <a:rPr sz="1000" spc="-2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energy </a:t>
                      </a:r>
                      <a:r>
                        <a:rPr sz="1000" spc="-6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and/or</a:t>
                      </a:r>
                      <a:r>
                        <a:rPr sz="1000" spc="2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-2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Ancillary </a:t>
                      </a: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Services)</a:t>
                      </a:r>
                      <a:endParaRPr sz="1000">
                        <a:latin typeface="Trebuchet MS"/>
                        <a:cs typeface="Trebuchet MS"/>
                      </a:endParaRPr>
                    </a:p>
                  </a:txBody>
                  <a:tcPr marL="0" marR="0" marT="135890" marB="0">
                    <a:lnL w="6350">
                      <a:solidFill>
                        <a:srgbClr val="5B676F"/>
                      </a:solidFill>
                      <a:prstDash val="solid"/>
                    </a:lnL>
                    <a:lnR w="6350">
                      <a:solidFill>
                        <a:srgbClr val="5B676F"/>
                      </a:solidFill>
                      <a:prstDash val="solid"/>
                    </a:lnR>
                    <a:lnT w="12700">
                      <a:solidFill>
                        <a:srgbClr val="00ADC6"/>
                      </a:solidFill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60020" marR="25146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Dispatched </a:t>
                      </a:r>
                      <a:r>
                        <a:rPr sz="100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by</a:t>
                      </a:r>
                      <a:r>
                        <a:rPr sz="1000" spc="-5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ERCOT</a:t>
                      </a:r>
                      <a:endParaRPr sz="1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6350">
                      <a:solidFill>
                        <a:srgbClr val="5B676F"/>
                      </a:solidFill>
                      <a:prstDash val="solid"/>
                    </a:lnL>
                    <a:lnR w="6350">
                      <a:solidFill>
                        <a:srgbClr val="5B676F"/>
                      </a:solidFill>
                      <a:prstDash val="solid"/>
                    </a:lnR>
                    <a:lnT w="12700">
                      <a:solidFill>
                        <a:srgbClr val="00ADC6"/>
                      </a:solidFill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201295" marR="376555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00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Each unit</a:t>
                      </a:r>
                      <a:r>
                        <a:rPr sz="1000" spc="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-2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is typically</a:t>
                      </a: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-2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less </a:t>
                      </a:r>
                      <a:r>
                        <a:rPr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than</a:t>
                      </a:r>
                      <a:r>
                        <a:rPr sz="1000" spc="-2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8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10</a:t>
                      </a:r>
                      <a:r>
                        <a:rPr sz="1000" spc="-1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00" spc="-25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MW</a:t>
                      </a:r>
                      <a:endParaRPr sz="10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6350">
                      <a:solidFill>
                        <a:srgbClr val="5B676F"/>
                      </a:solidFill>
                      <a:prstDash val="solid"/>
                    </a:lnL>
                    <a:lnR w="6350">
                      <a:solidFill>
                        <a:srgbClr val="5B676F"/>
                      </a:solidFill>
                      <a:prstDash val="solid"/>
                    </a:lnR>
                    <a:lnT w="12700">
                      <a:solidFill>
                        <a:srgbClr val="00ADC6"/>
                      </a:solidFill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 dirty="0">
                        <a:latin typeface="Times New Roman"/>
                        <a:cs typeface="Times New Roman"/>
                      </a:endParaRPr>
                    </a:p>
                    <a:p>
                      <a:pPr marL="349885" marR="135890" indent="-228600">
                        <a:lnSpc>
                          <a:spcPct val="100000"/>
                        </a:lnSpc>
                        <a:buChar char="•"/>
                        <a:tabLst>
                          <a:tab pos="349885" algn="l"/>
                          <a:tab pos="350520" algn="l"/>
                        </a:tabLst>
                      </a:pPr>
                      <a:r>
                        <a:rPr lang="en-US" sz="1000" spc="-10" dirty="0">
                          <a:solidFill>
                            <a:srgbClr val="5B676F"/>
                          </a:solidFill>
                          <a:latin typeface="Trebuchet MS"/>
                          <a:cs typeface="Trebuchet MS"/>
                        </a:rPr>
                        <a:t>Currently all batteries </a:t>
                      </a:r>
                    </a:p>
                    <a:p>
                      <a:pPr marL="349885" marR="135890" indent="-228600">
                        <a:lnSpc>
                          <a:spcPct val="100000"/>
                        </a:lnSpc>
                        <a:buChar char="•"/>
                        <a:tabLst>
                          <a:tab pos="349885" algn="l"/>
                          <a:tab pos="350520" algn="l"/>
                        </a:tabLst>
                      </a:pPr>
                      <a:endParaRPr sz="10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6350">
                      <a:solidFill>
                        <a:srgbClr val="5B676F"/>
                      </a:solidFill>
                      <a:prstDash val="solid"/>
                    </a:lnL>
                    <a:lnR w="6350">
                      <a:solidFill>
                        <a:srgbClr val="5B676F"/>
                      </a:solidFill>
                      <a:prstDash val="solid"/>
                    </a:lnR>
                    <a:lnT w="12700">
                      <a:solidFill>
                        <a:srgbClr val="00ADC6"/>
                      </a:solidFill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 marL="191770" marR="317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endParaRPr lang="en-US" sz="1000" b="1" spc="-15" dirty="0">
                        <a:solidFill>
                          <a:srgbClr val="5B676F"/>
                        </a:solidFill>
                        <a:latin typeface="Tahoma"/>
                        <a:cs typeface="Tahoma"/>
                      </a:endParaRPr>
                    </a:p>
                    <a:p>
                      <a:pPr marL="191770" marR="317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endParaRPr lang="en-US" sz="1000" b="1" spc="-15" dirty="0">
                        <a:solidFill>
                          <a:srgbClr val="5B676F"/>
                        </a:solidFill>
                        <a:latin typeface="Tahoma"/>
                        <a:cs typeface="Tahoma"/>
                      </a:endParaRPr>
                    </a:p>
                    <a:p>
                      <a:pPr marL="191770" marR="317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lang="en-US" sz="1000" b="1" spc="-15" dirty="0">
                          <a:solidFill>
                            <a:srgbClr val="5B676F"/>
                          </a:solidFill>
                          <a:latin typeface="Tahoma"/>
                          <a:cs typeface="Tahoma"/>
                        </a:rPr>
                        <a:t>820</a:t>
                      </a:r>
                      <a:r>
                        <a:rPr sz="1000" b="1" spc="-15" dirty="0">
                          <a:solidFill>
                            <a:srgbClr val="5B676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b="1" spc="-140" dirty="0">
                          <a:solidFill>
                            <a:srgbClr val="5B676F"/>
                          </a:solidFill>
                          <a:latin typeface="Tahoma"/>
                          <a:cs typeface="Tahoma"/>
                        </a:rPr>
                        <a:t>MW</a:t>
                      </a:r>
                      <a:r>
                        <a:rPr sz="1000" b="1" spc="10" dirty="0">
                          <a:solidFill>
                            <a:srgbClr val="5B676F"/>
                          </a:solidFill>
                          <a:latin typeface="Tahoma"/>
                          <a:cs typeface="Tahoma"/>
                        </a:rPr>
                        <a:t> </a:t>
                      </a:r>
                      <a:endParaRPr sz="1000" dirty="0">
                        <a:latin typeface="Tahoma"/>
                        <a:cs typeface="Tahoma"/>
                      </a:endParaRPr>
                    </a:p>
                  </a:txBody>
                  <a:tcPr marL="0" marR="0" marT="59690" marB="0">
                    <a:lnL w="6350">
                      <a:solidFill>
                        <a:srgbClr val="5B676F"/>
                      </a:solidFill>
                      <a:prstDash val="solid"/>
                    </a:lnL>
                    <a:lnT w="12700">
                      <a:solidFill>
                        <a:srgbClr val="00ADC6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510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5B676F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5890" marB="0">
                    <a:lnL w="6350">
                      <a:solidFill>
                        <a:srgbClr val="5B676F"/>
                      </a:solidFill>
                      <a:prstDash val="solid"/>
                    </a:lnL>
                    <a:lnR w="6350">
                      <a:solidFill>
                        <a:srgbClr val="5B676F"/>
                      </a:solidFill>
                      <a:prstDash val="solid"/>
                    </a:lnR>
                    <a:lnT w="12700">
                      <a:solidFill>
                        <a:srgbClr val="00ADC6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5B676F"/>
                      </a:solidFill>
                      <a:prstDash val="solid"/>
                    </a:lnL>
                    <a:lnR w="6350">
                      <a:solidFill>
                        <a:srgbClr val="5B676F"/>
                      </a:solidFill>
                      <a:prstDash val="solid"/>
                    </a:lnR>
                    <a:lnT w="12700">
                      <a:solidFill>
                        <a:srgbClr val="00ADC6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5B676F"/>
                      </a:solidFill>
                      <a:prstDash val="solid"/>
                    </a:lnL>
                    <a:lnR w="6350">
                      <a:solidFill>
                        <a:srgbClr val="5B676F"/>
                      </a:solidFill>
                      <a:prstDash val="solid"/>
                    </a:lnR>
                    <a:lnT w="12700">
                      <a:solidFill>
                        <a:srgbClr val="00ADC6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5B676F"/>
                      </a:solidFill>
                      <a:prstDash val="solid"/>
                    </a:lnL>
                    <a:lnR w="6350">
                      <a:solidFill>
                        <a:srgbClr val="5B676F"/>
                      </a:solidFill>
                      <a:prstDash val="solid"/>
                    </a:lnR>
                    <a:lnT w="12700">
                      <a:solidFill>
                        <a:srgbClr val="00ADC6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9690" marB="0">
                    <a:lnL w="6350">
                      <a:solidFill>
                        <a:srgbClr val="5B676F"/>
                      </a:solidFill>
                      <a:prstDash val="solid"/>
                    </a:lnL>
                    <a:lnT w="12700">
                      <a:solidFill>
                        <a:srgbClr val="00ADC6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object 11"/>
          <p:cNvSpPr/>
          <p:nvPr/>
        </p:nvSpPr>
        <p:spPr>
          <a:xfrm>
            <a:off x="439233" y="6124630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851768" y="5837605"/>
            <a:ext cx="176276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5B676F"/>
                </a:solidFill>
                <a:latin typeface="Trebuchet MS"/>
                <a:cs typeface="Trebuchet MS"/>
              </a:rPr>
              <a:t>*Distribution</a:t>
            </a:r>
            <a:r>
              <a:rPr sz="1100" spc="-5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100" spc="-30" dirty="0">
                <a:solidFill>
                  <a:srgbClr val="5B676F"/>
                </a:solidFill>
                <a:latin typeface="Trebuchet MS"/>
                <a:cs typeface="Trebuchet MS"/>
              </a:rPr>
              <a:t>level</a:t>
            </a:r>
            <a:r>
              <a:rPr sz="1100" dirty="0">
                <a:solidFill>
                  <a:srgbClr val="5B676F"/>
                </a:solidFill>
                <a:latin typeface="Trebuchet MS"/>
                <a:cs typeface="Trebuchet MS"/>
              </a:rPr>
              <a:t> is </a:t>
            </a:r>
            <a:r>
              <a:rPr sz="1100" spc="85" dirty="0">
                <a:solidFill>
                  <a:srgbClr val="5B676F"/>
                </a:solidFill>
                <a:latin typeface="Trebuchet MS"/>
                <a:cs typeface="Trebuchet MS"/>
              </a:rPr>
              <a:t>&lt;60</a:t>
            </a:r>
            <a:r>
              <a:rPr sz="1100" spc="-5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rgbClr val="5B676F"/>
                </a:solidFill>
                <a:latin typeface="Trebuchet MS"/>
                <a:cs typeface="Trebuchet MS"/>
              </a:rPr>
              <a:t>kV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604697" y="423315"/>
            <a:ext cx="50196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40" dirty="0">
                <a:solidFill>
                  <a:srgbClr val="5B676F"/>
                </a:solidFill>
                <a:latin typeface="Trebuchet MS"/>
                <a:cs typeface="Trebuchet MS"/>
              </a:rPr>
              <a:t>Other </a:t>
            </a:r>
            <a:r>
              <a:rPr sz="1200" spc="-20" dirty="0">
                <a:solidFill>
                  <a:srgbClr val="5B676F"/>
                </a:solidFill>
                <a:latin typeface="Trebuchet MS"/>
                <a:cs typeface="Trebuchet MS"/>
              </a:rPr>
              <a:t>regions</a:t>
            </a:r>
            <a:r>
              <a:rPr sz="1200" spc="-35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5B676F"/>
                </a:solidFill>
                <a:latin typeface="Trebuchet MS"/>
                <a:cs typeface="Trebuchet MS"/>
              </a:rPr>
              <a:t>may</a:t>
            </a:r>
            <a:r>
              <a:rPr sz="1200" spc="-35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200" spc="-60" dirty="0">
                <a:solidFill>
                  <a:srgbClr val="5B676F"/>
                </a:solidFill>
                <a:latin typeface="Trebuchet MS"/>
                <a:cs typeface="Trebuchet MS"/>
              </a:rPr>
              <a:t>refer</a:t>
            </a:r>
            <a:r>
              <a:rPr sz="1200" spc="-30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200" spc="-35" dirty="0">
                <a:solidFill>
                  <a:srgbClr val="5B676F"/>
                </a:solidFill>
                <a:latin typeface="Trebuchet MS"/>
                <a:cs typeface="Trebuchet MS"/>
              </a:rPr>
              <a:t>to </a:t>
            </a:r>
            <a:r>
              <a:rPr sz="1200" spc="-20" dirty="0">
                <a:solidFill>
                  <a:srgbClr val="5B676F"/>
                </a:solidFill>
                <a:latin typeface="Trebuchet MS"/>
                <a:cs typeface="Trebuchet MS"/>
              </a:rPr>
              <a:t>these</a:t>
            </a:r>
            <a:r>
              <a:rPr sz="1200" spc="-35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200" spc="-20" dirty="0">
                <a:solidFill>
                  <a:srgbClr val="5B676F"/>
                </a:solidFill>
                <a:latin typeface="Trebuchet MS"/>
                <a:cs typeface="Trebuchet MS"/>
              </a:rPr>
              <a:t>resources</a:t>
            </a:r>
            <a:r>
              <a:rPr sz="1200" spc="-30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5B676F"/>
                </a:solidFill>
                <a:latin typeface="Trebuchet MS"/>
                <a:cs typeface="Trebuchet MS"/>
              </a:rPr>
              <a:t>as</a:t>
            </a:r>
            <a:r>
              <a:rPr sz="1200" spc="-35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5B676F"/>
                </a:solidFill>
                <a:latin typeface="Trebuchet MS"/>
                <a:cs typeface="Trebuchet MS"/>
              </a:rPr>
              <a:t>Distributed</a:t>
            </a:r>
            <a:r>
              <a:rPr sz="1200" spc="-35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5B676F"/>
                </a:solidFill>
                <a:latin typeface="Trebuchet MS"/>
                <a:cs typeface="Trebuchet MS"/>
              </a:rPr>
              <a:t>Energy</a:t>
            </a:r>
            <a:r>
              <a:rPr sz="1200" spc="-35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5B676F"/>
                </a:solidFill>
                <a:latin typeface="Trebuchet MS"/>
                <a:cs typeface="Trebuchet MS"/>
              </a:rPr>
              <a:t>Resources </a:t>
            </a:r>
            <a:r>
              <a:rPr sz="1200" dirty="0">
                <a:solidFill>
                  <a:srgbClr val="5B676F"/>
                </a:solidFill>
                <a:latin typeface="Trebuchet MS"/>
                <a:cs typeface="Trebuchet MS"/>
              </a:rPr>
              <a:t>(DERs).</a:t>
            </a:r>
            <a:r>
              <a:rPr sz="1200" spc="10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5B676F"/>
                </a:solidFill>
                <a:latin typeface="Trebuchet MS"/>
                <a:cs typeface="Trebuchet MS"/>
              </a:rPr>
              <a:t>In</a:t>
            </a:r>
            <a:r>
              <a:rPr sz="1200" spc="10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5B676F"/>
                </a:solidFill>
                <a:latin typeface="Trebuchet MS"/>
                <a:cs typeface="Trebuchet MS"/>
              </a:rPr>
              <a:t>some</a:t>
            </a:r>
            <a:r>
              <a:rPr sz="1200" spc="15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5B676F"/>
                </a:solidFill>
                <a:latin typeface="Trebuchet MS"/>
                <a:cs typeface="Trebuchet MS"/>
              </a:rPr>
              <a:t>cases,</a:t>
            </a:r>
            <a:r>
              <a:rPr sz="1200" spc="10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5B676F"/>
                </a:solidFill>
                <a:latin typeface="Trebuchet MS"/>
                <a:cs typeface="Trebuchet MS"/>
              </a:rPr>
              <a:t>Demand</a:t>
            </a:r>
            <a:r>
              <a:rPr sz="1200" spc="15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5B676F"/>
                </a:solidFill>
                <a:latin typeface="Trebuchet MS"/>
                <a:cs typeface="Trebuchet MS"/>
              </a:rPr>
              <a:t>Response</a:t>
            </a:r>
            <a:r>
              <a:rPr sz="1200" spc="10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5B676F"/>
                </a:solidFill>
                <a:latin typeface="Trebuchet MS"/>
                <a:cs typeface="Trebuchet MS"/>
              </a:rPr>
              <a:t>(DR)</a:t>
            </a:r>
            <a:r>
              <a:rPr sz="1200" spc="15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5B676F"/>
                </a:solidFill>
                <a:latin typeface="Trebuchet MS"/>
                <a:cs typeface="Trebuchet MS"/>
              </a:rPr>
              <a:t>is</a:t>
            </a:r>
            <a:r>
              <a:rPr sz="1200" spc="10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5B676F"/>
                </a:solidFill>
                <a:latin typeface="Trebuchet MS"/>
                <a:cs typeface="Trebuchet MS"/>
              </a:rPr>
              <a:t>also</a:t>
            </a:r>
            <a:r>
              <a:rPr sz="1200" spc="10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5B676F"/>
                </a:solidFill>
                <a:latin typeface="Trebuchet MS"/>
                <a:cs typeface="Trebuchet MS"/>
              </a:rPr>
              <a:t>included.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3095" y="457199"/>
            <a:ext cx="3552189" cy="70103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486947" y="673289"/>
            <a:ext cx="200469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FFFF"/>
                </a:solidFill>
                <a:latin typeface="Trebuchet MS"/>
                <a:cs typeface="Trebuchet MS"/>
              </a:rPr>
              <a:t>Demand</a:t>
            </a:r>
            <a:r>
              <a:rPr sz="1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00" dirty="0">
                <a:solidFill>
                  <a:srgbClr val="FFFFFF"/>
                </a:solidFill>
                <a:latin typeface="Trebuchet MS"/>
                <a:cs typeface="Trebuchet MS"/>
              </a:rPr>
              <a:t>Response</a:t>
            </a:r>
            <a:r>
              <a:rPr sz="1500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00" spc="-20" dirty="0">
                <a:solidFill>
                  <a:srgbClr val="FFFFFF"/>
                </a:solidFill>
                <a:latin typeface="Trebuchet MS"/>
                <a:cs typeface="Trebuchet MS"/>
              </a:rPr>
              <a:t>(DR)</a:t>
            </a:r>
            <a:endParaRPr sz="15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253479" y="1151889"/>
            <a:ext cx="2471420" cy="505459"/>
            <a:chOff x="6253479" y="1151889"/>
            <a:chExt cx="2471420" cy="505459"/>
          </a:xfrm>
        </p:grpSpPr>
        <p:sp>
          <p:nvSpPr>
            <p:cNvPr id="5" name="object 5"/>
            <p:cNvSpPr/>
            <p:nvPr/>
          </p:nvSpPr>
          <p:spPr>
            <a:xfrm>
              <a:off x="7489189" y="1158239"/>
              <a:ext cx="0" cy="331470"/>
            </a:xfrm>
            <a:custGeom>
              <a:avLst/>
              <a:gdLst/>
              <a:ahLst/>
              <a:cxnLst/>
              <a:rect l="l" t="t" r="r" b="b"/>
              <a:pathLst>
                <a:path h="331469">
                  <a:moveTo>
                    <a:pt x="0" y="0"/>
                  </a:moveTo>
                  <a:lnTo>
                    <a:pt x="0" y="331089"/>
                  </a:lnTo>
                </a:path>
              </a:pathLst>
            </a:custGeom>
            <a:ln w="12700">
              <a:solidFill>
                <a:srgbClr val="5B67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266179" y="1485899"/>
              <a:ext cx="2452370" cy="0"/>
            </a:xfrm>
            <a:custGeom>
              <a:avLst/>
              <a:gdLst/>
              <a:ahLst/>
              <a:cxnLst/>
              <a:rect l="l" t="t" r="r" b="b"/>
              <a:pathLst>
                <a:path w="2452370">
                  <a:moveTo>
                    <a:pt x="0" y="0"/>
                  </a:moveTo>
                  <a:lnTo>
                    <a:pt x="2452370" y="0"/>
                  </a:lnTo>
                </a:path>
              </a:pathLst>
            </a:custGeom>
            <a:ln w="12700">
              <a:solidFill>
                <a:srgbClr val="5B67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59829" y="1485899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5100"/>
                  </a:lnTo>
                </a:path>
              </a:pathLst>
            </a:custGeom>
            <a:ln w="12700">
              <a:solidFill>
                <a:srgbClr val="5B67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5711190" y="2216150"/>
            <a:ext cx="1084580" cy="238125"/>
          </a:xfrm>
          <a:custGeom>
            <a:avLst/>
            <a:gdLst/>
            <a:ahLst/>
            <a:cxnLst/>
            <a:rect l="l" t="t" r="r" b="b"/>
            <a:pathLst>
              <a:path w="1084579" h="238125">
                <a:moveTo>
                  <a:pt x="548639" y="0"/>
                </a:moveTo>
                <a:lnTo>
                  <a:pt x="548639" y="125729"/>
                </a:lnTo>
              </a:path>
              <a:path w="1084579" h="238125">
                <a:moveTo>
                  <a:pt x="1084580" y="131063"/>
                </a:moveTo>
                <a:lnTo>
                  <a:pt x="1084580" y="237744"/>
                </a:lnTo>
              </a:path>
              <a:path w="1084579" h="238125">
                <a:moveTo>
                  <a:pt x="0" y="131063"/>
                </a:moveTo>
                <a:lnTo>
                  <a:pt x="0" y="237744"/>
                </a:lnTo>
              </a:path>
            </a:pathLst>
          </a:custGeom>
          <a:ln w="12700">
            <a:solidFill>
              <a:srgbClr val="5B676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713095" y="1649285"/>
            <a:ext cx="1087120" cy="565150"/>
          </a:xfrm>
          <a:prstGeom prst="rect">
            <a:avLst/>
          </a:prstGeom>
          <a:solidFill>
            <a:srgbClr val="DEE0E1"/>
          </a:solidFill>
        </p:spPr>
        <p:txBody>
          <a:bodyPr vert="horz" wrap="square" lIns="0" tIns="170180" rIns="0" bIns="0" rtlCol="0">
            <a:spAutoFit/>
          </a:bodyPr>
          <a:lstStyle/>
          <a:p>
            <a:pPr marL="101600">
              <a:lnSpc>
                <a:spcPct val="100000"/>
              </a:lnSpc>
              <a:spcBef>
                <a:spcPts val="1340"/>
              </a:spcBef>
            </a:pPr>
            <a:r>
              <a:rPr sz="1400" spc="-10" dirty="0">
                <a:solidFill>
                  <a:srgbClr val="5B676F"/>
                </a:solidFill>
                <a:latin typeface="Trebuchet MS"/>
                <a:cs typeface="Trebuchet MS"/>
              </a:rPr>
              <a:t>Operational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02579" y="2451322"/>
            <a:ext cx="617220" cy="634365"/>
          </a:xfrm>
          <a:prstGeom prst="rect">
            <a:avLst/>
          </a:prstGeom>
          <a:solidFill>
            <a:srgbClr val="DEE0E1"/>
          </a:solidFill>
        </p:spPr>
        <p:txBody>
          <a:bodyPr vert="horz" wrap="square" lIns="0" tIns="34290" rIns="0" bIns="0" rtlCol="0">
            <a:spAutoFit/>
          </a:bodyPr>
          <a:lstStyle/>
          <a:p>
            <a:pPr marL="28575" marR="20955" algn="ctr">
              <a:lnSpc>
                <a:spcPct val="100000"/>
              </a:lnSpc>
              <a:spcBef>
                <a:spcPts val="270"/>
              </a:spcBef>
            </a:pPr>
            <a:r>
              <a:rPr sz="900" spc="-10" dirty="0">
                <a:solidFill>
                  <a:srgbClr val="5B676F"/>
                </a:solidFill>
                <a:latin typeface="Trebuchet MS"/>
                <a:cs typeface="Trebuchet MS"/>
              </a:rPr>
              <a:t>Responsive Reserve Services (RRS)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87159" y="2451322"/>
            <a:ext cx="617220" cy="634365"/>
          </a:xfrm>
          <a:prstGeom prst="rect">
            <a:avLst/>
          </a:prstGeom>
          <a:solidFill>
            <a:srgbClr val="DEE0E1"/>
          </a:solidFill>
        </p:spPr>
        <p:txBody>
          <a:bodyPr vert="horz" wrap="square" lIns="0" tIns="34290" rIns="0" bIns="0" rtlCol="0">
            <a:spAutoFit/>
          </a:bodyPr>
          <a:lstStyle/>
          <a:p>
            <a:pPr marL="35560" marR="27940" algn="ctr">
              <a:lnSpc>
                <a:spcPct val="100000"/>
              </a:lnSpc>
              <a:spcBef>
                <a:spcPts val="270"/>
              </a:spcBef>
            </a:pPr>
            <a:r>
              <a:rPr sz="900" spc="-20" dirty="0">
                <a:solidFill>
                  <a:srgbClr val="5B676F"/>
                </a:solidFill>
                <a:latin typeface="Trebuchet MS"/>
                <a:cs typeface="Trebuchet MS"/>
              </a:rPr>
              <a:t>Emergency </a:t>
            </a:r>
            <a:r>
              <a:rPr sz="900" spc="-10" dirty="0">
                <a:solidFill>
                  <a:srgbClr val="5B676F"/>
                </a:solidFill>
                <a:latin typeface="Trebuchet MS"/>
                <a:cs typeface="Trebuchet MS"/>
              </a:rPr>
              <a:t>Response Service (ERS)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712459" y="2347214"/>
            <a:ext cx="1083310" cy="0"/>
          </a:xfrm>
          <a:custGeom>
            <a:avLst/>
            <a:gdLst/>
            <a:ahLst/>
            <a:cxnLst/>
            <a:rect l="l" t="t" r="r" b="b"/>
            <a:pathLst>
              <a:path w="1083309">
                <a:moveTo>
                  <a:pt x="0" y="0"/>
                </a:moveTo>
                <a:lnTo>
                  <a:pt x="1083310" y="0"/>
                </a:lnTo>
              </a:path>
            </a:pathLst>
          </a:custGeom>
          <a:ln w="12700">
            <a:solidFill>
              <a:srgbClr val="5B676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718550" y="1485900"/>
            <a:ext cx="0" cy="161925"/>
          </a:xfrm>
          <a:custGeom>
            <a:avLst/>
            <a:gdLst/>
            <a:ahLst/>
            <a:cxnLst/>
            <a:rect l="l" t="t" r="r" b="b"/>
            <a:pathLst>
              <a:path h="161925">
                <a:moveTo>
                  <a:pt x="0" y="0"/>
                </a:moveTo>
                <a:lnTo>
                  <a:pt x="0" y="161671"/>
                </a:lnTo>
              </a:path>
            </a:pathLst>
          </a:custGeom>
          <a:ln w="12700">
            <a:solidFill>
              <a:srgbClr val="5B676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718550" y="2212720"/>
            <a:ext cx="0" cy="118110"/>
          </a:xfrm>
          <a:custGeom>
            <a:avLst/>
            <a:gdLst/>
            <a:ahLst/>
            <a:cxnLst/>
            <a:rect l="l" t="t" r="r" b="b"/>
            <a:pathLst>
              <a:path h="118110">
                <a:moveTo>
                  <a:pt x="0" y="0"/>
                </a:moveTo>
                <a:lnTo>
                  <a:pt x="0" y="118084"/>
                </a:lnTo>
              </a:path>
            </a:pathLst>
          </a:custGeom>
          <a:ln w="12700">
            <a:solidFill>
              <a:srgbClr val="5B676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178165" y="1649285"/>
            <a:ext cx="1087120" cy="565150"/>
          </a:xfrm>
          <a:prstGeom prst="rect">
            <a:avLst/>
          </a:prstGeom>
          <a:solidFill>
            <a:srgbClr val="DEE0E1"/>
          </a:solidFill>
        </p:spPr>
        <p:txBody>
          <a:bodyPr vert="horz" wrap="square" lIns="0" tIns="167005" rIns="0" bIns="0" rtlCol="0">
            <a:spAutoFit/>
          </a:bodyPr>
          <a:lstStyle/>
          <a:p>
            <a:pPr marL="160020">
              <a:lnSpc>
                <a:spcPct val="100000"/>
              </a:lnSpc>
              <a:spcBef>
                <a:spcPts val="1315"/>
              </a:spcBef>
            </a:pPr>
            <a:r>
              <a:rPr sz="1400" spc="-10" dirty="0">
                <a:solidFill>
                  <a:srgbClr val="5B676F"/>
                </a:solidFill>
                <a:latin typeface="Trebuchet MS"/>
                <a:cs typeface="Trebuchet MS"/>
              </a:rPr>
              <a:t>Economic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7874000" y="2337436"/>
            <a:ext cx="1399540" cy="585470"/>
            <a:chOff x="7874000" y="2337436"/>
            <a:chExt cx="1399540" cy="585470"/>
          </a:xfrm>
        </p:grpSpPr>
        <p:sp>
          <p:nvSpPr>
            <p:cNvPr id="17" name="object 17"/>
            <p:cNvSpPr/>
            <p:nvPr/>
          </p:nvSpPr>
          <p:spPr>
            <a:xfrm>
              <a:off x="8182609" y="2343786"/>
              <a:ext cx="1084580" cy="106680"/>
            </a:xfrm>
            <a:custGeom>
              <a:avLst/>
              <a:gdLst/>
              <a:ahLst/>
              <a:cxnLst/>
              <a:rect l="l" t="t" r="r" b="b"/>
              <a:pathLst>
                <a:path w="1084579" h="106680">
                  <a:moveTo>
                    <a:pt x="1084580" y="0"/>
                  </a:moveTo>
                  <a:lnTo>
                    <a:pt x="1084580" y="106678"/>
                  </a:lnTo>
                </a:path>
                <a:path w="1084579" h="106680">
                  <a:moveTo>
                    <a:pt x="0" y="0"/>
                  </a:moveTo>
                  <a:lnTo>
                    <a:pt x="0" y="106678"/>
                  </a:lnTo>
                </a:path>
              </a:pathLst>
            </a:custGeom>
            <a:ln w="12700">
              <a:solidFill>
                <a:srgbClr val="5B67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874000" y="2450464"/>
              <a:ext cx="617220" cy="472440"/>
            </a:xfrm>
            <a:custGeom>
              <a:avLst/>
              <a:gdLst/>
              <a:ahLst/>
              <a:cxnLst/>
              <a:rect l="l" t="t" r="r" b="b"/>
              <a:pathLst>
                <a:path w="617220" h="472439">
                  <a:moveTo>
                    <a:pt x="617220" y="0"/>
                  </a:moveTo>
                  <a:lnTo>
                    <a:pt x="0" y="0"/>
                  </a:lnTo>
                  <a:lnTo>
                    <a:pt x="0" y="472186"/>
                  </a:lnTo>
                  <a:lnTo>
                    <a:pt x="617220" y="472186"/>
                  </a:lnTo>
                  <a:lnTo>
                    <a:pt x="617220" y="0"/>
                  </a:lnTo>
                  <a:close/>
                </a:path>
              </a:pathLst>
            </a:custGeom>
            <a:solidFill>
              <a:srgbClr val="DEE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874000" y="2451322"/>
            <a:ext cx="617220" cy="172720"/>
          </a:xfrm>
          <a:prstGeom prst="rect">
            <a:avLst/>
          </a:prstGeom>
          <a:solidFill>
            <a:srgbClr val="DEE0E1"/>
          </a:solidFill>
        </p:spPr>
        <p:txBody>
          <a:bodyPr vert="horz" wrap="square" lIns="0" tIns="30480" rIns="0" bIns="0" rtlCol="0">
            <a:spAutoFit/>
          </a:bodyPr>
          <a:lstStyle/>
          <a:p>
            <a:pPr marL="118110">
              <a:lnSpc>
                <a:spcPct val="100000"/>
              </a:lnSpc>
              <a:spcBef>
                <a:spcPts val="240"/>
              </a:spcBef>
            </a:pPr>
            <a:r>
              <a:rPr sz="900" spc="-10" dirty="0">
                <a:solidFill>
                  <a:srgbClr val="5B676F"/>
                </a:solidFill>
                <a:latin typeface="Trebuchet MS"/>
                <a:cs typeface="Trebuchet MS"/>
              </a:rPr>
              <a:t>Electric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874000" y="2623921"/>
            <a:ext cx="617220" cy="137160"/>
          </a:xfrm>
          <a:prstGeom prst="rect">
            <a:avLst/>
          </a:prstGeom>
          <a:solidFill>
            <a:srgbClr val="DEE0E1"/>
          </a:solidFill>
        </p:spPr>
        <p:txBody>
          <a:bodyPr vert="horz" wrap="square" lIns="0" tIns="0" rIns="0" bIns="0" rtlCol="0">
            <a:spAutoFit/>
          </a:bodyPr>
          <a:lstStyle/>
          <a:p>
            <a:pPr marL="105410">
              <a:lnSpc>
                <a:spcPts val="1045"/>
              </a:lnSpc>
            </a:pPr>
            <a:r>
              <a:rPr sz="900" spc="-10" dirty="0">
                <a:solidFill>
                  <a:srgbClr val="5B676F"/>
                </a:solidFill>
                <a:latin typeface="Trebuchet MS"/>
                <a:cs typeface="Trebuchet MS"/>
              </a:rPr>
              <a:t>Provider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874000" y="2761081"/>
            <a:ext cx="617220" cy="161925"/>
          </a:xfrm>
          <a:prstGeom prst="rect">
            <a:avLst/>
          </a:prstGeom>
          <a:solidFill>
            <a:srgbClr val="DEE0E1"/>
          </a:solidFill>
        </p:spPr>
        <p:txBody>
          <a:bodyPr vert="horz" wrap="square" lIns="0" tIns="0" rIns="0" bIns="0" rtlCol="0">
            <a:spAutoFit/>
          </a:bodyPr>
          <a:lstStyle/>
          <a:p>
            <a:pPr marL="102235">
              <a:lnSpc>
                <a:spcPts val="1045"/>
              </a:lnSpc>
            </a:pPr>
            <a:r>
              <a:rPr sz="900" spc="-10" dirty="0">
                <a:solidFill>
                  <a:srgbClr val="5B676F"/>
                </a:solidFill>
                <a:latin typeface="Trebuchet MS"/>
                <a:cs typeface="Trebuchet MS"/>
              </a:rPr>
              <a:t>Program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958580" y="2451322"/>
            <a:ext cx="617220" cy="471805"/>
          </a:xfrm>
          <a:prstGeom prst="rect">
            <a:avLst/>
          </a:prstGeom>
          <a:solidFill>
            <a:srgbClr val="DEE0E1"/>
          </a:solidFill>
        </p:spPr>
        <p:txBody>
          <a:bodyPr vert="horz" wrap="square" lIns="0" tIns="30480" rIns="0" bIns="0" rtlCol="0">
            <a:spAutoFit/>
          </a:bodyPr>
          <a:lstStyle/>
          <a:p>
            <a:pPr marL="155575" marR="50165" indent="-98425">
              <a:lnSpc>
                <a:spcPct val="100000"/>
              </a:lnSpc>
              <a:spcBef>
                <a:spcPts val="240"/>
              </a:spcBef>
            </a:pPr>
            <a:r>
              <a:rPr sz="900" spc="-35" dirty="0">
                <a:solidFill>
                  <a:srgbClr val="5B676F"/>
                </a:solidFill>
                <a:latin typeface="Trebuchet MS"/>
                <a:cs typeface="Trebuchet MS"/>
              </a:rPr>
              <a:t>Customer- </a:t>
            </a:r>
            <a:r>
              <a:rPr sz="900" spc="-10" dirty="0">
                <a:solidFill>
                  <a:srgbClr val="5B676F"/>
                </a:solidFill>
                <a:latin typeface="Trebuchet MS"/>
                <a:cs typeface="Trebuchet MS"/>
              </a:rPr>
              <a:t>driven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183880" y="2343786"/>
            <a:ext cx="1083310" cy="0"/>
          </a:xfrm>
          <a:custGeom>
            <a:avLst/>
            <a:gdLst/>
            <a:ahLst/>
            <a:cxnLst/>
            <a:rect l="l" t="t" r="r" b="b"/>
            <a:pathLst>
              <a:path w="1083309">
                <a:moveTo>
                  <a:pt x="0" y="0"/>
                </a:moveTo>
                <a:lnTo>
                  <a:pt x="1083310" y="0"/>
                </a:lnTo>
              </a:path>
            </a:pathLst>
          </a:custGeom>
          <a:ln w="12700">
            <a:solidFill>
              <a:srgbClr val="5B676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001998" y="807718"/>
            <a:ext cx="0" cy="6066155"/>
          </a:xfrm>
          <a:custGeom>
            <a:avLst/>
            <a:gdLst/>
            <a:ahLst/>
            <a:cxnLst/>
            <a:rect l="l" t="t" r="r" b="b"/>
            <a:pathLst>
              <a:path h="6066155">
                <a:moveTo>
                  <a:pt x="0" y="6065647"/>
                </a:moveTo>
                <a:lnTo>
                  <a:pt x="0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object 2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457199"/>
            <a:ext cx="4115219" cy="701040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1343210" y="673289"/>
            <a:ext cx="234378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0" dirty="0">
                <a:solidFill>
                  <a:srgbClr val="FFFFFF"/>
                </a:solidFill>
                <a:latin typeface="Trebuchet MS"/>
                <a:cs typeface="Trebuchet MS"/>
              </a:rPr>
              <a:t>Distributed</a:t>
            </a:r>
            <a:r>
              <a:rPr sz="15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00" spc="-40" dirty="0">
                <a:solidFill>
                  <a:srgbClr val="FFFFFF"/>
                </a:solidFill>
                <a:latin typeface="Trebuchet MS"/>
                <a:cs typeface="Trebuchet MS"/>
              </a:rPr>
              <a:t>Generation</a:t>
            </a:r>
            <a:r>
              <a:rPr sz="1500" spc="-20" dirty="0">
                <a:solidFill>
                  <a:srgbClr val="FFFFFF"/>
                </a:solidFill>
                <a:latin typeface="Trebuchet MS"/>
                <a:cs typeface="Trebuchet MS"/>
              </a:rPr>
              <a:t> (DG)</a:t>
            </a:r>
            <a:endParaRPr sz="1500">
              <a:latin typeface="Trebuchet MS"/>
              <a:cs typeface="Trebuchet MS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224836" y="1113789"/>
            <a:ext cx="2193290" cy="549910"/>
            <a:chOff x="1224836" y="1113789"/>
            <a:chExt cx="2193290" cy="549910"/>
          </a:xfrm>
        </p:grpSpPr>
        <p:sp>
          <p:nvSpPr>
            <p:cNvPr id="28" name="object 28"/>
            <p:cNvSpPr/>
            <p:nvPr/>
          </p:nvSpPr>
          <p:spPr>
            <a:xfrm>
              <a:off x="2514807" y="1120139"/>
              <a:ext cx="0" cy="365760"/>
            </a:xfrm>
            <a:custGeom>
              <a:avLst/>
              <a:gdLst/>
              <a:ahLst/>
              <a:cxnLst/>
              <a:rect l="l" t="t" r="r" b="b"/>
              <a:pathLst>
                <a:path h="365759">
                  <a:moveTo>
                    <a:pt x="0" y="0"/>
                  </a:moveTo>
                  <a:lnTo>
                    <a:pt x="0" y="365760"/>
                  </a:lnTo>
                </a:path>
              </a:pathLst>
            </a:custGeom>
            <a:ln w="12700">
              <a:solidFill>
                <a:srgbClr val="5B67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237345" y="1485899"/>
              <a:ext cx="2174240" cy="0"/>
            </a:xfrm>
            <a:custGeom>
              <a:avLst/>
              <a:gdLst/>
              <a:ahLst/>
              <a:cxnLst/>
              <a:rect l="l" t="t" r="r" b="b"/>
              <a:pathLst>
                <a:path w="2174240">
                  <a:moveTo>
                    <a:pt x="0" y="0"/>
                  </a:moveTo>
                  <a:lnTo>
                    <a:pt x="2173922" y="0"/>
                  </a:lnTo>
                </a:path>
              </a:pathLst>
            </a:custGeom>
            <a:ln w="12700">
              <a:solidFill>
                <a:srgbClr val="5B67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231186" y="1485899"/>
              <a:ext cx="0" cy="171450"/>
            </a:xfrm>
            <a:custGeom>
              <a:avLst/>
              <a:gdLst/>
              <a:ahLst/>
              <a:cxnLst/>
              <a:rect l="l" t="t" r="r" b="b"/>
              <a:pathLst>
                <a:path h="171450">
                  <a:moveTo>
                    <a:pt x="0" y="0"/>
                  </a:moveTo>
                  <a:lnTo>
                    <a:pt x="0" y="171450"/>
                  </a:lnTo>
                </a:path>
              </a:pathLst>
            </a:custGeom>
            <a:ln w="12700">
              <a:solidFill>
                <a:srgbClr val="5B67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686358" y="1657350"/>
            <a:ext cx="1179830" cy="565150"/>
          </a:xfrm>
          <a:prstGeom prst="rect">
            <a:avLst/>
          </a:prstGeom>
          <a:solidFill>
            <a:srgbClr val="DEE0E1"/>
          </a:solidFill>
        </p:spPr>
        <p:txBody>
          <a:bodyPr vert="horz" wrap="square" lIns="0" tIns="59055" rIns="0" bIns="0" rtlCol="0">
            <a:spAutoFit/>
          </a:bodyPr>
          <a:lstStyle/>
          <a:p>
            <a:pPr marL="95885">
              <a:lnSpc>
                <a:spcPct val="100000"/>
              </a:lnSpc>
              <a:spcBef>
                <a:spcPts val="465"/>
              </a:spcBef>
            </a:pPr>
            <a:r>
              <a:rPr sz="1400" spc="-10" dirty="0">
                <a:solidFill>
                  <a:srgbClr val="5B676F"/>
                </a:solidFill>
                <a:latin typeface="Trebuchet MS"/>
                <a:cs typeface="Trebuchet MS"/>
              </a:rPr>
              <a:t>Unregistered</a:t>
            </a:r>
            <a:endParaRPr sz="1400">
              <a:latin typeface="Trebuchet MS"/>
              <a:cs typeface="Trebuchet MS"/>
            </a:endParaRPr>
          </a:p>
          <a:p>
            <a:pPr marL="84455">
              <a:lnSpc>
                <a:spcPct val="100000"/>
              </a:lnSpc>
              <a:spcBef>
                <a:spcPts val="300"/>
              </a:spcBef>
            </a:pPr>
            <a:r>
              <a:rPr sz="1100" spc="-35" dirty="0">
                <a:solidFill>
                  <a:srgbClr val="5B676F"/>
                </a:solidFill>
                <a:latin typeface="Trebuchet MS"/>
                <a:cs typeface="Trebuchet MS"/>
              </a:rPr>
              <a:t>Typically</a:t>
            </a:r>
            <a:r>
              <a:rPr sz="1100" spc="-5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100" spc="85" dirty="0">
                <a:solidFill>
                  <a:srgbClr val="5B676F"/>
                </a:solidFill>
                <a:latin typeface="Trebuchet MS"/>
                <a:cs typeface="Trebuchet MS"/>
              </a:rPr>
              <a:t>&lt;1</a:t>
            </a:r>
            <a:r>
              <a:rPr sz="1100" spc="-5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100" spc="25" dirty="0">
                <a:solidFill>
                  <a:srgbClr val="5B676F"/>
                </a:solidFill>
                <a:latin typeface="Trebuchet MS"/>
                <a:cs typeface="Trebuchet MS"/>
              </a:rPr>
              <a:t>MW</a:t>
            </a:r>
            <a:endParaRPr sz="1100">
              <a:latin typeface="Trebuchet MS"/>
              <a:cs typeface="Trebuchet MS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819863" y="2360044"/>
            <a:ext cx="822960" cy="762635"/>
            <a:chOff x="819863" y="2360044"/>
            <a:chExt cx="822960" cy="762635"/>
          </a:xfrm>
        </p:grpSpPr>
        <p:sp>
          <p:nvSpPr>
            <p:cNvPr id="33" name="object 33"/>
            <p:cNvSpPr/>
            <p:nvPr/>
          </p:nvSpPr>
          <p:spPr>
            <a:xfrm>
              <a:off x="832563" y="2624199"/>
              <a:ext cx="683260" cy="485775"/>
            </a:xfrm>
            <a:custGeom>
              <a:avLst/>
              <a:gdLst/>
              <a:ahLst/>
              <a:cxnLst/>
              <a:rect l="l" t="t" r="r" b="b"/>
              <a:pathLst>
                <a:path w="683260" h="485775">
                  <a:moveTo>
                    <a:pt x="648652" y="485063"/>
                  </a:moveTo>
                  <a:lnTo>
                    <a:pt x="648652" y="262890"/>
                  </a:lnTo>
                  <a:lnTo>
                    <a:pt x="531495" y="2857"/>
                  </a:lnTo>
                  <a:lnTo>
                    <a:pt x="168592" y="0"/>
                  </a:lnTo>
                  <a:lnTo>
                    <a:pt x="294322" y="271462"/>
                  </a:lnTo>
                  <a:lnTo>
                    <a:pt x="294322" y="472757"/>
                  </a:lnTo>
                </a:path>
                <a:path w="683260" h="485775">
                  <a:moveTo>
                    <a:pt x="0" y="477202"/>
                  </a:moveTo>
                  <a:lnTo>
                    <a:pt x="682942" y="485775"/>
                  </a:lnTo>
                </a:path>
                <a:path w="683260" h="485775">
                  <a:moveTo>
                    <a:pt x="294322" y="267652"/>
                  </a:moveTo>
                  <a:lnTo>
                    <a:pt x="648652" y="267182"/>
                  </a:lnTo>
                </a:path>
                <a:path w="683260" h="485775">
                  <a:moveTo>
                    <a:pt x="301942" y="5245"/>
                  </a:moveTo>
                  <a:lnTo>
                    <a:pt x="420052" y="267182"/>
                  </a:lnTo>
                </a:path>
                <a:path w="683260" h="485775">
                  <a:moveTo>
                    <a:pt x="419100" y="3340"/>
                  </a:moveTo>
                  <a:lnTo>
                    <a:pt x="538162" y="268135"/>
                  </a:lnTo>
                </a:path>
                <a:path w="683260" h="485775">
                  <a:moveTo>
                    <a:pt x="255270" y="176212"/>
                  </a:moveTo>
                  <a:lnTo>
                    <a:pt x="605790" y="175260"/>
                  </a:lnTo>
                </a:path>
                <a:path w="683260" h="485775">
                  <a:moveTo>
                    <a:pt x="214312" y="86677"/>
                  </a:moveTo>
                  <a:lnTo>
                    <a:pt x="566737" y="88582"/>
                  </a:lnTo>
                </a:path>
                <a:path w="683260" h="485775">
                  <a:moveTo>
                    <a:pt x="165735" y="2857"/>
                  </a:moveTo>
                  <a:lnTo>
                    <a:pt x="48577" y="260032"/>
                  </a:lnTo>
                  <a:lnTo>
                    <a:pt x="47866" y="475068"/>
                  </a:lnTo>
                </a:path>
              </a:pathLst>
            </a:custGeom>
            <a:ln w="25400">
              <a:solidFill>
                <a:srgbClr val="FFD1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215469" y="2372744"/>
              <a:ext cx="414655" cy="405765"/>
            </a:xfrm>
            <a:custGeom>
              <a:avLst/>
              <a:gdLst/>
              <a:ahLst/>
              <a:cxnLst/>
              <a:rect l="l" t="t" r="r" b="b"/>
              <a:pathLst>
                <a:path w="414655" h="405764">
                  <a:moveTo>
                    <a:pt x="348615" y="254317"/>
                  </a:moveTo>
                  <a:lnTo>
                    <a:pt x="414337" y="277177"/>
                  </a:lnTo>
                </a:path>
                <a:path w="414655" h="405764">
                  <a:moveTo>
                    <a:pt x="280035" y="342899"/>
                  </a:moveTo>
                  <a:lnTo>
                    <a:pt x="311467" y="405764"/>
                  </a:lnTo>
                </a:path>
                <a:path w="414655" h="405764">
                  <a:moveTo>
                    <a:pt x="0" y="148589"/>
                  </a:moveTo>
                  <a:lnTo>
                    <a:pt x="68580" y="168592"/>
                  </a:lnTo>
                </a:path>
                <a:path w="414655" h="405764">
                  <a:moveTo>
                    <a:pt x="105727" y="22859"/>
                  </a:moveTo>
                  <a:lnTo>
                    <a:pt x="142875" y="88582"/>
                  </a:lnTo>
                </a:path>
                <a:path w="414655" h="405764">
                  <a:moveTo>
                    <a:pt x="248602" y="65722"/>
                  </a:moveTo>
                  <a:lnTo>
                    <a:pt x="271462" y="0"/>
                  </a:lnTo>
                </a:path>
                <a:path w="414655" h="405764">
                  <a:moveTo>
                    <a:pt x="337185" y="142874"/>
                  </a:moveTo>
                  <a:lnTo>
                    <a:pt x="400050" y="111442"/>
                  </a:lnTo>
                </a:path>
              </a:pathLst>
            </a:custGeom>
            <a:ln w="25400">
              <a:solidFill>
                <a:srgbClr val="FFD1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322217" y="2489983"/>
              <a:ext cx="201930" cy="200025"/>
            </a:xfrm>
            <a:custGeom>
              <a:avLst/>
              <a:gdLst/>
              <a:ahLst/>
              <a:cxnLst/>
              <a:rect l="l" t="t" r="r" b="b"/>
              <a:pathLst>
                <a:path w="201930" h="200025">
                  <a:moveTo>
                    <a:pt x="0" y="81991"/>
                  </a:moveTo>
                  <a:lnTo>
                    <a:pt x="12534" y="49463"/>
                  </a:lnTo>
                  <a:lnTo>
                    <a:pt x="34842" y="23469"/>
                  </a:lnTo>
                  <a:lnTo>
                    <a:pt x="64693" y="6238"/>
                  </a:lnTo>
                  <a:lnTo>
                    <a:pt x="99860" y="0"/>
                  </a:lnTo>
                  <a:lnTo>
                    <a:pt x="139483" y="7998"/>
                  </a:lnTo>
                  <a:lnTo>
                    <a:pt x="171838" y="29810"/>
                  </a:lnTo>
                  <a:lnTo>
                    <a:pt x="193652" y="62161"/>
                  </a:lnTo>
                  <a:lnTo>
                    <a:pt x="201650" y="101777"/>
                  </a:lnTo>
                  <a:lnTo>
                    <a:pt x="196187" y="134768"/>
                  </a:lnTo>
                  <a:lnTo>
                    <a:pt x="181008" y="163245"/>
                  </a:lnTo>
                  <a:lnTo>
                    <a:pt x="157925" y="185398"/>
                  </a:lnTo>
                  <a:lnTo>
                    <a:pt x="128752" y="199415"/>
                  </a:lnTo>
                </a:path>
              </a:pathLst>
            </a:custGeom>
            <a:ln w="25400">
              <a:solidFill>
                <a:srgbClr val="FFD1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853427" y="3189954"/>
            <a:ext cx="75565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5B676F"/>
                </a:solidFill>
                <a:latin typeface="Trebuchet MS"/>
                <a:cs typeface="Trebuchet MS"/>
              </a:rPr>
              <a:t>Rooftop</a:t>
            </a:r>
            <a:r>
              <a:rPr sz="1000" spc="-5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5B676F"/>
                </a:solidFill>
                <a:latin typeface="Trebuchet MS"/>
                <a:cs typeface="Trebuchet MS"/>
              </a:rPr>
              <a:t>solar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772335" y="3562961"/>
            <a:ext cx="918210" cy="750570"/>
            <a:chOff x="772335" y="3562961"/>
            <a:chExt cx="918210" cy="750570"/>
          </a:xfrm>
        </p:grpSpPr>
        <p:sp>
          <p:nvSpPr>
            <p:cNvPr id="38" name="object 38"/>
            <p:cNvSpPr/>
            <p:nvPr/>
          </p:nvSpPr>
          <p:spPr>
            <a:xfrm>
              <a:off x="1286756" y="4251870"/>
              <a:ext cx="85725" cy="20955"/>
            </a:xfrm>
            <a:custGeom>
              <a:avLst/>
              <a:gdLst/>
              <a:ahLst/>
              <a:cxnLst/>
              <a:rect l="l" t="t" r="r" b="b"/>
              <a:pathLst>
                <a:path w="85725" h="20954">
                  <a:moveTo>
                    <a:pt x="80784" y="0"/>
                  </a:moveTo>
                  <a:lnTo>
                    <a:pt x="4622" y="0"/>
                  </a:lnTo>
                  <a:lnTo>
                    <a:pt x="0" y="4610"/>
                  </a:lnTo>
                  <a:lnTo>
                    <a:pt x="0" y="16014"/>
                  </a:lnTo>
                  <a:lnTo>
                    <a:pt x="4622" y="20637"/>
                  </a:lnTo>
                  <a:lnTo>
                    <a:pt x="75082" y="20637"/>
                  </a:lnTo>
                  <a:lnTo>
                    <a:pt x="80784" y="20637"/>
                  </a:lnTo>
                  <a:lnTo>
                    <a:pt x="85407" y="16014"/>
                  </a:lnTo>
                  <a:lnTo>
                    <a:pt x="85407" y="4610"/>
                  </a:lnTo>
                  <a:lnTo>
                    <a:pt x="80784" y="0"/>
                  </a:lnTo>
                  <a:close/>
                </a:path>
              </a:pathLst>
            </a:custGeom>
            <a:solidFill>
              <a:srgbClr val="0038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5510" y="3863642"/>
              <a:ext cx="84937" cy="95008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998080" y="3863606"/>
              <a:ext cx="374650" cy="408940"/>
            </a:xfrm>
            <a:custGeom>
              <a:avLst/>
              <a:gdLst/>
              <a:ahLst/>
              <a:cxnLst/>
              <a:rect l="l" t="t" r="r" b="b"/>
              <a:pathLst>
                <a:path w="374650" h="408939">
                  <a:moveTo>
                    <a:pt x="310591" y="13677"/>
                  </a:moveTo>
                  <a:lnTo>
                    <a:pt x="306933" y="2882"/>
                  </a:lnTo>
                  <a:lnTo>
                    <a:pt x="301066" y="0"/>
                  </a:lnTo>
                  <a:lnTo>
                    <a:pt x="259308" y="14173"/>
                  </a:lnTo>
                  <a:lnTo>
                    <a:pt x="256413" y="20027"/>
                  </a:lnTo>
                  <a:lnTo>
                    <a:pt x="259702" y="29730"/>
                  </a:lnTo>
                  <a:lnTo>
                    <a:pt x="263715" y="32435"/>
                  </a:lnTo>
                  <a:lnTo>
                    <a:pt x="268020" y="32435"/>
                  </a:lnTo>
                  <a:lnTo>
                    <a:pt x="269125" y="32435"/>
                  </a:lnTo>
                  <a:lnTo>
                    <a:pt x="270243" y="32258"/>
                  </a:lnTo>
                  <a:lnTo>
                    <a:pt x="307708" y="19545"/>
                  </a:lnTo>
                  <a:lnTo>
                    <a:pt x="310591" y="13677"/>
                  </a:lnTo>
                  <a:close/>
                </a:path>
                <a:path w="374650" h="408939">
                  <a:moveTo>
                    <a:pt x="374078" y="392874"/>
                  </a:moveTo>
                  <a:lnTo>
                    <a:pt x="369455" y="388264"/>
                  </a:lnTo>
                  <a:lnTo>
                    <a:pt x="304698" y="388264"/>
                  </a:lnTo>
                  <a:lnTo>
                    <a:pt x="83566" y="388264"/>
                  </a:lnTo>
                  <a:lnTo>
                    <a:pt x="83566" y="163156"/>
                  </a:lnTo>
                  <a:lnTo>
                    <a:pt x="295694" y="91147"/>
                  </a:lnTo>
                  <a:lnTo>
                    <a:pt x="355854" y="161480"/>
                  </a:lnTo>
                  <a:lnTo>
                    <a:pt x="362369" y="161988"/>
                  </a:lnTo>
                  <a:lnTo>
                    <a:pt x="371030" y="154571"/>
                  </a:lnTo>
                  <a:lnTo>
                    <a:pt x="371538" y="148056"/>
                  </a:lnTo>
                  <a:lnTo>
                    <a:pt x="304088" y="69215"/>
                  </a:lnTo>
                  <a:lnTo>
                    <a:pt x="299669" y="68008"/>
                  </a:lnTo>
                  <a:lnTo>
                    <a:pt x="83566" y="141363"/>
                  </a:lnTo>
                  <a:lnTo>
                    <a:pt x="83566" y="95618"/>
                  </a:lnTo>
                  <a:lnTo>
                    <a:pt x="172046" y="65582"/>
                  </a:lnTo>
                  <a:lnTo>
                    <a:pt x="174942" y="59715"/>
                  </a:lnTo>
                  <a:lnTo>
                    <a:pt x="171272" y="48920"/>
                  </a:lnTo>
                  <a:lnTo>
                    <a:pt x="165417" y="46037"/>
                  </a:lnTo>
                  <a:lnTo>
                    <a:pt x="65735" y="79870"/>
                  </a:lnTo>
                  <a:lnTo>
                    <a:pt x="62928" y="83794"/>
                  </a:lnTo>
                  <a:lnTo>
                    <a:pt x="62928" y="151053"/>
                  </a:lnTo>
                  <a:lnTo>
                    <a:pt x="61633" y="153670"/>
                  </a:lnTo>
                  <a:lnTo>
                    <a:pt x="62928" y="157492"/>
                  </a:lnTo>
                  <a:lnTo>
                    <a:pt x="62928" y="388264"/>
                  </a:lnTo>
                  <a:lnTo>
                    <a:pt x="4622" y="388264"/>
                  </a:lnTo>
                  <a:lnTo>
                    <a:pt x="0" y="392874"/>
                  </a:lnTo>
                  <a:lnTo>
                    <a:pt x="0" y="404279"/>
                  </a:lnTo>
                  <a:lnTo>
                    <a:pt x="4622" y="408901"/>
                  </a:lnTo>
                  <a:lnTo>
                    <a:pt x="67538" y="408901"/>
                  </a:lnTo>
                  <a:lnTo>
                    <a:pt x="75095" y="408901"/>
                  </a:lnTo>
                  <a:lnTo>
                    <a:pt x="369455" y="408901"/>
                  </a:lnTo>
                  <a:lnTo>
                    <a:pt x="374078" y="404279"/>
                  </a:lnTo>
                  <a:lnTo>
                    <a:pt x="374078" y="392874"/>
                  </a:lnTo>
                  <a:close/>
                </a:path>
              </a:pathLst>
            </a:custGeom>
            <a:solidFill>
              <a:srgbClr val="0038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6844" y="3863630"/>
              <a:ext cx="87896" cy="98513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772337" y="3562971"/>
              <a:ext cx="918210" cy="709930"/>
            </a:xfrm>
            <a:custGeom>
              <a:avLst/>
              <a:gdLst/>
              <a:ahLst/>
              <a:cxnLst/>
              <a:rect l="l" t="t" r="r" b="b"/>
              <a:pathLst>
                <a:path w="918210" h="709929">
                  <a:moveTo>
                    <a:pt x="247675" y="314312"/>
                  </a:moveTo>
                  <a:lnTo>
                    <a:pt x="244005" y="303517"/>
                  </a:lnTo>
                  <a:lnTo>
                    <a:pt x="238150" y="300634"/>
                  </a:lnTo>
                  <a:lnTo>
                    <a:pt x="186969" y="318008"/>
                  </a:lnTo>
                  <a:lnTo>
                    <a:pt x="184073" y="323862"/>
                  </a:lnTo>
                  <a:lnTo>
                    <a:pt x="187363" y="333565"/>
                  </a:lnTo>
                  <a:lnTo>
                    <a:pt x="191376" y="336270"/>
                  </a:lnTo>
                  <a:lnTo>
                    <a:pt x="195681" y="336270"/>
                  </a:lnTo>
                  <a:lnTo>
                    <a:pt x="196786" y="336270"/>
                  </a:lnTo>
                  <a:lnTo>
                    <a:pt x="197904" y="336092"/>
                  </a:lnTo>
                  <a:lnTo>
                    <a:pt x="244779" y="320179"/>
                  </a:lnTo>
                  <a:lnTo>
                    <a:pt x="247675" y="314312"/>
                  </a:lnTo>
                  <a:close/>
                </a:path>
                <a:path w="918210" h="709929">
                  <a:moveTo>
                    <a:pt x="312394" y="454063"/>
                  </a:moveTo>
                  <a:lnTo>
                    <a:pt x="241211" y="369849"/>
                  </a:lnTo>
                  <a:lnTo>
                    <a:pt x="236766" y="368617"/>
                  </a:lnTo>
                  <a:lnTo>
                    <a:pt x="20637" y="441985"/>
                  </a:lnTo>
                  <a:lnTo>
                    <a:pt x="20637" y="396252"/>
                  </a:lnTo>
                  <a:lnTo>
                    <a:pt x="103797" y="368020"/>
                  </a:lnTo>
                  <a:lnTo>
                    <a:pt x="106692" y="362165"/>
                  </a:lnTo>
                  <a:lnTo>
                    <a:pt x="103022" y="351370"/>
                  </a:lnTo>
                  <a:lnTo>
                    <a:pt x="97167" y="348475"/>
                  </a:lnTo>
                  <a:lnTo>
                    <a:pt x="2819" y="380504"/>
                  </a:lnTo>
                  <a:lnTo>
                    <a:pt x="0" y="384429"/>
                  </a:lnTo>
                  <a:lnTo>
                    <a:pt x="0" y="451954"/>
                  </a:lnTo>
                  <a:lnTo>
                    <a:pt x="0" y="704913"/>
                  </a:lnTo>
                  <a:lnTo>
                    <a:pt x="4622" y="709536"/>
                  </a:lnTo>
                  <a:lnTo>
                    <a:pt x="236067" y="709536"/>
                  </a:lnTo>
                  <a:lnTo>
                    <a:pt x="241769" y="709536"/>
                  </a:lnTo>
                  <a:lnTo>
                    <a:pt x="300837" y="709536"/>
                  </a:lnTo>
                  <a:lnTo>
                    <a:pt x="306539" y="709536"/>
                  </a:lnTo>
                  <a:lnTo>
                    <a:pt x="311162" y="704913"/>
                  </a:lnTo>
                  <a:lnTo>
                    <a:pt x="311162" y="693508"/>
                  </a:lnTo>
                  <a:lnTo>
                    <a:pt x="306539" y="688898"/>
                  </a:lnTo>
                  <a:lnTo>
                    <a:pt x="241769" y="688898"/>
                  </a:lnTo>
                  <a:lnTo>
                    <a:pt x="20637" y="688898"/>
                  </a:lnTo>
                  <a:lnTo>
                    <a:pt x="20637" y="463778"/>
                  </a:lnTo>
                  <a:lnTo>
                    <a:pt x="232727" y="391795"/>
                  </a:lnTo>
                  <a:lnTo>
                    <a:pt x="296633" y="467398"/>
                  </a:lnTo>
                  <a:lnTo>
                    <a:pt x="303149" y="467944"/>
                  </a:lnTo>
                  <a:lnTo>
                    <a:pt x="311848" y="460578"/>
                  </a:lnTo>
                  <a:lnTo>
                    <a:pt x="312394" y="454063"/>
                  </a:lnTo>
                  <a:close/>
                </a:path>
                <a:path w="918210" h="709929">
                  <a:moveTo>
                    <a:pt x="504113" y="327139"/>
                  </a:moveTo>
                  <a:lnTo>
                    <a:pt x="502539" y="20650"/>
                  </a:lnTo>
                  <a:lnTo>
                    <a:pt x="502462" y="4584"/>
                  </a:lnTo>
                  <a:lnTo>
                    <a:pt x="497852" y="0"/>
                  </a:lnTo>
                  <a:lnTo>
                    <a:pt x="483412" y="0"/>
                  </a:lnTo>
                  <a:lnTo>
                    <a:pt x="483412" y="315366"/>
                  </a:lnTo>
                  <a:lnTo>
                    <a:pt x="399491" y="343852"/>
                  </a:lnTo>
                  <a:lnTo>
                    <a:pt x="401726" y="20650"/>
                  </a:lnTo>
                  <a:lnTo>
                    <a:pt x="481914" y="20650"/>
                  </a:lnTo>
                  <a:lnTo>
                    <a:pt x="483412" y="315366"/>
                  </a:lnTo>
                  <a:lnTo>
                    <a:pt x="483412" y="0"/>
                  </a:lnTo>
                  <a:lnTo>
                    <a:pt x="385800" y="0"/>
                  </a:lnTo>
                  <a:lnTo>
                    <a:pt x="381190" y="4584"/>
                  </a:lnTo>
                  <a:lnTo>
                    <a:pt x="378726" y="361556"/>
                  </a:lnTo>
                  <a:lnTo>
                    <a:pt x="380326" y="364693"/>
                  </a:lnTo>
                  <a:lnTo>
                    <a:pt x="384822" y="367944"/>
                  </a:lnTo>
                  <a:lnTo>
                    <a:pt x="386930" y="368604"/>
                  </a:lnTo>
                  <a:lnTo>
                    <a:pt x="390194" y="368604"/>
                  </a:lnTo>
                  <a:lnTo>
                    <a:pt x="391312" y="368427"/>
                  </a:lnTo>
                  <a:lnTo>
                    <a:pt x="463689" y="343852"/>
                  </a:lnTo>
                  <a:lnTo>
                    <a:pt x="501294" y="331089"/>
                  </a:lnTo>
                  <a:lnTo>
                    <a:pt x="504113" y="327139"/>
                  </a:lnTo>
                  <a:close/>
                </a:path>
                <a:path w="918210" h="709929">
                  <a:moveTo>
                    <a:pt x="917689" y="127101"/>
                  </a:moveTo>
                  <a:lnTo>
                    <a:pt x="913066" y="122478"/>
                  </a:lnTo>
                  <a:lnTo>
                    <a:pt x="897039" y="122478"/>
                  </a:lnTo>
                  <a:lnTo>
                    <a:pt x="897039" y="143129"/>
                  </a:lnTo>
                  <a:lnTo>
                    <a:pt x="897039" y="688898"/>
                  </a:lnTo>
                  <a:lnTo>
                    <a:pt x="852639" y="688898"/>
                  </a:lnTo>
                  <a:lnTo>
                    <a:pt x="852639" y="143129"/>
                  </a:lnTo>
                  <a:lnTo>
                    <a:pt x="897039" y="143129"/>
                  </a:lnTo>
                  <a:lnTo>
                    <a:pt x="897039" y="122478"/>
                  </a:lnTo>
                  <a:lnTo>
                    <a:pt x="848017" y="122478"/>
                  </a:lnTo>
                  <a:lnTo>
                    <a:pt x="836612" y="122478"/>
                  </a:lnTo>
                  <a:lnTo>
                    <a:pt x="831989" y="122478"/>
                  </a:lnTo>
                  <a:lnTo>
                    <a:pt x="831989" y="143129"/>
                  </a:lnTo>
                  <a:lnTo>
                    <a:pt x="831989" y="688898"/>
                  </a:lnTo>
                  <a:lnTo>
                    <a:pt x="790346" y="688898"/>
                  </a:lnTo>
                  <a:lnTo>
                    <a:pt x="790346" y="143129"/>
                  </a:lnTo>
                  <a:lnTo>
                    <a:pt x="831989" y="143129"/>
                  </a:lnTo>
                  <a:lnTo>
                    <a:pt x="831989" y="122478"/>
                  </a:lnTo>
                  <a:lnTo>
                    <a:pt x="785723" y="122478"/>
                  </a:lnTo>
                  <a:lnTo>
                    <a:pt x="774319" y="122478"/>
                  </a:lnTo>
                  <a:lnTo>
                    <a:pt x="769696" y="122478"/>
                  </a:lnTo>
                  <a:lnTo>
                    <a:pt x="769696" y="143129"/>
                  </a:lnTo>
                  <a:lnTo>
                    <a:pt x="769696" y="688898"/>
                  </a:lnTo>
                  <a:lnTo>
                    <a:pt x="728052" y="688898"/>
                  </a:lnTo>
                  <a:lnTo>
                    <a:pt x="728052" y="143129"/>
                  </a:lnTo>
                  <a:lnTo>
                    <a:pt x="769696" y="143129"/>
                  </a:lnTo>
                  <a:lnTo>
                    <a:pt x="769696" y="122478"/>
                  </a:lnTo>
                  <a:lnTo>
                    <a:pt x="723430" y="122478"/>
                  </a:lnTo>
                  <a:lnTo>
                    <a:pt x="712025" y="122478"/>
                  </a:lnTo>
                  <a:lnTo>
                    <a:pt x="707402" y="122478"/>
                  </a:lnTo>
                  <a:lnTo>
                    <a:pt x="707402" y="143129"/>
                  </a:lnTo>
                  <a:lnTo>
                    <a:pt x="707402" y="688898"/>
                  </a:lnTo>
                  <a:lnTo>
                    <a:pt x="665759" y="688898"/>
                  </a:lnTo>
                  <a:lnTo>
                    <a:pt x="665759" y="143129"/>
                  </a:lnTo>
                  <a:lnTo>
                    <a:pt x="707402" y="143129"/>
                  </a:lnTo>
                  <a:lnTo>
                    <a:pt x="707402" y="122478"/>
                  </a:lnTo>
                  <a:lnTo>
                    <a:pt x="661136" y="122478"/>
                  </a:lnTo>
                  <a:lnTo>
                    <a:pt x="649732" y="122478"/>
                  </a:lnTo>
                  <a:lnTo>
                    <a:pt x="645109" y="122478"/>
                  </a:lnTo>
                  <a:lnTo>
                    <a:pt x="645109" y="143129"/>
                  </a:lnTo>
                  <a:lnTo>
                    <a:pt x="645109" y="688898"/>
                  </a:lnTo>
                  <a:lnTo>
                    <a:pt x="598716" y="688898"/>
                  </a:lnTo>
                  <a:lnTo>
                    <a:pt x="598716" y="143129"/>
                  </a:lnTo>
                  <a:lnTo>
                    <a:pt x="645109" y="143129"/>
                  </a:lnTo>
                  <a:lnTo>
                    <a:pt x="645109" y="122478"/>
                  </a:lnTo>
                  <a:lnTo>
                    <a:pt x="582688" y="122478"/>
                  </a:lnTo>
                  <a:lnTo>
                    <a:pt x="578065" y="127101"/>
                  </a:lnTo>
                  <a:lnTo>
                    <a:pt x="578065" y="704913"/>
                  </a:lnTo>
                  <a:lnTo>
                    <a:pt x="582688" y="709536"/>
                  </a:lnTo>
                  <a:lnTo>
                    <a:pt x="649732" y="709536"/>
                  </a:lnTo>
                  <a:lnTo>
                    <a:pt x="655434" y="709536"/>
                  </a:lnTo>
                  <a:lnTo>
                    <a:pt x="913066" y="709536"/>
                  </a:lnTo>
                  <a:lnTo>
                    <a:pt x="917689" y="704913"/>
                  </a:lnTo>
                  <a:lnTo>
                    <a:pt x="917689" y="688898"/>
                  </a:lnTo>
                  <a:lnTo>
                    <a:pt x="917689" y="143129"/>
                  </a:lnTo>
                  <a:lnTo>
                    <a:pt x="917689" y="127101"/>
                  </a:lnTo>
                  <a:close/>
                </a:path>
              </a:pathLst>
            </a:custGeom>
            <a:solidFill>
              <a:srgbClr val="0038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7086" y="3799225"/>
              <a:ext cx="121678" cy="13415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3763" y="4016811"/>
              <a:ext cx="171286" cy="197256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9844" y="4016811"/>
              <a:ext cx="171286" cy="197256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772335" y="4251860"/>
              <a:ext cx="918210" cy="61594"/>
            </a:xfrm>
            <a:custGeom>
              <a:avLst/>
              <a:gdLst/>
              <a:ahLst/>
              <a:cxnLst/>
              <a:rect l="l" t="t" r="r" b="b"/>
              <a:pathLst>
                <a:path w="918210" h="61595">
                  <a:moveTo>
                    <a:pt x="913079" y="0"/>
                  </a:moveTo>
                  <a:lnTo>
                    <a:pt x="4622" y="0"/>
                  </a:lnTo>
                  <a:lnTo>
                    <a:pt x="0" y="4622"/>
                  </a:lnTo>
                  <a:lnTo>
                    <a:pt x="0" y="56438"/>
                  </a:lnTo>
                  <a:lnTo>
                    <a:pt x="4622" y="61061"/>
                  </a:lnTo>
                  <a:lnTo>
                    <a:pt x="913079" y="61061"/>
                  </a:lnTo>
                  <a:lnTo>
                    <a:pt x="917702" y="56438"/>
                  </a:lnTo>
                  <a:lnTo>
                    <a:pt x="917702" y="40424"/>
                  </a:lnTo>
                  <a:lnTo>
                    <a:pt x="20650" y="40424"/>
                  </a:lnTo>
                  <a:lnTo>
                    <a:pt x="20650" y="20650"/>
                  </a:lnTo>
                  <a:lnTo>
                    <a:pt x="917702" y="20650"/>
                  </a:lnTo>
                  <a:lnTo>
                    <a:pt x="917702" y="4622"/>
                  </a:lnTo>
                  <a:lnTo>
                    <a:pt x="913079" y="0"/>
                  </a:lnTo>
                  <a:close/>
                </a:path>
                <a:path w="918210" h="61595">
                  <a:moveTo>
                    <a:pt x="917702" y="20650"/>
                  </a:moveTo>
                  <a:lnTo>
                    <a:pt x="897064" y="20650"/>
                  </a:lnTo>
                  <a:lnTo>
                    <a:pt x="897064" y="40424"/>
                  </a:lnTo>
                  <a:lnTo>
                    <a:pt x="917702" y="40424"/>
                  </a:lnTo>
                  <a:lnTo>
                    <a:pt x="917702" y="20650"/>
                  </a:lnTo>
                  <a:close/>
                </a:path>
              </a:pathLst>
            </a:custGeom>
            <a:solidFill>
              <a:srgbClr val="0038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775768" y="4351390"/>
            <a:ext cx="911225" cy="44958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 algn="ctr">
              <a:lnSpc>
                <a:spcPts val="1080"/>
              </a:lnSpc>
              <a:spcBef>
                <a:spcPts val="235"/>
              </a:spcBef>
            </a:pPr>
            <a:r>
              <a:rPr sz="1000" spc="-10" dirty="0">
                <a:solidFill>
                  <a:srgbClr val="5B676F"/>
                </a:solidFill>
                <a:latin typeface="Trebuchet MS"/>
                <a:cs typeface="Trebuchet MS"/>
              </a:rPr>
              <a:t>Fossil-</a:t>
            </a:r>
            <a:r>
              <a:rPr sz="1000" dirty="0">
                <a:solidFill>
                  <a:srgbClr val="5B676F"/>
                </a:solidFill>
                <a:latin typeface="Trebuchet MS"/>
                <a:cs typeface="Trebuchet MS"/>
              </a:rPr>
              <a:t>fuel</a:t>
            </a:r>
            <a:r>
              <a:rPr sz="1000" spc="-25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5B676F"/>
                </a:solidFill>
                <a:latin typeface="Trebuchet MS"/>
                <a:cs typeface="Trebuchet MS"/>
              </a:rPr>
              <a:t>units </a:t>
            </a:r>
            <a:r>
              <a:rPr sz="900" spc="-10" dirty="0">
                <a:solidFill>
                  <a:srgbClr val="5B676F"/>
                </a:solidFill>
                <a:latin typeface="Trebuchet MS"/>
                <a:cs typeface="Trebuchet MS"/>
              </a:rPr>
              <a:t>(Natural</a:t>
            </a:r>
            <a:r>
              <a:rPr sz="900" spc="-30" dirty="0">
                <a:solidFill>
                  <a:srgbClr val="5B676F"/>
                </a:solidFill>
                <a:latin typeface="Trebuchet MS"/>
                <a:cs typeface="Trebuchet MS"/>
              </a:rPr>
              <a:t> gas-</a:t>
            </a:r>
            <a:r>
              <a:rPr sz="900" spc="-20" dirty="0">
                <a:solidFill>
                  <a:srgbClr val="5B676F"/>
                </a:solidFill>
                <a:latin typeface="Trebuchet MS"/>
                <a:cs typeface="Trebuchet MS"/>
              </a:rPr>
              <a:t>fired </a:t>
            </a:r>
            <a:r>
              <a:rPr sz="900" dirty="0">
                <a:solidFill>
                  <a:srgbClr val="5B676F"/>
                </a:solidFill>
                <a:latin typeface="Trebuchet MS"/>
                <a:cs typeface="Trebuchet MS"/>
              </a:rPr>
              <a:t>and</a:t>
            </a:r>
            <a:r>
              <a:rPr sz="900" spc="-30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5B676F"/>
                </a:solidFill>
                <a:latin typeface="Trebuchet MS"/>
                <a:cs typeface="Trebuchet MS"/>
              </a:rPr>
              <a:t>diesel)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47636" y="5866834"/>
            <a:ext cx="9671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11785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solidFill>
                  <a:srgbClr val="5B676F"/>
                </a:solidFill>
                <a:latin typeface="Trebuchet MS"/>
                <a:cs typeface="Trebuchet MS"/>
              </a:rPr>
              <a:t>Small </a:t>
            </a:r>
            <a:r>
              <a:rPr sz="1000" spc="-20" dirty="0">
                <a:solidFill>
                  <a:srgbClr val="5B676F"/>
                </a:solidFill>
                <a:latin typeface="Trebuchet MS"/>
                <a:cs typeface="Trebuchet MS"/>
              </a:rPr>
              <a:t>commercial</a:t>
            </a:r>
            <a:r>
              <a:rPr sz="1000" spc="-10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5B676F"/>
                </a:solidFill>
                <a:latin typeface="Trebuchet MS"/>
                <a:cs typeface="Trebuchet MS"/>
              </a:rPr>
              <a:t>solar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718677" y="4998721"/>
            <a:ext cx="1021715" cy="852169"/>
            <a:chOff x="718677" y="4998721"/>
            <a:chExt cx="1021715" cy="852169"/>
          </a:xfrm>
        </p:grpSpPr>
        <p:sp>
          <p:nvSpPr>
            <p:cNvPr id="50" name="object 50"/>
            <p:cNvSpPr/>
            <p:nvPr/>
          </p:nvSpPr>
          <p:spPr>
            <a:xfrm>
              <a:off x="748830" y="5146611"/>
              <a:ext cx="955675" cy="681990"/>
            </a:xfrm>
            <a:custGeom>
              <a:avLst/>
              <a:gdLst/>
              <a:ahLst/>
              <a:cxnLst/>
              <a:rect l="l" t="t" r="r" b="b"/>
              <a:pathLst>
                <a:path w="955675" h="681989">
                  <a:moveTo>
                    <a:pt x="0" y="0"/>
                  </a:moveTo>
                  <a:lnTo>
                    <a:pt x="955548" y="0"/>
                  </a:lnTo>
                  <a:lnTo>
                    <a:pt x="955548" y="681736"/>
                  </a:lnTo>
                  <a:lnTo>
                    <a:pt x="0" y="681736"/>
                  </a:lnTo>
                  <a:lnTo>
                    <a:pt x="0" y="0"/>
                  </a:lnTo>
                  <a:close/>
                </a:path>
              </a:pathLst>
            </a:custGeom>
            <a:ln w="11175">
              <a:solidFill>
                <a:srgbClr val="880B5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48830" y="5714720"/>
              <a:ext cx="955675" cy="0"/>
            </a:xfrm>
            <a:custGeom>
              <a:avLst/>
              <a:gdLst/>
              <a:ahLst/>
              <a:cxnLst/>
              <a:rect l="l" t="t" r="r" b="b"/>
              <a:pathLst>
                <a:path w="955675">
                  <a:moveTo>
                    <a:pt x="0" y="0"/>
                  </a:moveTo>
                  <a:lnTo>
                    <a:pt x="324319" y="0"/>
                  </a:lnTo>
                </a:path>
                <a:path w="955675">
                  <a:moveTo>
                    <a:pt x="636828" y="0"/>
                  </a:moveTo>
                  <a:lnTo>
                    <a:pt x="955548" y="0"/>
                  </a:lnTo>
                </a:path>
              </a:pathLst>
            </a:custGeom>
            <a:ln w="11175">
              <a:solidFill>
                <a:srgbClr val="880B5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48830" y="5146611"/>
              <a:ext cx="955675" cy="681990"/>
            </a:xfrm>
            <a:custGeom>
              <a:avLst/>
              <a:gdLst/>
              <a:ahLst/>
              <a:cxnLst/>
              <a:rect l="l" t="t" r="r" b="b"/>
              <a:pathLst>
                <a:path w="955675" h="681989">
                  <a:moveTo>
                    <a:pt x="0" y="454494"/>
                  </a:moveTo>
                  <a:lnTo>
                    <a:pt x="955548" y="454494"/>
                  </a:lnTo>
                </a:path>
                <a:path w="955675" h="681989">
                  <a:moveTo>
                    <a:pt x="0" y="340868"/>
                  </a:moveTo>
                  <a:lnTo>
                    <a:pt x="955548" y="340868"/>
                  </a:lnTo>
                </a:path>
                <a:path w="955675" h="681989">
                  <a:moveTo>
                    <a:pt x="0" y="227241"/>
                  </a:moveTo>
                  <a:lnTo>
                    <a:pt x="955548" y="227241"/>
                  </a:lnTo>
                </a:path>
                <a:path w="955675" h="681989">
                  <a:moveTo>
                    <a:pt x="0" y="113626"/>
                  </a:moveTo>
                  <a:lnTo>
                    <a:pt x="955548" y="113626"/>
                  </a:lnTo>
                </a:path>
                <a:path w="955675" h="681989">
                  <a:moveTo>
                    <a:pt x="796290" y="0"/>
                  </a:moveTo>
                  <a:lnTo>
                    <a:pt x="796290" y="681736"/>
                  </a:lnTo>
                </a:path>
                <a:path w="955675" h="681989">
                  <a:moveTo>
                    <a:pt x="637032" y="0"/>
                  </a:moveTo>
                  <a:lnTo>
                    <a:pt x="637032" y="681736"/>
                  </a:lnTo>
                </a:path>
              </a:pathLst>
            </a:custGeom>
            <a:ln w="11176">
              <a:solidFill>
                <a:srgbClr val="880B5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226604" y="5146611"/>
              <a:ext cx="0" cy="469900"/>
            </a:xfrm>
            <a:custGeom>
              <a:avLst/>
              <a:gdLst/>
              <a:ahLst/>
              <a:cxnLst/>
              <a:rect l="l" t="t" r="r" b="b"/>
              <a:pathLst>
                <a:path h="469900">
                  <a:moveTo>
                    <a:pt x="0" y="0"/>
                  </a:moveTo>
                  <a:lnTo>
                    <a:pt x="0" y="469430"/>
                  </a:lnTo>
                </a:path>
              </a:pathLst>
            </a:custGeom>
            <a:ln w="11175">
              <a:solidFill>
                <a:srgbClr val="880B5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908088" y="5146611"/>
              <a:ext cx="159385" cy="681990"/>
            </a:xfrm>
            <a:custGeom>
              <a:avLst/>
              <a:gdLst/>
              <a:ahLst/>
              <a:cxnLst/>
              <a:rect l="l" t="t" r="r" b="b"/>
              <a:pathLst>
                <a:path w="159384" h="681989">
                  <a:moveTo>
                    <a:pt x="159258" y="0"/>
                  </a:moveTo>
                  <a:lnTo>
                    <a:pt x="159258" y="681736"/>
                  </a:lnTo>
                </a:path>
                <a:path w="159384" h="681989">
                  <a:moveTo>
                    <a:pt x="0" y="0"/>
                  </a:moveTo>
                  <a:lnTo>
                    <a:pt x="0" y="681736"/>
                  </a:lnTo>
                </a:path>
              </a:pathLst>
            </a:custGeom>
            <a:ln w="11176">
              <a:solidFill>
                <a:srgbClr val="880B5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073149" y="5616041"/>
              <a:ext cx="313055" cy="217804"/>
            </a:xfrm>
            <a:custGeom>
              <a:avLst/>
              <a:gdLst/>
              <a:ahLst/>
              <a:cxnLst/>
              <a:rect l="l" t="t" r="r" b="b"/>
              <a:pathLst>
                <a:path w="313055" h="217804">
                  <a:moveTo>
                    <a:pt x="312508" y="0"/>
                  </a:moveTo>
                  <a:lnTo>
                    <a:pt x="0" y="0"/>
                  </a:lnTo>
                  <a:lnTo>
                    <a:pt x="0" y="217665"/>
                  </a:lnTo>
                  <a:lnTo>
                    <a:pt x="312508" y="217665"/>
                  </a:lnTo>
                  <a:lnTo>
                    <a:pt x="3125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073149" y="5616041"/>
              <a:ext cx="313055" cy="217804"/>
            </a:xfrm>
            <a:custGeom>
              <a:avLst/>
              <a:gdLst/>
              <a:ahLst/>
              <a:cxnLst/>
              <a:rect l="l" t="t" r="r" b="b"/>
              <a:pathLst>
                <a:path w="313055" h="217804">
                  <a:moveTo>
                    <a:pt x="312508" y="217665"/>
                  </a:moveTo>
                  <a:lnTo>
                    <a:pt x="0" y="217665"/>
                  </a:lnTo>
                  <a:lnTo>
                    <a:pt x="0" y="0"/>
                  </a:lnTo>
                  <a:lnTo>
                    <a:pt x="312508" y="0"/>
                  </a:lnTo>
                  <a:lnTo>
                    <a:pt x="312508" y="217665"/>
                  </a:lnTo>
                  <a:close/>
                </a:path>
              </a:pathLst>
            </a:custGeom>
            <a:ln w="25400">
              <a:solidFill>
                <a:srgbClr val="880B5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732069" y="5141758"/>
              <a:ext cx="989330" cy="5080"/>
            </a:xfrm>
            <a:custGeom>
              <a:avLst/>
              <a:gdLst/>
              <a:ahLst/>
              <a:cxnLst/>
              <a:rect l="l" t="t" r="r" b="b"/>
              <a:pathLst>
                <a:path w="989330" h="5079">
                  <a:moveTo>
                    <a:pt x="0" y="0"/>
                  </a:moveTo>
                  <a:lnTo>
                    <a:pt x="938250" y="4470"/>
                  </a:lnTo>
                  <a:lnTo>
                    <a:pt x="989076" y="4711"/>
                  </a:lnTo>
                </a:path>
              </a:pathLst>
            </a:custGeom>
            <a:ln w="22352">
              <a:solidFill>
                <a:srgbClr val="880B5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708490" y="5146227"/>
              <a:ext cx="5080" cy="693420"/>
            </a:xfrm>
            <a:custGeom>
              <a:avLst/>
              <a:gdLst/>
              <a:ahLst/>
              <a:cxnLst/>
              <a:rect l="l" t="t" r="r" b="b"/>
              <a:pathLst>
                <a:path w="5080" h="693420">
                  <a:moveTo>
                    <a:pt x="4711" y="693331"/>
                  </a:moveTo>
                  <a:lnTo>
                    <a:pt x="0" y="0"/>
                  </a:lnTo>
                </a:path>
              </a:pathLst>
            </a:custGeom>
            <a:ln w="22352">
              <a:solidFill>
                <a:srgbClr val="880B5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743068" y="5148830"/>
              <a:ext cx="2540" cy="681355"/>
            </a:xfrm>
            <a:custGeom>
              <a:avLst/>
              <a:gdLst/>
              <a:ahLst/>
              <a:cxnLst/>
              <a:rect l="l" t="t" r="r" b="b"/>
              <a:pathLst>
                <a:path w="2540" h="681354">
                  <a:moveTo>
                    <a:pt x="2362" y="0"/>
                  </a:moveTo>
                  <a:lnTo>
                    <a:pt x="0" y="681304"/>
                  </a:lnTo>
                </a:path>
              </a:pathLst>
            </a:custGeom>
            <a:ln w="22352">
              <a:solidFill>
                <a:srgbClr val="880B5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732069" y="5833294"/>
              <a:ext cx="995044" cy="1905"/>
            </a:xfrm>
            <a:custGeom>
              <a:avLst/>
              <a:gdLst/>
              <a:ahLst/>
              <a:cxnLst/>
              <a:rect l="l" t="t" r="r" b="b"/>
              <a:pathLst>
                <a:path w="995044" h="1904">
                  <a:moveTo>
                    <a:pt x="0" y="1549"/>
                  </a:moveTo>
                  <a:lnTo>
                    <a:pt x="994663" y="0"/>
                  </a:lnTo>
                </a:path>
              </a:pathLst>
            </a:custGeom>
            <a:ln w="26784">
              <a:solidFill>
                <a:srgbClr val="880B5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062031" y="5002074"/>
              <a:ext cx="515620" cy="111760"/>
            </a:xfrm>
            <a:custGeom>
              <a:avLst/>
              <a:gdLst/>
              <a:ahLst/>
              <a:cxnLst/>
              <a:rect l="l" t="t" r="r" b="b"/>
              <a:pathLst>
                <a:path w="515619" h="111760">
                  <a:moveTo>
                    <a:pt x="86829" y="37134"/>
                  </a:moveTo>
                  <a:lnTo>
                    <a:pt x="129387" y="37134"/>
                  </a:lnTo>
                  <a:lnTo>
                    <a:pt x="151498" y="0"/>
                  </a:lnTo>
                  <a:lnTo>
                    <a:pt x="108953" y="0"/>
                  </a:lnTo>
                  <a:lnTo>
                    <a:pt x="86829" y="37134"/>
                  </a:lnTo>
                  <a:close/>
                </a:path>
                <a:path w="515619" h="111760">
                  <a:moveTo>
                    <a:pt x="25615" y="111442"/>
                  </a:moveTo>
                  <a:lnTo>
                    <a:pt x="0" y="111442"/>
                  </a:lnTo>
                  <a:lnTo>
                    <a:pt x="22123" y="74307"/>
                  </a:lnTo>
                  <a:lnTo>
                    <a:pt x="44234" y="37134"/>
                  </a:lnTo>
                  <a:lnTo>
                    <a:pt x="66395" y="0"/>
                  </a:lnTo>
                  <a:lnTo>
                    <a:pt x="108953" y="0"/>
                  </a:lnTo>
                </a:path>
                <a:path w="515619" h="111760">
                  <a:moveTo>
                    <a:pt x="25615" y="111442"/>
                  </a:moveTo>
                  <a:lnTo>
                    <a:pt x="42545" y="111442"/>
                  </a:lnTo>
                  <a:lnTo>
                    <a:pt x="64668" y="74307"/>
                  </a:lnTo>
                  <a:lnTo>
                    <a:pt x="22123" y="74307"/>
                  </a:lnTo>
                </a:path>
                <a:path w="515619" h="111760">
                  <a:moveTo>
                    <a:pt x="194094" y="0"/>
                  </a:moveTo>
                  <a:lnTo>
                    <a:pt x="171970" y="37134"/>
                  </a:lnTo>
                  <a:lnTo>
                    <a:pt x="149809" y="74307"/>
                  </a:lnTo>
                  <a:lnTo>
                    <a:pt x="127698" y="111442"/>
                  </a:lnTo>
                  <a:lnTo>
                    <a:pt x="85102" y="111442"/>
                  </a:lnTo>
                  <a:lnTo>
                    <a:pt x="42545" y="111442"/>
                  </a:lnTo>
                </a:path>
                <a:path w="515619" h="111760">
                  <a:moveTo>
                    <a:pt x="85102" y="111442"/>
                  </a:moveTo>
                  <a:lnTo>
                    <a:pt x="107264" y="74307"/>
                  </a:lnTo>
                  <a:lnTo>
                    <a:pt x="64668" y="74307"/>
                  </a:lnTo>
                  <a:lnTo>
                    <a:pt x="86829" y="37134"/>
                  </a:lnTo>
                  <a:lnTo>
                    <a:pt x="44234" y="37134"/>
                  </a:lnTo>
                </a:path>
                <a:path w="515619" h="111760">
                  <a:moveTo>
                    <a:pt x="171970" y="37134"/>
                  </a:moveTo>
                  <a:lnTo>
                    <a:pt x="129387" y="37134"/>
                  </a:lnTo>
                  <a:lnTo>
                    <a:pt x="107264" y="74307"/>
                  </a:lnTo>
                  <a:lnTo>
                    <a:pt x="149809" y="74307"/>
                  </a:lnTo>
                </a:path>
                <a:path w="515619" h="111760">
                  <a:moveTo>
                    <a:pt x="151498" y="0"/>
                  </a:moveTo>
                  <a:lnTo>
                    <a:pt x="194094" y="0"/>
                  </a:lnTo>
                </a:path>
                <a:path w="515619" h="111760">
                  <a:moveTo>
                    <a:pt x="247383" y="37134"/>
                  </a:moveTo>
                  <a:lnTo>
                    <a:pt x="289928" y="37134"/>
                  </a:lnTo>
                  <a:lnTo>
                    <a:pt x="312051" y="0"/>
                  </a:lnTo>
                  <a:lnTo>
                    <a:pt x="269506" y="0"/>
                  </a:lnTo>
                  <a:lnTo>
                    <a:pt x="247383" y="37134"/>
                  </a:lnTo>
                  <a:close/>
                </a:path>
                <a:path w="515619" h="111760">
                  <a:moveTo>
                    <a:pt x="186169" y="111442"/>
                  </a:moveTo>
                  <a:lnTo>
                    <a:pt x="160553" y="111442"/>
                  </a:lnTo>
                  <a:lnTo>
                    <a:pt x="182676" y="74307"/>
                  </a:lnTo>
                  <a:lnTo>
                    <a:pt x="204787" y="37134"/>
                  </a:lnTo>
                  <a:lnTo>
                    <a:pt x="226949" y="0"/>
                  </a:lnTo>
                  <a:lnTo>
                    <a:pt x="269506" y="0"/>
                  </a:lnTo>
                </a:path>
                <a:path w="515619" h="111760">
                  <a:moveTo>
                    <a:pt x="186169" y="111442"/>
                  </a:moveTo>
                  <a:lnTo>
                    <a:pt x="203098" y="111442"/>
                  </a:lnTo>
                  <a:lnTo>
                    <a:pt x="225221" y="74307"/>
                  </a:lnTo>
                  <a:lnTo>
                    <a:pt x="182676" y="74307"/>
                  </a:lnTo>
                </a:path>
                <a:path w="515619" h="111760">
                  <a:moveTo>
                    <a:pt x="354647" y="0"/>
                  </a:moveTo>
                  <a:lnTo>
                    <a:pt x="332524" y="37134"/>
                  </a:lnTo>
                  <a:lnTo>
                    <a:pt x="310362" y="74307"/>
                  </a:lnTo>
                  <a:lnTo>
                    <a:pt x="288239" y="111442"/>
                  </a:lnTo>
                  <a:lnTo>
                    <a:pt x="245656" y="111442"/>
                  </a:lnTo>
                  <a:lnTo>
                    <a:pt x="203098" y="111442"/>
                  </a:lnTo>
                </a:path>
                <a:path w="515619" h="111760">
                  <a:moveTo>
                    <a:pt x="245656" y="111442"/>
                  </a:moveTo>
                  <a:lnTo>
                    <a:pt x="267817" y="74307"/>
                  </a:lnTo>
                  <a:lnTo>
                    <a:pt x="225221" y="74307"/>
                  </a:lnTo>
                  <a:lnTo>
                    <a:pt x="247383" y="37134"/>
                  </a:lnTo>
                  <a:lnTo>
                    <a:pt x="204787" y="37134"/>
                  </a:lnTo>
                </a:path>
                <a:path w="515619" h="111760">
                  <a:moveTo>
                    <a:pt x="332524" y="37134"/>
                  </a:moveTo>
                  <a:lnTo>
                    <a:pt x="289928" y="37134"/>
                  </a:lnTo>
                  <a:lnTo>
                    <a:pt x="267817" y="74307"/>
                  </a:lnTo>
                  <a:lnTo>
                    <a:pt x="310362" y="74307"/>
                  </a:lnTo>
                </a:path>
                <a:path w="515619" h="111760">
                  <a:moveTo>
                    <a:pt x="312051" y="0"/>
                  </a:moveTo>
                  <a:lnTo>
                    <a:pt x="354647" y="0"/>
                  </a:lnTo>
                </a:path>
                <a:path w="515619" h="111760">
                  <a:moveTo>
                    <a:pt x="407936" y="37134"/>
                  </a:moveTo>
                  <a:lnTo>
                    <a:pt x="450481" y="37134"/>
                  </a:lnTo>
                  <a:lnTo>
                    <a:pt x="472605" y="0"/>
                  </a:lnTo>
                  <a:lnTo>
                    <a:pt x="430060" y="0"/>
                  </a:lnTo>
                  <a:lnTo>
                    <a:pt x="407936" y="37134"/>
                  </a:lnTo>
                  <a:close/>
                </a:path>
                <a:path w="515619" h="111760">
                  <a:moveTo>
                    <a:pt x="346722" y="111442"/>
                  </a:moveTo>
                  <a:lnTo>
                    <a:pt x="321106" y="111442"/>
                  </a:lnTo>
                  <a:lnTo>
                    <a:pt x="343217" y="74307"/>
                  </a:lnTo>
                  <a:lnTo>
                    <a:pt x="365340" y="37134"/>
                  </a:lnTo>
                  <a:lnTo>
                    <a:pt x="387502" y="0"/>
                  </a:lnTo>
                  <a:lnTo>
                    <a:pt x="430060" y="0"/>
                  </a:lnTo>
                </a:path>
                <a:path w="515619" h="111760">
                  <a:moveTo>
                    <a:pt x="346722" y="111442"/>
                  </a:moveTo>
                  <a:lnTo>
                    <a:pt x="363651" y="111442"/>
                  </a:lnTo>
                  <a:lnTo>
                    <a:pt x="385775" y="74307"/>
                  </a:lnTo>
                  <a:lnTo>
                    <a:pt x="343217" y="74307"/>
                  </a:lnTo>
                </a:path>
                <a:path w="515619" h="111760">
                  <a:moveTo>
                    <a:pt x="515200" y="0"/>
                  </a:moveTo>
                  <a:lnTo>
                    <a:pt x="493077" y="37134"/>
                  </a:lnTo>
                  <a:lnTo>
                    <a:pt x="470916" y="74307"/>
                  </a:lnTo>
                  <a:lnTo>
                    <a:pt x="448792" y="111442"/>
                  </a:lnTo>
                  <a:lnTo>
                    <a:pt x="406209" y="111442"/>
                  </a:lnTo>
                  <a:lnTo>
                    <a:pt x="363651" y="111442"/>
                  </a:lnTo>
                </a:path>
                <a:path w="515619" h="111760">
                  <a:moveTo>
                    <a:pt x="406209" y="111442"/>
                  </a:moveTo>
                  <a:lnTo>
                    <a:pt x="428371" y="74307"/>
                  </a:lnTo>
                  <a:lnTo>
                    <a:pt x="385775" y="74307"/>
                  </a:lnTo>
                  <a:lnTo>
                    <a:pt x="407936" y="37134"/>
                  </a:lnTo>
                  <a:lnTo>
                    <a:pt x="365340" y="37134"/>
                  </a:lnTo>
                </a:path>
                <a:path w="515619" h="111760">
                  <a:moveTo>
                    <a:pt x="493077" y="37134"/>
                  </a:moveTo>
                  <a:lnTo>
                    <a:pt x="450481" y="37134"/>
                  </a:lnTo>
                  <a:lnTo>
                    <a:pt x="428371" y="74307"/>
                  </a:lnTo>
                  <a:lnTo>
                    <a:pt x="470916" y="74307"/>
                  </a:lnTo>
                </a:path>
                <a:path w="515619" h="111760">
                  <a:moveTo>
                    <a:pt x="472605" y="0"/>
                  </a:moveTo>
                  <a:lnTo>
                    <a:pt x="515200" y="0"/>
                  </a:lnTo>
                </a:path>
              </a:pathLst>
            </a:custGeom>
            <a:ln w="6705">
              <a:solidFill>
                <a:srgbClr val="880B5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543691" y="5002075"/>
              <a:ext cx="183515" cy="114935"/>
            </a:xfrm>
            <a:custGeom>
              <a:avLst/>
              <a:gdLst/>
              <a:ahLst/>
              <a:cxnLst/>
              <a:rect l="l" t="t" r="r" b="b"/>
              <a:pathLst>
                <a:path w="183514" h="114935">
                  <a:moveTo>
                    <a:pt x="82080" y="38112"/>
                  </a:moveTo>
                  <a:lnTo>
                    <a:pt x="122300" y="38112"/>
                  </a:lnTo>
                  <a:lnTo>
                    <a:pt x="143217" y="0"/>
                  </a:lnTo>
                  <a:lnTo>
                    <a:pt x="102996" y="0"/>
                  </a:lnTo>
                  <a:lnTo>
                    <a:pt x="82080" y="38112"/>
                  </a:lnTo>
                  <a:close/>
                </a:path>
                <a:path w="183514" h="114935">
                  <a:moveTo>
                    <a:pt x="24206" y="114376"/>
                  </a:moveTo>
                  <a:lnTo>
                    <a:pt x="0" y="114376"/>
                  </a:lnTo>
                  <a:lnTo>
                    <a:pt x="20904" y="76263"/>
                  </a:lnTo>
                  <a:lnTo>
                    <a:pt x="41821" y="38112"/>
                  </a:lnTo>
                  <a:lnTo>
                    <a:pt x="62763" y="0"/>
                  </a:lnTo>
                  <a:lnTo>
                    <a:pt x="102996" y="0"/>
                  </a:lnTo>
                </a:path>
                <a:path w="183514" h="114935">
                  <a:moveTo>
                    <a:pt x="24206" y="114376"/>
                  </a:moveTo>
                  <a:lnTo>
                    <a:pt x="40220" y="114376"/>
                  </a:lnTo>
                  <a:lnTo>
                    <a:pt x="61137" y="76263"/>
                  </a:lnTo>
                  <a:lnTo>
                    <a:pt x="20904" y="76263"/>
                  </a:lnTo>
                </a:path>
                <a:path w="183514" h="114935">
                  <a:moveTo>
                    <a:pt x="183476" y="0"/>
                  </a:moveTo>
                  <a:lnTo>
                    <a:pt x="162572" y="38112"/>
                  </a:lnTo>
                  <a:lnTo>
                    <a:pt x="141617" y="76263"/>
                  </a:lnTo>
                  <a:lnTo>
                    <a:pt x="120713" y="114376"/>
                  </a:lnTo>
                  <a:lnTo>
                    <a:pt x="80441" y="114376"/>
                  </a:lnTo>
                  <a:lnTo>
                    <a:pt x="40220" y="114376"/>
                  </a:lnTo>
                </a:path>
                <a:path w="183514" h="114935">
                  <a:moveTo>
                    <a:pt x="80441" y="114376"/>
                  </a:moveTo>
                  <a:lnTo>
                    <a:pt x="101396" y="76263"/>
                  </a:lnTo>
                  <a:lnTo>
                    <a:pt x="61137" y="76263"/>
                  </a:lnTo>
                  <a:lnTo>
                    <a:pt x="82080" y="38112"/>
                  </a:lnTo>
                  <a:lnTo>
                    <a:pt x="41821" y="38112"/>
                  </a:lnTo>
                </a:path>
                <a:path w="183514" h="114935">
                  <a:moveTo>
                    <a:pt x="162572" y="38112"/>
                  </a:moveTo>
                  <a:lnTo>
                    <a:pt x="122300" y="38112"/>
                  </a:lnTo>
                  <a:lnTo>
                    <a:pt x="101396" y="76263"/>
                  </a:lnTo>
                  <a:lnTo>
                    <a:pt x="141617" y="76263"/>
                  </a:lnTo>
                </a:path>
                <a:path w="183514" h="114935">
                  <a:moveTo>
                    <a:pt x="143217" y="0"/>
                  </a:moveTo>
                  <a:lnTo>
                    <a:pt x="183476" y="0"/>
                  </a:lnTo>
                </a:path>
              </a:pathLst>
            </a:custGeom>
            <a:ln w="6604">
              <a:solidFill>
                <a:srgbClr val="880B5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740928" y="5002074"/>
              <a:ext cx="354965" cy="111760"/>
            </a:xfrm>
            <a:custGeom>
              <a:avLst/>
              <a:gdLst/>
              <a:ahLst/>
              <a:cxnLst/>
              <a:rect l="l" t="t" r="r" b="b"/>
              <a:pathLst>
                <a:path w="354965" h="111760">
                  <a:moveTo>
                    <a:pt x="86829" y="37134"/>
                  </a:moveTo>
                  <a:lnTo>
                    <a:pt x="129387" y="37134"/>
                  </a:lnTo>
                  <a:lnTo>
                    <a:pt x="151498" y="0"/>
                  </a:lnTo>
                  <a:lnTo>
                    <a:pt x="108953" y="0"/>
                  </a:lnTo>
                  <a:lnTo>
                    <a:pt x="86829" y="37134"/>
                  </a:lnTo>
                  <a:close/>
                </a:path>
                <a:path w="354965" h="111760">
                  <a:moveTo>
                    <a:pt x="25615" y="111442"/>
                  </a:moveTo>
                  <a:lnTo>
                    <a:pt x="0" y="111442"/>
                  </a:lnTo>
                  <a:lnTo>
                    <a:pt x="22123" y="74307"/>
                  </a:lnTo>
                  <a:lnTo>
                    <a:pt x="44234" y="37134"/>
                  </a:lnTo>
                  <a:lnTo>
                    <a:pt x="66395" y="0"/>
                  </a:lnTo>
                  <a:lnTo>
                    <a:pt x="108953" y="0"/>
                  </a:lnTo>
                </a:path>
                <a:path w="354965" h="111760">
                  <a:moveTo>
                    <a:pt x="25615" y="111442"/>
                  </a:moveTo>
                  <a:lnTo>
                    <a:pt x="42545" y="111442"/>
                  </a:lnTo>
                  <a:lnTo>
                    <a:pt x="64668" y="74307"/>
                  </a:lnTo>
                  <a:lnTo>
                    <a:pt x="22123" y="74307"/>
                  </a:lnTo>
                </a:path>
                <a:path w="354965" h="111760">
                  <a:moveTo>
                    <a:pt x="194094" y="0"/>
                  </a:moveTo>
                  <a:lnTo>
                    <a:pt x="171970" y="37134"/>
                  </a:lnTo>
                  <a:lnTo>
                    <a:pt x="149809" y="74307"/>
                  </a:lnTo>
                  <a:lnTo>
                    <a:pt x="127685" y="111442"/>
                  </a:lnTo>
                  <a:lnTo>
                    <a:pt x="85102" y="111442"/>
                  </a:lnTo>
                  <a:lnTo>
                    <a:pt x="42545" y="111442"/>
                  </a:lnTo>
                </a:path>
                <a:path w="354965" h="111760">
                  <a:moveTo>
                    <a:pt x="85102" y="111442"/>
                  </a:moveTo>
                  <a:lnTo>
                    <a:pt x="107264" y="74307"/>
                  </a:lnTo>
                  <a:lnTo>
                    <a:pt x="64668" y="74307"/>
                  </a:lnTo>
                  <a:lnTo>
                    <a:pt x="86829" y="37134"/>
                  </a:lnTo>
                  <a:lnTo>
                    <a:pt x="44234" y="37134"/>
                  </a:lnTo>
                </a:path>
                <a:path w="354965" h="111760">
                  <a:moveTo>
                    <a:pt x="171970" y="37134"/>
                  </a:moveTo>
                  <a:lnTo>
                    <a:pt x="129387" y="37134"/>
                  </a:lnTo>
                  <a:lnTo>
                    <a:pt x="107264" y="74307"/>
                  </a:lnTo>
                  <a:lnTo>
                    <a:pt x="149809" y="74307"/>
                  </a:lnTo>
                </a:path>
                <a:path w="354965" h="111760">
                  <a:moveTo>
                    <a:pt x="151498" y="0"/>
                  </a:moveTo>
                  <a:lnTo>
                    <a:pt x="194094" y="0"/>
                  </a:lnTo>
                </a:path>
                <a:path w="354965" h="111760">
                  <a:moveTo>
                    <a:pt x="247383" y="37134"/>
                  </a:moveTo>
                  <a:lnTo>
                    <a:pt x="289928" y="37134"/>
                  </a:lnTo>
                  <a:lnTo>
                    <a:pt x="312051" y="0"/>
                  </a:lnTo>
                  <a:lnTo>
                    <a:pt x="269506" y="0"/>
                  </a:lnTo>
                  <a:lnTo>
                    <a:pt x="247383" y="37134"/>
                  </a:lnTo>
                  <a:close/>
                </a:path>
                <a:path w="354965" h="111760">
                  <a:moveTo>
                    <a:pt x="186169" y="111442"/>
                  </a:moveTo>
                  <a:lnTo>
                    <a:pt x="160553" y="111442"/>
                  </a:lnTo>
                  <a:lnTo>
                    <a:pt x="182676" y="74307"/>
                  </a:lnTo>
                  <a:lnTo>
                    <a:pt x="204787" y="37134"/>
                  </a:lnTo>
                  <a:lnTo>
                    <a:pt x="226949" y="0"/>
                  </a:lnTo>
                  <a:lnTo>
                    <a:pt x="269506" y="0"/>
                  </a:lnTo>
                </a:path>
                <a:path w="354965" h="111760">
                  <a:moveTo>
                    <a:pt x="186169" y="111442"/>
                  </a:moveTo>
                  <a:lnTo>
                    <a:pt x="203098" y="111442"/>
                  </a:lnTo>
                  <a:lnTo>
                    <a:pt x="225221" y="74307"/>
                  </a:lnTo>
                  <a:lnTo>
                    <a:pt x="182676" y="74307"/>
                  </a:lnTo>
                </a:path>
                <a:path w="354965" h="111760">
                  <a:moveTo>
                    <a:pt x="354647" y="0"/>
                  </a:moveTo>
                  <a:lnTo>
                    <a:pt x="332524" y="37134"/>
                  </a:lnTo>
                  <a:lnTo>
                    <a:pt x="310362" y="74307"/>
                  </a:lnTo>
                  <a:lnTo>
                    <a:pt x="288239" y="111442"/>
                  </a:lnTo>
                  <a:lnTo>
                    <a:pt x="245656" y="111442"/>
                  </a:lnTo>
                  <a:lnTo>
                    <a:pt x="203098" y="111442"/>
                  </a:lnTo>
                </a:path>
                <a:path w="354965" h="111760">
                  <a:moveTo>
                    <a:pt x="245656" y="111442"/>
                  </a:moveTo>
                  <a:lnTo>
                    <a:pt x="267817" y="74307"/>
                  </a:lnTo>
                  <a:lnTo>
                    <a:pt x="225221" y="74307"/>
                  </a:lnTo>
                  <a:lnTo>
                    <a:pt x="247383" y="37134"/>
                  </a:lnTo>
                  <a:lnTo>
                    <a:pt x="204787" y="37134"/>
                  </a:lnTo>
                </a:path>
                <a:path w="354965" h="111760">
                  <a:moveTo>
                    <a:pt x="332524" y="37134"/>
                  </a:moveTo>
                  <a:lnTo>
                    <a:pt x="289928" y="37134"/>
                  </a:lnTo>
                  <a:lnTo>
                    <a:pt x="267817" y="74307"/>
                  </a:lnTo>
                  <a:lnTo>
                    <a:pt x="310362" y="74307"/>
                  </a:lnTo>
                </a:path>
                <a:path w="354965" h="111760">
                  <a:moveTo>
                    <a:pt x="312051" y="0"/>
                  </a:moveTo>
                  <a:lnTo>
                    <a:pt x="354647" y="0"/>
                  </a:lnTo>
                </a:path>
              </a:pathLst>
            </a:custGeom>
            <a:ln w="6705">
              <a:solidFill>
                <a:srgbClr val="880B5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/>
          <p:nvPr/>
        </p:nvSpPr>
        <p:spPr>
          <a:xfrm>
            <a:off x="2805922" y="3059429"/>
            <a:ext cx="0" cy="147320"/>
          </a:xfrm>
          <a:custGeom>
            <a:avLst/>
            <a:gdLst/>
            <a:ahLst/>
            <a:cxnLst/>
            <a:rect l="l" t="t" r="r" b="b"/>
            <a:pathLst>
              <a:path h="147319">
                <a:moveTo>
                  <a:pt x="0" y="0"/>
                </a:moveTo>
                <a:lnTo>
                  <a:pt x="0" y="146735"/>
                </a:lnTo>
              </a:path>
            </a:pathLst>
          </a:custGeom>
          <a:ln w="12700">
            <a:solidFill>
              <a:srgbClr val="5B676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416475" y="1485900"/>
            <a:ext cx="0" cy="171450"/>
          </a:xfrm>
          <a:custGeom>
            <a:avLst/>
            <a:gdLst/>
            <a:ahLst/>
            <a:cxnLst/>
            <a:rect l="l" t="t" r="r" b="b"/>
            <a:pathLst>
              <a:path h="171450">
                <a:moveTo>
                  <a:pt x="0" y="0"/>
                </a:moveTo>
                <a:lnTo>
                  <a:pt x="0" y="171450"/>
                </a:lnTo>
              </a:path>
            </a:pathLst>
          </a:custGeom>
          <a:ln w="12700">
            <a:solidFill>
              <a:srgbClr val="5B676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805922" y="2222500"/>
            <a:ext cx="610870" cy="206375"/>
          </a:xfrm>
          <a:custGeom>
            <a:avLst/>
            <a:gdLst/>
            <a:ahLst/>
            <a:cxnLst/>
            <a:rect l="l" t="t" r="r" b="b"/>
            <a:pathLst>
              <a:path w="610870" h="206375">
                <a:moveTo>
                  <a:pt x="0" y="100329"/>
                </a:moveTo>
                <a:lnTo>
                  <a:pt x="0" y="205765"/>
                </a:lnTo>
              </a:path>
              <a:path w="610870" h="206375">
                <a:moveTo>
                  <a:pt x="610552" y="0"/>
                </a:moveTo>
                <a:lnTo>
                  <a:pt x="610552" y="87629"/>
                </a:lnTo>
              </a:path>
            </a:pathLst>
          </a:custGeom>
          <a:ln w="12700">
            <a:solidFill>
              <a:srgbClr val="5B676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2806228" y="1657350"/>
            <a:ext cx="1221105" cy="565150"/>
          </a:xfrm>
          <a:prstGeom prst="rect">
            <a:avLst/>
          </a:prstGeom>
          <a:solidFill>
            <a:srgbClr val="DEE0E1"/>
          </a:solidFill>
        </p:spPr>
        <p:txBody>
          <a:bodyPr vert="horz" wrap="square" lIns="0" tIns="590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65"/>
              </a:spcBef>
            </a:pPr>
            <a:r>
              <a:rPr sz="1400" spc="-10" dirty="0">
                <a:solidFill>
                  <a:srgbClr val="5B676F"/>
                </a:solidFill>
                <a:latin typeface="Trebuchet MS"/>
                <a:cs typeface="Trebuchet MS"/>
              </a:rPr>
              <a:t>Registered</a:t>
            </a:r>
            <a:endParaRPr sz="14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sz="1100" spc="-35" dirty="0">
                <a:solidFill>
                  <a:srgbClr val="5B676F"/>
                </a:solidFill>
                <a:latin typeface="Trebuchet MS"/>
                <a:cs typeface="Trebuchet MS"/>
              </a:rPr>
              <a:t>Typically</a:t>
            </a:r>
            <a:r>
              <a:rPr sz="1100" spc="-5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100" spc="85" dirty="0">
                <a:solidFill>
                  <a:srgbClr val="5B676F"/>
                </a:solidFill>
                <a:latin typeface="Trebuchet MS"/>
                <a:cs typeface="Trebuchet MS"/>
              </a:rPr>
              <a:t>&lt;10</a:t>
            </a:r>
            <a:r>
              <a:rPr sz="1100" spc="-5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100" spc="25" dirty="0">
                <a:solidFill>
                  <a:srgbClr val="5B676F"/>
                </a:solidFill>
                <a:latin typeface="Trebuchet MS"/>
                <a:cs typeface="Trebuchet MS"/>
              </a:rPr>
              <a:t>MW</a:t>
            </a:r>
            <a:endParaRPr sz="1100">
              <a:latin typeface="Trebuchet MS"/>
              <a:cs typeface="Trebuchet MS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2805922" y="2310129"/>
            <a:ext cx="1227455" cy="118745"/>
            <a:chOff x="2805922" y="2310129"/>
            <a:chExt cx="1227455" cy="118745"/>
          </a:xfrm>
        </p:grpSpPr>
        <p:sp>
          <p:nvSpPr>
            <p:cNvPr id="69" name="object 69"/>
            <p:cNvSpPr/>
            <p:nvPr/>
          </p:nvSpPr>
          <p:spPr>
            <a:xfrm>
              <a:off x="2805922" y="2316479"/>
              <a:ext cx="1214755" cy="0"/>
            </a:xfrm>
            <a:custGeom>
              <a:avLst/>
              <a:gdLst/>
              <a:ahLst/>
              <a:cxnLst/>
              <a:rect l="l" t="t" r="r" b="b"/>
              <a:pathLst>
                <a:path w="1214754">
                  <a:moveTo>
                    <a:pt x="0" y="0"/>
                  </a:moveTo>
                  <a:lnTo>
                    <a:pt x="1214755" y="0"/>
                  </a:lnTo>
                </a:path>
              </a:pathLst>
            </a:custGeom>
            <a:ln w="12700">
              <a:solidFill>
                <a:srgbClr val="5B67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027027" y="2316479"/>
              <a:ext cx="0" cy="112395"/>
            </a:xfrm>
            <a:custGeom>
              <a:avLst/>
              <a:gdLst/>
              <a:ahLst/>
              <a:cxnLst/>
              <a:rect l="l" t="t" r="r" b="b"/>
              <a:pathLst>
                <a:path h="112394">
                  <a:moveTo>
                    <a:pt x="0" y="0"/>
                  </a:moveTo>
                  <a:lnTo>
                    <a:pt x="0" y="111785"/>
                  </a:lnTo>
                </a:path>
              </a:pathLst>
            </a:custGeom>
            <a:ln w="12700">
              <a:solidFill>
                <a:srgbClr val="5B67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1" name="object 71"/>
          <p:cNvGrpSpPr/>
          <p:nvPr/>
        </p:nvGrpSpPr>
        <p:grpSpPr>
          <a:xfrm>
            <a:off x="3724770" y="3059429"/>
            <a:ext cx="617220" cy="963930"/>
            <a:chOff x="3724770" y="3059429"/>
            <a:chExt cx="617220" cy="963930"/>
          </a:xfrm>
        </p:grpSpPr>
        <p:sp>
          <p:nvSpPr>
            <p:cNvPr id="72" name="object 72"/>
            <p:cNvSpPr/>
            <p:nvPr/>
          </p:nvSpPr>
          <p:spPr>
            <a:xfrm>
              <a:off x="4027027" y="3059429"/>
              <a:ext cx="0" cy="147320"/>
            </a:xfrm>
            <a:custGeom>
              <a:avLst/>
              <a:gdLst/>
              <a:ahLst/>
              <a:cxnLst/>
              <a:rect l="l" t="t" r="r" b="b"/>
              <a:pathLst>
                <a:path h="147319">
                  <a:moveTo>
                    <a:pt x="0" y="0"/>
                  </a:moveTo>
                  <a:lnTo>
                    <a:pt x="0" y="146735"/>
                  </a:lnTo>
                </a:path>
              </a:pathLst>
            </a:custGeom>
            <a:ln w="12700">
              <a:solidFill>
                <a:srgbClr val="5B67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3724770" y="3206165"/>
              <a:ext cx="617220" cy="817244"/>
            </a:xfrm>
            <a:custGeom>
              <a:avLst/>
              <a:gdLst/>
              <a:ahLst/>
              <a:cxnLst/>
              <a:rect l="l" t="t" r="r" b="b"/>
              <a:pathLst>
                <a:path w="617220" h="817245">
                  <a:moveTo>
                    <a:pt x="617220" y="0"/>
                  </a:moveTo>
                  <a:lnTo>
                    <a:pt x="0" y="0"/>
                  </a:lnTo>
                  <a:lnTo>
                    <a:pt x="0" y="817105"/>
                  </a:lnTo>
                  <a:lnTo>
                    <a:pt x="617220" y="817105"/>
                  </a:lnTo>
                  <a:lnTo>
                    <a:pt x="617220" y="0"/>
                  </a:lnTo>
                  <a:close/>
                </a:path>
              </a:pathLst>
            </a:custGeom>
            <a:solidFill>
              <a:srgbClr val="DEE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3901674" y="3272116"/>
              <a:ext cx="263525" cy="263525"/>
            </a:xfrm>
            <a:custGeom>
              <a:avLst/>
              <a:gdLst/>
              <a:ahLst/>
              <a:cxnLst/>
              <a:rect l="l" t="t" r="r" b="b"/>
              <a:pathLst>
                <a:path w="263525" h="263525">
                  <a:moveTo>
                    <a:pt x="131711" y="0"/>
                  </a:moveTo>
                  <a:lnTo>
                    <a:pt x="90084" y="6713"/>
                  </a:lnTo>
                  <a:lnTo>
                    <a:pt x="53928" y="25407"/>
                  </a:lnTo>
                  <a:lnTo>
                    <a:pt x="25415" y="53914"/>
                  </a:lnTo>
                  <a:lnTo>
                    <a:pt x="6715" y="90067"/>
                  </a:lnTo>
                  <a:lnTo>
                    <a:pt x="0" y="131699"/>
                  </a:lnTo>
                  <a:lnTo>
                    <a:pt x="6715" y="173332"/>
                  </a:lnTo>
                  <a:lnTo>
                    <a:pt x="25415" y="209492"/>
                  </a:lnTo>
                  <a:lnTo>
                    <a:pt x="53928" y="238007"/>
                  </a:lnTo>
                  <a:lnTo>
                    <a:pt x="90084" y="256707"/>
                  </a:lnTo>
                  <a:lnTo>
                    <a:pt x="131711" y="263423"/>
                  </a:lnTo>
                  <a:lnTo>
                    <a:pt x="173342" y="256707"/>
                  </a:lnTo>
                  <a:lnTo>
                    <a:pt x="209495" y="238007"/>
                  </a:lnTo>
                  <a:lnTo>
                    <a:pt x="238003" y="209492"/>
                  </a:lnTo>
                  <a:lnTo>
                    <a:pt x="256697" y="173332"/>
                  </a:lnTo>
                  <a:lnTo>
                    <a:pt x="263410" y="131699"/>
                  </a:lnTo>
                  <a:lnTo>
                    <a:pt x="256697" y="90067"/>
                  </a:lnTo>
                  <a:lnTo>
                    <a:pt x="238003" y="53914"/>
                  </a:lnTo>
                  <a:lnTo>
                    <a:pt x="209495" y="25407"/>
                  </a:lnTo>
                  <a:lnTo>
                    <a:pt x="173342" y="6713"/>
                  </a:lnTo>
                  <a:lnTo>
                    <a:pt x="1317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3901674" y="3272116"/>
              <a:ext cx="263525" cy="263525"/>
            </a:xfrm>
            <a:custGeom>
              <a:avLst/>
              <a:gdLst/>
              <a:ahLst/>
              <a:cxnLst/>
              <a:rect l="l" t="t" r="r" b="b"/>
              <a:pathLst>
                <a:path w="263525" h="263525">
                  <a:moveTo>
                    <a:pt x="263410" y="131699"/>
                  </a:moveTo>
                  <a:lnTo>
                    <a:pt x="256697" y="173332"/>
                  </a:lnTo>
                  <a:lnTo>
                    <a:pt x="238003" y="209492"/>
                  </a:lnTo>
                  <a:lnTo>
                    <a:pt x="209495" y="238007"/>
                  </a:lnTo>
                  <a:lnTo>
                    <a:pt x="173342" y="256707"/>
                  </a:lnTo>
                  <a:lnTo>
                    <a:pt x="131711" y="263423"/>
                  </a:lnTo>
                  <a:lnTo>
                    <a:pt x="90084" y="256707"/>
                  </a:lnTo>
                  <a:lnTo>
                    <a:pt x="53928" y="238007"/>
                  </a:lnTo>
                  <a:lnTo>
                    <a:pt x="25415" y="209492"/>
                  </a:lnTo>
                  <a:lnTo>
                    <a:pt x="6715" y="173332"/>
                  </a:lnTo>
                  <a:lnTo>
                    <a:pt x="0" y="131699"/>
                  </a:lnTo>
                  <a:lnTo>
                    <a:pt x="6715" y="90067"/>
                  </a:lnTo>
                  <a:lnTo>
                    <a:pt x="25415" y="53914"/>
                  </a:lnTo>
                  <a:lnTo>
                    <a:pt x="53928" y="25407"/>
                  </a:lnTo>
                  <a:lnTo>
                    <a:pt x="90084" y="6713"/>
                  </a:lnTo>
                  <a:lnTo>
                    <a:pt x="131711" y="0"/>
                  </a:lnTo>
                  <a:lnTo>
                    <a:pt x="173342" y="6713"/>
                  </a:lnTo>
                  <a:lnTo>
                    <a:pt x="209495" y="25407"/>
                  </a:lnTo>
                  <a:lnTo>
                    <a:pt x="238003" y="53914"/>
                  </a:lnTo>
                  <a:lnTo>
                    <a:pt x="256697" y="90067"/>
                  </a:lnTo>
                  <a:lnTo>
                    <a:pt x="263410" y="131699"/>
                  </a:lnTo>
                  <a:close/>
                </a:path>
              </a:pathLst>
            </a:custGeom>
            <a:ln w="11455">
              <a:solidFill>
                <a:srgbClr val="26D1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86201" y="3320248"/>
              <a:ext cx="94361" cy="167157"/>
            </a:xfrm>
            <a:prstGeom prst="rect">
              <a:avLst/>
            </a:prstGeom>
          </p:spPr>
        </p:pic>
      </p:grpSp>
      <p:sp>
        <p:nvSpPr>
          <p:cNvPr id="77" name="object 77"/>
          <p:cNvSpPr txBox="1"/>
          <p:nvPr/>
        </p:nvSpPr>
        <p:spPr>
          <a:xfrm>
            <a:off x="2261095" y="2428265"/>
            <a:ext cx="1089660" cy="631190"/>
          </a:xfrm>
          <a:prstGeom prst="rect">
            <a:avLst/>
          </a:prstGeom>
          <a:solidFill>
            <a:srgbClr val="DEE0E1"/>
          </a:solidFill>
        </p:spPr>
        <p:txBody>
          <a:bodyPr vert="horz" wrap="square" lIns="0" tIns="105410" rIns="0" bIns="0" rtlCol="0">
            <a:spAutoFit/>
          </a:bodyPr>
          <a:lstStyle/>
          <a:p>
            <a:pPr marL="139700" marR="132080" algn="ctr">
              <a:lnSpc>
                <a:spcPct val="100000"/>
              </a:lnSpc>
              <a:spcBef>
                <a:spcPts val="830"/>
              </a:spcBef>
            </a:pPr>
            <a:r>
              <a:rPr sz="900" spc="-10" dirty="0">
                <a:solidFill>
                  <a:srgbClr val="5B676F"/>
                </a:solidFill>
                <a:latin typeface="Trebuchet MS"/>
                <a:cs typeface="Trebuchet MS"/>
              </a:rPr>
              <a:t>Settlement- Only</a:t>
            </a:r>
            <a:r>
              <a:rPr sz="900" spc="-35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5B676F"/>
                </a:solidFill>
                <a:latin typeface="Trebuchet MS"/>
                <a:cs typeface="Trebuchet MS"/>
              </a:rPr>
              <a:t>Distributed</a:t>
            </a:r>
            <a:endParaRPr sz="9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900" spc="-30" dirty="0">
                <a:solidFill>
                  <a:srgbClr val="5B676F"/>
                </a:solidFill>
                <a:latin typeface="Trebuchet MS"/>
                <a:cs typeface="Trebuchet MS"/>
              </a:rPr>
              <a:t>Generation</a:t>
            </a:r>
            <a:r>
              <a:rPr sz="900" spc="30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5B676F"/>
                </a:solidFill>
                <a:latin typeface="Trebuchet MS"/>
                <a:cs typeface="Trebuchet MS"/>
              </a:rPr>
              <a:t>(SODG)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78" name="object 78"/>
          <p:cNvGrpSpPr/>
          <p:nvPr/>
        </p:nvGrpSpPr>
        <p:grpSpPr>
          <a:xfrm>
            <a:off x="3711452" y="4144615"/>
            <a:ext cx="643890" cy="565150"/>
            <a:chOff x="3711452" y="4144615"/>
            <a:chExt cx="643890" cy="565150"/>
          </a:xfrm>
        </p:grpSpPr>
        <p:sp>
          <p:nvSpPr>
            <p:cNvPr id="79" name="object 79"/>
            <p:cNvSpPr/>
            <p:nvPr/>
          </p:nvSpPr>
          <p:spPr>
            <a:xfrm>
              <a:off x="3811926" y="4430211"/>
              <a:ext cx="136525" cy="33655"/>
            </a:xfrm>
            <a:custGeom>
              <a:avLst/>
              <a:gdLst/>
              <a:ahLst/>
              <a:cxnLst/>
              <a:rect l="l" t="t" r="r" b="b"/>
              <a:pathLst>
                <a:path w="136525" h="33654">
                  <a:moveTo>
                    <a:pt x="128727" y="0"/>
                  </a:moveTo>
                  <a:lnTo>
                    <a:pt x="7493" y="0"/>
                  </a:lnTo>
                  <a:lnTo>
                    <a:pt x="0" y="7480"/>
                  </a:lnTo>
                  <a:lnTo>
                    <a:pt x="0" y="25946"/>
                  </a:lnTo>
                  <a:lnTo>
                    <a:pt x="7493" y="33439"/>
                  </a:lnTo>
                  <a:lnTo>
                    <a:pt x="16725" y="33439"/>
                  </a:lnTo>
                  <a:lnTo>
                    <a:pt x="128727" y="33439"/>
                  </a:lnTo>
                  <a:lnTo>
                    <a:pt x="136220" y="25946"/>
                  </a:lnTo>
                  <a:lnTo>
                    <a:pt x="136220" y="7480"/>
                  </a:lnTo>
                  <a:lnTo>
                    <a:pt x="128727" y="0"/>
                  </a:lnTo>
                  <a:close/>
                </a:path>
              </a:pathLst>
            </a:custGeom>
            <a:solidFill>
              <a:srgbClr val="00AD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" name="object 8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117610" y="4378815"/>
              <a:ext cx="136207" cy="136232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3711452" y="4144615"/>
              <a:ext cx="643890" cy="565150"/>
            </a:xfrm>
            <a:custGeom>
              <a:avLst/>
              <a:gdLst/>
              <a:ahLst/>
              <a:cxnLst/>
              <a:rect l="l" t="t" r="r" b="b"/>
              <a:pathLst>
                <a:path w="643889" h="565150">
                  <a:moveTo>
                    <a:pt x="66878" y="200736"/>
                  </a:moveTo>
                  <a:lnTo>
                    <a:pt x="33439" y="200736"/>
                  </a:lnTo>
                  <a:lnTo>
                    <a:pt x="33439" y="495325"/>
                  </a:lnTo>
                  <a:lnTo>
                    <a:pt x="38900" y="522305"/>
                  </a:lnTo>
                  <a:lnTo>
                    <a:pt x="53786" y="544366"/>
                  </a:lnTo>
                  <a:lnTo>
                    <a:pt x="75846" y="559254"/>
                  </a:lnTo>
                  <a:lnTo>
                    <a:pt x="102831" y="564718"/>
                  </a:lnTo>
                  <a:lnTo>
                    <a:pt x="541019" y="564718"/>
                  </a:lnTo>
                  <a:lnTo>
                    <a:pt x="567998" y="559254"/>
                  </a:lnTo>
                  <a:lnTo>
                    <a:pt x="590054" y="544366"/>
                  </a:lnTo>
                  <a:lnTo>
                    <a:pt x="598893" y="531266"/>
                  </a:lnTo>
                  <a:lnTo>
                    <a:pt x="102831" y="531266"/>
                  </a:lnTo>
                  <a:lnTo>
                    <a:pt x="88850" y="528438"/>
                  </a:lnTo>
                  <a:lnTo>
                    <a:pt x="77420" y="520730"/>
                  </a:lnTo>
                  <a:lnTo>
                    <a:pt x="69708" y="509304"/>
                  </a:lnTo>
                  <a:lnTo>
                    <a:pt x="66878" y="495325"/>
                  </a:lnTo>
                  <a:lnTo>
                    <a:pt x="66878" y="200736"/>
                  </a:lnTo>
                  <a:close/>
                </a:path>
                <a:path w="643889" h="565150">
                  <a:moveTo>
                    <a:pt x="610400" y="200736"/>
                  </a:moveTo>
                  <a:lnTo>
                    <a:pt x="576960" y="200736"/>
                  </a:lnTo>
                  <a:lnTo>
                    <a:pt x="576960" y="495325"/>
                  </a:lnTo>
                  <a:lnTo>
                    <a:pt x="574133" y="509304"/>
                  </a:lnTo>
                  <a:lnTo>
                    <a:pt x="566424" y="520730"/>
                  </a:lnTo>
                  <a:lnTo>
                    <a:pt x="554999" y="528438"/>
                  </a:lnTo>
                  <a:lnTo>
                    <a:pt x="541019" y="531266"/>
                  </a:lnTo>
                  <a:lnTo>
                    <a:pt x="598893" y="531266"/>
                  </a:lnTo>
                  <a:lnTo>
                    <a:pt x="604938" y="522305"/>
                  </a:lnTo>
                  <a:lnTo>
                    <a:pt x="610400" y="495325"/>
                  </a:lnTo>
                  <a:lnTo>
                    <a:pt x="610400" y="200736"/>
                  </a:lnTo>
                  <a:close/>
                </a:path>
                <a:path w="643889" h="565150">
                  <a:moveTo>
                    <a:pt x="636358" y="83642"/>
                  </a:moveTo>
                  <a:lnTo>
                    <a:pt x="7492" y="83642"/>
                  </a:lnTo>
                  <a:lnTo>
                    <a:pt x="0" y="91135"/>
                  </a:lnTo>
                  <a:lnTo>
                    <a:pt x="0" y="193243"/>
                  </a:lnTo>
                  <a:lnTo>
                    <a:pt x="7492" y="200736"/>
                  </a:lnTo>
                  <a:lnTo>
                    <a:pt x="636358" y="200736"/>
                  </a:lnTo>
                  <a:lnTo>
                    <a:pt x="643851" y="193243"/>
                  </a:lnTo>
                  <a:lnTo>
                    <a:pt x="643851" y="167284"/>
                  </a:lnTo>
                  <a:lnTo>
                    <a:pt x="33439" y="167284"/>
                  </a:lnTo>
                  <a:lnTo>
                    <a:pt x="33439" y="117081"/>
                  </a:lnTo>
                  <a:lnTo>
                    <a:pt x="643851" y="117081"/>
                  </a:lnTo>
                  <a:lnTo>
                    <a:pt x="643851" y="91135"/>
                  </a:lnTo>
                  <a:lnTo>
                    <a:pt x="636358" y="83642"/>
                  </a:lnTo>
                  <a:close/>
                </a:path>
                <a:path w="643889" h="565150">
                  <a:moveTo>
                    <a:pt x="643851" y="117081"/>
                  </a:moveTo>
                  <a:lnTo>
                    <a:pt x="610400" y="117081"/>
                  </a:lnTo>
                  <a:lnTo>
                    <a:pt x="610400" y="167284"/>
                  </a:lnTo>
                  <a:lnTo>
                    <a:pt x="643851" y="167284"/>
                  </a:lnTo>
                  <a:lnTo>
                    <a:pt x="643851" y="117081"/>
                  </a:lnTo>
                  <a:close/>
                </a:path>
                <a:path w="643889" h="565150">
                  <a:moveTo>
                    <a:pt x="208775" y="0"/>
                  </a:moveTo>
                  <a:lnTo>
                    <a:pt x="107962" y="0"/>
                  </a:lnTo>
                  <a:lnTo>
                    <a:pt x="100482" y="7480"/>
                  </a:lnTo>
                  <a:lnTo>
                    <a:pt x="100482" y="83642"/>
                  </a:lnTo>
                  <a:lnTo>
                    <a:pt x="133921" y="83642"/>
                  </a:lnTo>
                  <a:lnTo>
                    <a:pt x="133921" y="33439"/>
                  </a:lnTo>
                  <a:lnTo>
                    <a:pt x="216255" y="33439"/>
                  </a:lnTo>
                  <a:lnTo>
                    <a:pt x="216255" y="7480"/>
                  </a:lnTo>
                  <a:lnTo>
                    <a:pt x="208775" y="0"/>
                  </a:lnTo>
                  <a:close/>
                </a:path>
                <a:path w="643889" h="565150">
                  <a:moveTo>
                    <a:pt x="216255" y="33439"/>
                  </a:moveTo>
                  <a:lnTo>
                    <a:pt x="182816" y="33439"/>
                  </a:lnTo>
                  <a:lnTo>
                    <a:pt x="182816" y="83642"/>
                  </a:lnTo>
                  <a:lnTo>
                    <a:pt x="216255" y="83642"/>
                  </a:lnTo>
                  <a:lnTo>
                    <a:pt x="216255" y="33439"/>
                  </a:lnTo>
                  <a:close/>
                </a:path>
                <a:path w="643889" h="565150">
                  <a:moveTo>
                    <a:pt x="534885" y="0"/>
                  </a:moveTo>
                  <a:lnTo>
                    <a:pt x="434060" y="0"/>
                  </a:lnTo>
                  <a:lnTo>
                    <a:pt x="426567" y="7480"/>
                  </a:lnTo>
                  <a:lnTo>
                    <a:pt x="426567" y="83642"/>
                  </a:lnTo>
                  <a:lnTo>
                    <a:pt x="460019" y="83642"/>
                  </a:lnTo>
                  <a:lnTo>
                    <a:pt x="460019" y="33439"/>
                  </a:lnTo>
                  <a:lnTo>
                    <a:pt x="542366" y="33439"/>
                  </a:lnTo>
                  <a:lnTo>
                    <a:pt x="542366" y="7480"/>
                  </a:lnTo>
                  <a:lnTo>
                    <a:pt x="534885" y="0"/>
                  </a:lnTo>
                  <a:close/>
                </a:path>
                <a:path w="643889" h="565150">
                  <a:moveTo>
                    <a:pt x="542366" y="33439"/>
                  </a:moveTo>
                  <a:lnTo>
                    <a:pt x="508927" y="33439"/>
                  </a:lnTo>
                  <a:lnTo>
                    <a:pt x="508927" y="83642"/>
                  </a:lnTo>
                  <a:lnTo>
                    <a:pt x="542366" y="83642"/>
                  </a:lnTo>
                  <a:lnTo>
                    <a:pt x="542366" y="33439"/>
                  </a:lnTo>
                  <a:close/>
                </a:path>
              </a:pathLst>
            </a:custGeom>
            <a:solidFill>
              <a:srgbClr val="00AD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" name="object 82"/>
          <p:cNvSpPr txBox="1"/>
          <p:nvPr/>
        </p:nvSpPr>
        <p:spPr>
          <a:xfrm>
            <a:off x="3773792" y="4765523"/>
            <a:ext cx="51943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5B676F"/>
                </a:solidFill>
                <a:latin typeface="Trebuchet MS"/>
                <a:cs typeface="Trebuchet MS"/>
              </a:rPr>
              <a:t>Batteries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3724770" y="3206165"/>
            <a:ext cx="617220" cy="8172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750">
              <a:latin typeface="Times New Roman"/>
              <a:cs typeface="Times New Roman"/>
            </a:endParaRPr>
          </a:p>
          <a:p>
            <a:pPr marL="46355" marR="38735" algn="ctr">
              <a:lnSpc>
                <a:spcPct val="100000"/>
              </a:lnSpc>
            </a:pPr>
            <a:r>
              <a:rPr sz="700" spc="-20" dirty="0">
                <a:solidFill>
                  <a:srgbClr val="5B676F"/>
                </a:solidFill>
                <a:latin typeface="Trebuchet MS"/>
                <a:cs typeface="Trebuchet MS"/>
              </a:rPr>
              <a:t>Compensated</a:t>
            </a:r>
            <a:r>
              <a:rPr sz="700" spc="500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700" spc="-20" dirty="0">
                <a:solidFill>
                  <a:srgbClr val="5B676F"/>
                </a:solidFill>
                <a:latin typeface="Trebuchet MS"/>
                <a:cs typeface="Trebuchet MS"/>
              </a:rPr>
              <a:t>for</a:t>
            </a:r>
            <a:r>
              <a:rPr sz="700" spc="-35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700" spc="-10" dirty="0">
                <a:solidFill>
                  <a:srgbClr val="5B676F"/>
                </a:solidFill>
                <a:latin typeface="Trebuchet MS"/>
                <a:cs typeface="Trebuchet MS"/>
              </a:rPr>
              <a:t>energy</a:t>
            </a:r>
            <a:r>
              <a:rPr sz="700" dirty="0">
                <a:solidFill>
                  <a:srgbClr val="5B676F"/>
                </a:solidFill>
                <a:latin typeface="Trebuchet MS"/>
                <a:cs typeface="Trebuchet MS"/>
              </a:rPr>
              <a:t> and</a:t>
            </a:r>
            <a:r>
              <a:rPr sz="700" spc="-25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700" spc="-10" dirty="0">
                <a:solidFill>
                  <a:srgbClr val="5B676F"/>
                </a:solidFill>
                <a:latin typeface="Trebuchet MS"/>
                <a:cs typeface="Trebuchet MS"/>
              </a:rPr>
              <a:t>Ancillary</a:t>
            </a:r>
            <a:r>
              <a:rPr sz="700" spc="500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700" spc="-10" dirty="0">
                <a:solidFill>
                  <a:srgbClr val="5B676F"/>
                </a:solidFill>
                <a:latin typeface="Trebuchet MS"/>
                <a:cs typeface="Trebuchet MS"/>
              </a:rPr>
              <a:t>Services</a:t>
            </a:r>
            <a:endParaRPr sz="700">
              <a:latin typeface="Trebuchet MS"/>
              <a:cs typeface="Trebuchet MS"/>
            </a:endParaRPr>
          </a:p>
        </p:txBody>
      </p:sp>
      <p:grpSp>
        <p:nvGrpSpPr>
          <p:cNvPr id="84" name="object 84"/>
          <p:cNvGrpSpPr/>
          <p:nvPr/>
        </p:nvGrpSpPr>
        <p:grpSpPr>
          <a:xfrm>
            <a:off x="2497315" y="3206165"/>
            <a:ext cx="617220" cy="657860"/>
            <a:chOff x="2497315" y="3206165"/>
            <a:chExt cx="617220" cy="657860"/>
          </a:xfrm>
        </p:grpSpPr>
        <p:sp>
          <p:nvSpPr>
            <p:cNvPr id="85" name="object 85"/>
            <p:cNvSpPr/>
            <p:nvPr/>
          </p:nvSpPr>
          <p:spPr>
            <a:xfrm>
              <a:off x="2497315" y="3206165"/>
              <a:ext cx="617220" cy="657860"/>
            </a:xfrm>
            <a:custGeom>
              <a:avLst/>
              <a:gdLst/>
              <a:ahLst/>
              <a:cxnLst/>
              <a:rect l="l" t="t" r="r" b="b"/>
              <a:pathLst>
                <a:path w="617219" h="657860">
                  <a:moveTo>
                    <a:pt x="617219" y="0"/>
                  </a:moveTo>
                  <a:lnTo>
                    <a:pt x="0" y="0"/>
                  </a:lnTo>
                  <a:lnTo>
                    <a:pt x="0" y="657834"/>
                  </a:lnTo>
                  <a:lnTo>
                    <a:pt x="617219" y="657834"/>
                  </a:lnTo>
                  <a:lnTo>
                    <a:pt x="617219" y="0"/>
                  </a:lnTo>
                  <a:close/>
                </a:path>
              </a:pathLst>
            </a:custGeom>
            <a:solidFill>
              <a:srgbClr val="DEE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2674220" y="3280111"/>
              <a:ext cx="263525" cy="263525"/>
            </a:xfrm>
            <a:custGeom>
              <a:avLst/>
              <a:gdLst/>
              <a:ahLst/>
              <a:cxnLst/>
              <a:rect l="l" t="t" r="r" b="b"/>
              <a:pathLst>
                <a:path w="263525" h="263525">
                  <a:moveTo>
                    <a:pt x="131711" y="0"/>
                  </a:moveTo>
                  <a:lnTo>
                    <a:pt x="90084" y="6713"/>
                  </a:lnTo>
                  <a:lnTo>
                    <a:pt x="53928" y="25407"/>
                  </a:lnTo>
                  <a:lnTo>
                    <a:pt x="25415" y="53914"/>
                  </a:lnTo>
                  <a:lnTo>
                    <a:pt x="6715" y="90067"/>
                  </a:lnTo>
                  <a:lnTo>
                    <a:pt x="0" y="131699"/>
                  </a:lnTo>
                  <a:lnTo>
                    <a:pt x="6715" y="173332"/>
                  </a:lnTo>
                  <a:lnTo>
                    <a:pt x="25415" y="209492"/>
                  </a:lnTo>
                  <a:lnTo>
                    <a:pt x="53928" y="238007"/>
                  </a:lnTo>
                  <a:lnTo>
                    <a:pt x="90084" y="256707"/>
                  </a:lnTo>
                  <a:lnTo>
                    <a:pt x="131711" y="263423"/>
                  </a:lnTo>
                  <a:lnTo>
                    <a:pt x="173342" y="256707"/>
                  </a:lnTo>
                  <a:lnTo>
                    <a:pt x="209495" y="238007"/>
                  </a:lnTo>
                  <a:lnTo>
                    <a:pt x="238003" y="209492"/>
                  </a:lnTo>
                  <a:lnTo>
                    <a:pt x="256697" y="173332"/>
                  </a:lnTo>
                  <a:lnTo>
                    <a:pt x="263410" y="131699"/>
                  </a:lnTo>
                  <a:lnTo>
                    <a:pt x="256697" y="90067"/>
                  </a:lnTo>
                  <a:lnTo>
                    <a:pt x="238003" y="53914"/>
                  </a:lnTo>
                  <a:lnTo>
                    <a:pt x="209495" y="25407"/>
                  </a:lnTo>
                  <a:lnTo>
                    <a:pt x="173342" y="6713"/>
                  </a:lnTo>
                  <a:lnTo>
                    <a:pt x="1317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2674220" y="3280111"/>
              <a:ext cx="263525" cy="263525"/>
            </a:xfrm>
            <a:custGeom>
              <a:avLst/>
              <a:gdLst/>
              <a:ahLst/>
              <a:cxnLst/>
              <a:rect l="l" t="t" r="r" b="b"/>
              <a:pathLst>
                <a:path w="263525" h="263525">
                  <a:moveTo>
                    <a:pt x="263410" y="131699"/>
                  </a:moveTo>
                  <a:lnTo>
                    <a:pt x="256697" y="173332"/>
                  </a:lnTo>
                  <a:lnTo>
                    <a:pt x="238003" y="209492"/>
                  </a:lnTo>
                  <a:lnTo>
                    <a:pt x="209495" y="238007"/>
                  </a:lnTo>
                  <a:lnTo>
                    <a:pt x="173342" y="256707"/>
                  </a:lnTo>
                  <a:lnTo>
                    <a:pt x="131711" y="263423"/>
                  </a:lnTo>
                  <a:lnTo>
                    <a:pt x="90084" y="256707"/>
                  </a:lnTo>
                  <a:lnTo>
                    <a:pt x="53928" y="238007"/>
                  </a:lnTo>
                  <a:lnTo>
                    <a:pt x="25415" y="209492"/>
                  </a:lnTo>
                  <a:lnTo>
                    <a:pt x="6715" y="173332"/>
                  </a:lnTo>
                  <a:lnTo>
                    <a:pt x="0" y="131699"/>
                  </a:lnTo>
                  <a:lnTo>
                    <a:pt x="6715" y="90067"/>
                  </a:lnTo>
                  <a:lnTo>
                    <a:pt x="25415" y="53914"/>
                  </a:lnTo>
                  <a:lnTo>
                    <a:pt x="53928" y="25407"/>
                  </a:lnTo>
                  <a:lnTo>
                    <a:pt x="90084" y="6713"/>
                  </a:lnTo>
                  <a:lnTo>
                    <a:pt x="131711" y="0"/>
                  </a:lnTo>
                  <a:lnTo>
                    <a:pt x="173342" y="6713"/>
                  </a:lnTo>
                  <a:lnTo>
                    <a:pt x="209495" y="25407"/>
                  </a:lnTo>
                  <a:lnTo>
                    <a:pt x="238003" y="53914"/>
                  </a:lnTo>
                  <a:lnTo>
                    <a:pt x="256697" y="90067"/>
                  </a:lnTo>
                  <a:lnTo>
                    <a:pt x="263410" y="131699"/>
                  </a:lnTo>
                  <a:close/>
                </a:path>
              </a:pathLst>
            </a:custGeom>
            <a:ln w="11455">
              <a:solidFill>
                <a:srgbClr val="26D1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58746" y="3328243"/>
              <a:ext cx="94360" cy="167157"/>
            </a:xfrm>
            <a:prstGeom prst="rect">
              <a:avLst/>
            </a:prstGeom>
          </p:spPr>
        </p:pic>
      </p:grpSp>
      <p:sp>
        <p:nvSpPr>
          <p:cNvPr id="89" name="object 89"/>
          <p:cNvSpPr txBox="1"/>
          <p:nvPr/>
        </p:nvSpPr>
        <p:spPr>
          <a:xfrm>
            <a:off x="2497315" y="3206165"/>
            <a:ext cx="617220" cy="657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50">
              <a:latin typeface="Times New Roman"/>
              <a:cs typeface="Times New Roman"/>
            </a:endParaRPr>
          </a:p>
          <a:p>
            <a:pPr marL="116839" marR="38735" indent="-70485">
              <a:lnSpc>
                <a:spcPct val="100000"/>
              </a:lnSpc>
            </a:pPr>
            <a:r>
              <a:rPr sz="700" spc="-20" dirty="0">
                <a:solidFill>
                  <a:srgbClr val="5B676F"/>
                </a:solidFill>
                <a:latin typeface="Trebuchet MS"/>
                <a:cs typeface="Trebuchet MS"/>
              </a:rPr>
              <a:t>Compensated</a:t>
            </a:r>
            <a:r>
              <a:rPr sz="700" spc="500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700" spc="-20" dirty="0">
                <a:solidFill>
                  <a:srgbClr val="5B676F"/>
                </a:solidFill>
                <a:latin typeface="Trebuchet MS"/>
                <a:cs typeface="Trebuchet MS"/>
              </a:rPr>
              <a:t>for</a:t>
            </a:r>
            <a:r>
              <a:rPr sz="700" spc="-35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700" spc="-10" dirty="0">
                <a:solidFill>
                  <a:srgbClr val="5B676F"/>
                </a:solidFill>
                <a:latin typeface="Trebuchet MS"/>
                <a:cs typeface="Trebuchet MS"/>
              </a:rPr>
              <a:t>energy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3482200" y="2428265"/>
            <a:ext cx="1089660" cy="631190"/>
          </a:xfrm>
          <a:prstGeom prst="rect">
            <a:avLst/>
          </a:prstGeom>
          <a:solidFill>
            <a:srgbClr val="DEE0E1"/>
          </a:solidFill>
        </p:spPr>
        <p:txBody>
          <a:bodyPr vert="horz" wrap="square" lIns="0" tIns="105410" rIns="0" bIns="0" rtlCol="0">
            <a:spAutoFit/>
          </a:bodyPr>
          <a:lstStyle/>
          <a:p>
            <a:pPr marL="120650" marR="113030" algn="ctr">
              <a:lnSpc>
                <a:spcPct val="100000"/>
              </a:lnSpc>
              <a:spcBef>
                <a:spcPts val="830"/>
              </a:spcBef>
            </a:pPr>
            <a:r>
              <a:rPr sz="900" spc="-10" dirty="0">
                <a:solidFill>
                  <a:srgbClr val="5B676F"/>
                </a:solidFill>
                <a:latin typeface="Trebuchet MS"/>
                <a:cs typeface="Trebuchet MS"/>
              </a:rPr>
              <a:t>Distribution Generation </a:t>
            </a:r>
            <a:r>
              <a:rPr sz="900" dirty="0">
                <a:solidFill>
                  <a:srgbClr val="5B676F"/>
                </a:solidFill>
                <a:latin typeface="Trebuchet MS"/>
                <a:cs typeface="Trebuchet MS"/>
              </a:rPr>
              <a:t>Resources</a:t>
            </a:r>
            <a:r>
              <a:rPr sz="900" spc="-50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5B676F"/>
                </a:solidFill>
                <a:latin typeface="Trebuchet MS"/>
                <a:cs typeface="Trebuchet MS"/>
              </a:rPr>
              <a:t>(DGR)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91" name="object 91"/>
          <p:cNvGrpSpPr/>
          <p:nvPr/>
        </p:nvGrpSpPr>
        <p:grpSpPr>
          <a:xfrm>
            <a:off x="2422926" y="3975541"/>
            <a:ext cx="771525" cy="602615"/>
            <a:chOff x="2422926" y="3975541"/>
            <a:chExt cx="771525" cy="602615"/>
          </a:xfrm>
        </p:grpSpPr>
        <p:sp>
          <p:nvSpPr>
            <p:cNvPr id="92" name="object 92"/>
            <p:cNvSpPr/>
            <p:nvPr/>
          </p:nvSpPr>
          <p:spPr>
            <a:xfrm>
              <a:off x="2422918" y="3975544"/>
              <a:ext cx="771525" cy="422275"/>
            </a:xfrm>
            <a:custGeom>
              <a:avLst/>
              <a:gdLst/>
              <a:ahLst/>
              <a:cxnLst/>
              <a:rect l="l" t="t" r="r" b="b"/>
              <a:pathLst>
                <a:path w="771525" h="422275">
                  <a:moveTo>
                    <a:pt x="771448" y="410502"/>
                  </a:moveTo>
                  <a:lnTo>
                    <a:pt x="771232" y="409346"/>
                  </a:lnTo>
                  <a:lnTo>
                    <a:pt x="770851" y="408266"/>
                  </a:lnTo>
                  <a:lnTo>
                    <a:pt x="768921" y="401574"/>
                  </a:lnTo>
                  <a:lnTo>
                    <a:pt x="747814" y="328523"/>
                  </a:lnTo>
                  <a:lnTo>
                    <a:pt x="747814" y="401574"/>
                  </a:lnTo>
                  <a:lnTo>
                    <a:pt x="644601" y="401574"/>
                  </a:lnTo>
                  <a:lnTo>
                    <a:pt x="629272" y="322262"/>
                  </a:lnTo>
                  <a:lnTo>
                    <a:pt x="724903" y="322262"/>
                  </a:lnTo>
                  <a:lnTo>
                    <a:pt x="747814" y="401574"/>
                  </a:lnTo>
                  <a:lnTo>
                    <a:pt x="747814" y="328523"/>
                  </a:lnTo>
                  <a:lnTo>
                    <a:pt x="741667" y="307238"/>
                  </a:lnTo>
                  <a:lnTo>
                    <a:pt x="741667" y="306527"/>
                  </a:lnTo>
                  <a:lnTo>
                    <a:pt x="741375" y="306247"/>
                  </a:lnTo>
                  <a:lnTo>
                    <a:pt x="719035" y="228904"/>
                  </a:lnTo>
                  <a:lnTo>
                    <a:pt x="719035" y="301993"/>
                  </a:lnTo>
                  <a:lnTo>
                    <a:pt x="625360" y="301993"/>
                  </a:lnTo>
                  <a:lnTo>
                    <a:pt x="623963" y="294767"/>
                  </a:lnTo>
                  <a:lnTo>
                    <a:pt x="623963" y="401574"/>
                  </a:lnTo>
                  <a:lnTo>
                    <a:pt x="520293" y="401574"/>
                  </a:lnTo>
                  <a:lnTo>
                    <a:pt x="512572" y="322262"/>
                  </a:lnTo>
                  <a:lnTo>
                    <a:pt x="608634" y="322262"/>
                  </a:lnTo>
                  <a:lnTo>
                    <a:pt x="623963" y="401574"/>
                  </a:lnTo>
                  <a:lnTo>
                    <a:pt x="623963" y="294767"/>
                  </a:lnTo>
                  <a:lnTo>
                    <a:pt x="609727" y="221056"/>
                  </a:lnTo>
                  <a:lnTo>
                    <a:pt x="695667" y="221056"/>
                  </a:lnTo>
                  <a:lnTo>
                    <a:pt x="719035" y="301993"/>
                  </a:lnTo>
                  <a:lnTo>
                    <a:pt x="719035" y="228904"/>
                  </a:lnTo>
                  <a:lnTo>
                    <a:pt x="712520" y="206336"/>
                  </a:lnTo>
                  <a:lnTo>
                    <a:pt x="712520" y="205320"/>
                  </a:lnTo>
                  <a:lnTo>
                    <a:pt x="712101" y="204914"/>
                  </a:lnTo>
                  <a:lnTo>
                    <a:pt x="689800" y="127698"/>
                  </a:lnTo>
                  <a:lnTo>
                    <a:pt x="689800" y="200787"/>
                  </a:lnTo>
                  <a:lnTo>
                    <a:pt x="605815" y="200787"/>
                  </a:lnTo>
                  <a:lnTo>
                    <a:pt x="604723" y="195135"/>
                  </a:lnTo>
                  <a:lnTo>
                    <a:pt x="604723" y="301993"/>
                  </a:lnTo>
                  <a:lnTo>
                    <a:pt x="510603" y="301993"/>
                  </a:lnTo>
                  <a:lnTo>
                    <a:pt x="502729" y="221056"/>
                  </a:lnTo>
                  <a:lnTo>
                    <a:pt x="589089" y="221056"/>
                  </a:lnTo>
                  <a:lnTo>
                    <a:pt x="604723" y="301993"/>
                  </a:lnTo>
                  <a:lnTo>
                    <a:pt x="604723" y="195135"/>
                  </a:lnTo>
                  <a:lnTo>
                    <a:pt x="590194" y="119849"/>
                  </a:lnTo>
                  <a:lnTo>
                    <a:pt x="666432" y="119849"/>
                  </a:lnTo>
                  <a:lnTo>
                    <a:pt x="689800" y="200787"/>
                  </a:lnTo>
                  <a:lnTo>
                    <a:pt x="689800" y="127698"/>
                  </a:lnTo>
                  <a:lnTo>
                    <a:pt x="683361" y="105397"/>
                  </a:lnTo>
                  <a:lnTo>
                    <a:pt x="683361" y="104114"/>
                  </a:lnTo>
                  <a:lnTo>
                    <a:pt x="682840" y="103606"/>
                  </a:lnTo>
                  <a:lnTo>
                    <a:pt x="660577" y="26517"/>
                  </a:lnTo>
                  <a:lnTo>
                    <a:pt x="660577" y="99580"/>
                  </a:lnTo>
                  <a:lnTo>
                    <a:pt x="586282" y="99580"/>
                  </a:lnTo>
                  <a:lnTo>
                    <a:pt x="585177" y="93865"/>
                  </a:lnTo>
                  <a:lnTo>
                    <a:pt x="585177" y="200787"/>
                  </a:lnTo>
                  <a:lnTo>
                    <a:pt x="500748" y="200787"/>
                  </a:lnTo>
                  <a:lnTo>
                    <a:pt x="499922" y="192290"/>
                  </a:lnTo>
                  <a:lnTo>
                    <a:pt x="499922" y="401574"/>
                  </a:lnTo>
                  <a:lnTo>
                    <a:pt x="396074" y="401574"/>
                  </a:lnTo>
                  <a:lnTo>
                    <a:pt x="395947" y="322262"/>
                  </a:lnTo>
                  <a:lnTo>
                    <a:pt x="492201" y="322262"/>
                  </a:lnTo>
                  <a:lnTo>
                    <a:pt x="499922" y="401574"/>
                  </a:lnTo>
                  <a:lnTo>
                    <a:pt x="499922" y="192290"/>
                  </a:lnTo>
                  <a:lnTo>
                    <a:pt x="492887" y="119849"/>
                  </a:lnTo>
                  <a:lnTo>
                    <a:pt x="569556" y="119849"/>
                  </a:lnTo>
                  <a:lnTo>
                    <a:pt x="585177" y="200787"/>
                  </a:lnTo>
                  <a:lnTo>
                    <a:pt x="585177" y="93865"/>
                  </a:lnTo>
                  <a:lnTo>
                    <a:pt x="570979" y="20269"/>
                  </a:lnTo>
                  <a:lnTo>
                    <a:pt x="637679" y="20269"/>
                  </a:lnTo>
                  <a:lnTo>
                    <a:pt x="660577" y="99580"/>
                  </a:lnTo>
                  <a:lnTo>
                    <a:pt x="660577" y="26517"/>
                  </a:lnTo>
                  <a:lnTo>
                    <a:pt x="658774" y="20269"/>
                  </a:lnTo>
                  <a:lnTo>
                    <a:pt x="653783" y="2984"/>
                  </a:lnTo>
                  <a:lnTo>
                    <a:pt x="649808" y="0"/>
                  </a:lnTo>
                  <a:lnTo>
                    <a:pt x="565645" y="0"/>
                  </a:lnTo>
                  <a:lnTo>
                    <a:pt x="565645" y="99580"/>
                  </a:lnTo>
                  <a:lnTo>
                    <a:pt x="490918" y="99580"/>
                  </a:lnTo>
                  <a:lnTo>
                    <a:pt x="490232" y="92532"/>
                  </a:lnTo>
                  <a:lnTo>
                    <a:pt x="490232" y="301993"/>
                  </a:lnTo>
                  <a:lnTo>
                    <a:pt x="395922" y="301993"/>
                  </a:lnTo>
                  <a:lnTo>
                    <a:pt x="395808" y="221056"/>
                  </a:lnTo>
                  <a:lnTo>
                    <a:pt x="482358" y="221056"/>
                  </a:lnTo>
                  <a:lnTo>
                    <a:pt x="490232" y="301993"/>
                  </a:lnTo>
                  <a:lnTo>
                    <a:pt x="490232" y="92532"/>
                  </a:lnTo>
                  <a:lnTo>
                    <a:pt x="483209" y="20269"/>
                  </a:lnTo>
                  <a:lnTo>
                    <a:pt x="550341" y="20269"/>
                  </a:lnTo>
                  <a:lnTo>
                    <a:pt x="565645" y="99580"/>
                  </a:lnTo>
                  <a:lnTo>
                    <a:pt x="565645" y="0"/>
                  </a:lnTo>
                  <a:lnTo>
                    <a:pt x="480377" y="0"/>
                  </a:lnTo>
                  <a:lnTo>
                    <a:pt x="480377" y="200787"/>
                  </a:lnTo>
                  <a:lnTo>
                    <a:pt x="395782" y="200787"/>
                  </a:lnTo>
                  <a:lnTo>
                    <a:pt x="395668" y="119849"/>
                  </a:lnTo>
                  <a:lnTo>
                    <a:pt x="472516" y="119849"/>
                  </a:lnTo>
                  <a:lnTo>
                    <a:pt x="480377" y="200787"/>
                  </a:lnTo>
                  <a:lnTo>
                    <a:pt x="480377" y="0"/>
                  </a:lnTo>
                  <a:lnTo>
                    <a:pt x="470547" y="0"/>
                  </a:lnTo>
                  <a:lnTo>
                    <a:pt x="470547" y="99580"/>
                  </a:lnTo>
                  <a:lnTo>
                    <a:pt x="395630" y="99580"/>
                  </a:lnTo>
                  <a:lnTo>
                    <a:pt x="395528" y="20269"/>
                  </a:lnTo>
                  <a:lnTo>
                    <a:pt x="462838" y="20269"/>
                  </a:lnTo>
                  <a:lnTo>
                    <a:pt x="470547" y="99580"/>
                  </a:lnTo>
                  <a:lnTo>
                    <a:pt x="470547" y="0"/>
                  </a:lnTo>
                  <a:lnTo>
                    <a:pt x="375805" y="0"/>
                  </a:lnTo>
                  <a:lnTo>
                    <a:pt x="375805" y="401574"/>
                  </a:lnTo>
                  <a:lnTo>
                    <a:pt x="271932" y="401574"/>
                  </a:lnTo>
                  <a:lnTo>
                    <a:pt x="279412" y="322262"/>
                  </a:lnTo>
                  <a:lnTo>
                    <a:pt x="375678" y="322262"/>
                  </a:lnTo>
                  <a:lnTo>
                    <a:pt x="375805" y="401574"/>
                  </a:lnTo>
                  <a:lnTo>
                    <a:pt x="375805" y="0"/>
                  </a:lnTo>
                  <a:lnTo>
                    <a:pt x="375653" y="0"/>
                  </a:lnTo>
                  <a:lnTo>
                    <a:pt x="375653" y="301993"/>
                  </a:lnTo>
                  <a:lnTo>
                    <a:pt x="281330" y="301993"/>
                  </a:lnTo>
                  <a:lnTo>
                    <a:pt x="288975" y="221056"/>
                  </a:lnTo>
                  <a:lnTo>
                    <a:pt x="375539" y="221056"/>
                  </a:lnTo>
                  <a:lnTo>
                    <a:pt x="375653" y="301993"/>
                  </a:lnTo>
                  <a:lnTo>
                    <a:pt x="375653" y="0"/>
                  </a:lnTo>
                  <a:lnTo>
                    <a:pt x="375513" y="0"/>
                  </a:lnTo>
                  <a:lnTo>
                    <a:pt x="375513" y="200787"/>
                  </a:lnTo>
                  <a:lnTo>
                    <a:pt x="290893" y="200787"/>
                  </a:lnTo>
                  <a:lnTo>
                    <a:pt x="298538" y="119849"/>
                  </a:lnTo>
                  <a:lnTo>
                    <a:pt x="375399" y="119849"/>
                  </a:lnTo>
                  <a:lnTo>
                    <a:pt x="375513" y="200787"/>
                  </a:lnTo>
                  <a:lnTo>
                    <a:pt x="375513" y="0"/>
                  </a:lnTo>
                  <a:lnTo>
                    <a:pt x="375361" y="0"/>
                  </a:lnTo>
                  <a:lnTo>
                    <a:pt x="375361" y="99580"/>
                  </a:lnTo>
                  <a:lnTo>
                    <a:pt x="300456" y="99580"/>
                  </a:lnTo>
                  <a:lnTo>
                    <a:pt x="307949" y="20269"/>
                  </a:lnTo>
                  <a:lnTo>
                    <a:pt x="375259" y="20269"/>
                  </a:lnTo>
                  <a:lnTo>
                    <a:pt x="375361" y="99580"/>
                  </a:lnTo>
                  <a:lnTo>
                    <a:pt x="375361" y="0"/>
                  </a:lnTo>
                  <a:lnTo>
                    <a:pt x="287578" y="0"/>
                  </a:lnTo>
                  <a:lnTo>
                    <a:pt x="287578" y="20269"/>
                  </a:lnTo>
                  <a:lnTo>
                    <a:pt x="280085" y="99580"/>
                  </a:lnTo>
                  <a:lnTo>
                    <a:pt x="278168" y="99580"/>
                  </a:lnTo>
                  <a:lnTo>
                    <a:pt x="278168" y="119849"/>
                  </a:lnTo>
                  <a:lnTo>
                    <a:pt x="270522" y="200787"/>
                  </a:lnTo>
                  <a:lnTo>
                    <a:pt x="268605" y="200787"/>
                  </a:lnTo>
                  <a:lnTo>
                    <a:pt x="268605" y="221056"/>
                  </a:lnTo>
                  <a:lnTo>
                    <a:pt x="260959" y="301993"/>
                  </a:lnTo>
                  <a:lnTo>
                    <a:pt x="259054" y="301993"/>
                  </a:lnTo>
                  <a:lnTo>
                    <a:pt x="259054" y="322262"/>
                  </a:lnTo>
                  <a:lnTo>
                    <a:pt x="251574" y="401574"/>
                  </a:lnTo>
                  <a:lnTo>
                    <a:pt x="147904" y="401574"/>
                  </a:lnTo>
                  <a:lnTo>
                    <a:pt x="162991" y="322262"/>
                  </a:lnTo>
                  <a:lnTo>
                    <a:pt x="259054" y="322262"/>
                  </a:lnTo>
                  <a:lnTo>
                    <a:pt x="259054" y="301993"/>
                  </a:lnTo>
                  <a:lnTo>
                    <a:pt x="166839" y="301993"/>
                  </a:lnTo>
                  <a:lnTo>
                    <a:pt x="182245" y="221056"/>
                  </a:lnTo>
                  <a:lnTo>
                    <a:pt x="268605" y="221056"/>
                  </a:lnTo>
                  <a:lnTo>
                    <a:pt x="268605" y="200787"/>
                  </a:lnTo>
                  <a:lnTo>
                    <a:pt x="186105" y="200787"/>
                  </a:lnTo>
                  <a:lnTo>
                    <a:pt x="201510" y="119849"/>
                  </a:lnTo>
                  <a:lnTo>
                    <a:pt x="278168" y="119849"/>
                  </a:lnTo>
                  <a:lnTo>
                    <a:pt x="278168" y="99580"/>
                  </a:lnTo>
                  <a:lnTo>
                    <a:pt x="205359" y="99580"/>
                  </a:lnTo>
                  <a:lnTo>
                    <a:pt x="220459" y="20269"/>
                  </a:lnTo>
                  <a:lnTo>
                    <a:pt x="287578" y="20269"/>
                  </a:lnTo>
                  <a:lnTo>
                    <a:pt x="287578" y="0"/>
                  </a:lnTo>
                  <a:lnTo>
                    <a:pt x="199821" y="0"/>
                  </a:lnTo>
                  <a:lnTo>
                    <a:pt x="199821" y="20269"/>
                  </a:lnTo>
                  <a:lnTo>
                    <a:pt x="184721" y="99580"/>
                  </a:lnTo>
                  <a:lnTo>
                    <a:pt x="180873" y="99580"/>
                  </a:lnTo>
                  <a:lnTo>
                    <a:pt x="180873" y="119849"/>
                  </a:lnTo>
                  <a:lnTo>
                    <a:pt x="165468" y="200787"/>
                  </a:lnTo>
                  <a:lnTo>
                    <a:pt x="161620" y="200787"/>
                  </a:lnTo>
                  <a:lnTo>
                    <a:pt x="161620" y="221056"/>
                  </a:lnTo>
                  <a:lnTo>
                    <a:pt x="146215" y="301993"/>
                  </a:lnTo>
                  <a:lnTo>
                    <a:pt x="142367" y="301993"/>
                  </a:lnTo>
                  <a:lnTo>
                    <a:pt x="142367" y="322262"/>
                  </a:lnTo>
                  <a:lnTo>
                    <a:pt x="127279" y="401574"/>
                  </a:lnTo>
                  <a:lnTo>
                    <a:pt x="24053" y="401574"/>
                  </a:lnTo>
                  <a:lnTo>
                    <a:pt x="46723" y="322262"/>
                  </a:lnTo>
                  <a:lnTo>
                    <a:pt x="142367" y="322262"/>
                  </a:lnTo>
                  <a:lnTo>
                    <a:pt x="142367" y="301993"/>
                  </a:lnTo>
                  <a:lnTo>
                    <a:pt x="52527" y="301993"/>
                  </a:lnTo>
                  <a:lnTo>
                    <a:pt x="75679" y="221056"/>
                  </a:lnTo>
                  <a:lnTo>
                    <a:pt x="161620" y="221056"/>
                  </a:lnTo>
                  <a:lnTo>
                    <a:pt x="161620" y="200787"/>
                  </a:lnTo>
                  <a:lnTo>
                    <a:pt x="81483" y="200787"/>
                  </a:lnTo>
                  <a:lnTo>
                    <a:pt x="104635" y="119849"/>
                  </a:lnTo>
                  <a:lnTo>
                    <a:pt x="180873" y="119849"/>
                  </a:lnTo>
                  <a:lnTo>
                    <a:pt x="180873" y="99580"/>
                  </a:lnTo>
                  <a:lnTo>
                    <a:pt x="110426" y="99580"/>
                  </a:lnTo>
                  <a:lnTo>
                    <a:pt x="133121" y="20269"/>
                  </a:lnTo>
                  <a:lnTo>
                    <a:pt x="199821" y="20269"/>
                  </a:lnTo>
                  <a:lnTo>
                    <a:pt x="199821" y="0"/>
                  </a:lnTo>
                  <a:lnTo>
                    <a:pt x="120954" y="0"/>
                  </a:lnTo>
                  <a:lnTo>
                    <a:pt x="116979" y="2997"/>
                  </a:lnTo>
                  <a:lnTo>
                    <a:pt x="88201" y="103606"/>
                  </a:lnTo>
                  <a:lnTo>
                    <a:pt x="87693" y="104114"/>
                  </a:lnTo>
                  <a:lnTo>
                    <a:pt x="87693" y="105397"/>
                  </a:lnTo>
                  <a:lnTo>
                    <a:pt x="59220" y="204927"/>
                  </a:lnTo>
                  <a:lnTo>
                    <a:pt x="58826" y="205320"/>
                  </a:lnTo>
                  <a:lnTo>
                    <a:pt x="58826" y="206324"/>
                  </a:lnTo>
                  <a:lnTo>
                    <a:pt x="30238" y="306247"/>
                  </a:lnTo>
                  <a:lnTo>
                    <a:pt x="29959" y="306527"/>
                  </a:lnTo>
                  <a:lnTo>
                    <a:pt x="29959" y="307251"/>
                  </a:lnTo>
                  <a:lnTo>
                    <a:pt x="0" y="411975"/>
                  </a:lnTo>
                  <a:lnTo>
                    <a:pt x="609" y="415264"/>
                  </a:lnTo>
                  <a:lnTo>
                    <a:pt x="4432" y="420344"/>
                  </a:lnTo>
                  <a:lnTo>
                    <a:pt x="7429" y="421843"/>
                  </a:lnTo>
                  <a:lnTo>
                    <a:pt x="766914" y="421843"/>
                  </a:lnTo>
                  <a:lnTo>
                    <a:pt x="771448" y="417309"/>
                  </a:lnTo>
                  <a:lnTo>
                    <a:pt x="771448" y="410502"/>
                  </a:lnTo>
                  <a:close/>
                </a:path>
              </a:pathLst>
            </a:custGeom>
            <a:solidFill>
              <a:srgbClr val="FF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3" name="object 9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74268" y="4377292"/>
              <a:ext cx="69227" cy="152996"/>
            </a:xfrm>
            <a:prstGeom prst="rect">
              <a:avLst/>
            </a:prstGeom>
          </p:spPr>
        </p:pic>
        <p:sp>
          <p:nvSpPr>
            <p:cNvPr id="94" name="object 94"/>
            <p:cNvSpPr/>
            <p:nvPr/>
          </p:nvSpPr>
          <p:spPr>
            <a:xfrm>
              <a:off x="2554744" y="4436668"/>
              <a:ext cx="508634" cy="141605"/>
            </a:xfrm>
            <a:custGeom>
              <a:avLst/>
              <a:gdLst/>
              <a:ahLst/>
              <a:cxnLst/>
              <a:rect l="l" t="t" r="r" b="b"/>
              <a:pathLst>
                <a:path w="508635" h="141604">
                  <a:moveTo>
                    <a:pt x="237807" y="4533"/>
                  </a:moveTo>
                  <a:lnTo>
                    <a:pt x="233273" y="0"/>
                  </a:lnTo>
                  <a:lnTo>
                    <a:pt x="204025" y="0"/>
                  </a:lnTo>
                  <a:lnTo>
                    <a:pt x="199478" y="4533"/>
                  </a:lnTo>
                  <a:lnTo>
                    <a:pt x="199478" y="15735"/>
                  </a:lnTo>
                  <a:lnTo>
                    <a:pt x="204025" y="20269"/>
                  </a:lnTo>
                  <a:lnTo>
                    <a:pt x="227672" y="20269"/>
                  </a:lnTo>
                  <a:lnTo>
                    <a:pt x="233273" y="20269"/>
                  </a:lnTo>
                  <a:lnTo>
                    <a:pt x="237807" y="15735"/>
                  </a:lnTo>
                  <a:lnTo>
                    <a:pt x="237807" y="4533"/>
                  </a:lnTo>
                  <a:close/>
                </a:path>
                <a:path w="508635" h="141604">
                  <a:moveTo>
                    <a:pt x="508266" y="77901"/>
                  </a:moveTo>
                  <a:lnTo>
                    <a:pt x="503732" y="73367"/>
                  </a:lnTo>
                  <a:lnTo>
                    <a:pt x="487997" y="73367"/>
                  </a:lnTo>
                  <a:lnTo>
                    <a:pt x="487997" y="93637"/>
                  </a:lnTo>
                  <a:lnTo>
                    <a:pt x="487997" y="120713"/>
                  </a:lnTo>
                  <a:lnTo>
                    <a:pt x="20269" y="120713"/>
                  </a:lnTo>
                  <a:lnTo>
                    <a:pt x="20269" y="93637"/>
                  </a:lnTo>
                  <a:lnTo>
                    <a:pt x="487997" y="93637"/>
                  </a:lnTo>
                  <a:lnTo>
                    <a:pt x="487997" y="73367"/>
                  </a:lnTo>
                  <a:lnTo>
                    <a:pt x="4546" y="73367"/>
                  </a:lnTo>
                  <a:lnTo>
                    <a:pt x="0" y="77901"/>
                  </a:lnTo>
                  <a:lnTo>
                    <a:pt x="0" y="136448"/>
                  </a:lnTo>
                  <a:lnTo>
                    <a:pt x="4546" y="140982"/>
                  </a:lnTo>
                  <a:lnTo>
                    <a:pt x="503732" y="140982"/>
                  </a:lnTo>
                  <a:lnTo>
                    <a:pt x="508266" y="136448"/>
                  </a:lnTo>
                  <a:lnTo>
                    <a:pt x="508266" y="120713"/>
                  </a:lnTo>
                  <a:lnTo>
                    <a:pt x="508266" y="93637"/>
                  </a:lnTo>
                  <a:lnTo>
                    <a:pt x="508266" y="77901"/>
                  </a:lnTo>
                  <a:close/>
                </a:path>
              </a:pathLst>
            </a:custGeom>
            <a:solidFill>
              <a:srgbClr val="FF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2754233" y="4436662"/>
              <a:ext cx="38735" cy="20320"/>
            </a:xfrm>
            <a:custGeom>
              <a:avLst/>
              <a:gdLst/>
              <a:ahLst/>
              <a:cxnLst/>
              <a:rect l="l" t="t" r="r" b="b"/>
              <a:pathLst>
                <a:path w="38735" h="20320">
                  <a:moveTo>
                    <a:pt x="28193" y="20269"/>
                  </a:moveTo>
                  <a:lnTo>
                    <a:pt x="10134" y="20269"/>
                  </a:lnTo>
                  <a:lnTo>
                    <a:pt x="4546" y="20269"/>
                  </a:lnTo>
                  <a:lnTo>
                    <a:pt x="0" y="15735"/>
                  </a:lnTo>
                  <a:lnTo>
                    <a:pt x="0" y="10134"/>
                  </a:lnTo>
                  <a:lnTo>
                    <a:pt x="0" y="4533"/>
                  </a:lnTo>
                  <a:lnTo>
                    <a:pt x="4546" y="0"/>
                  </a:lnTo>
                  <a:lnTo>
                    <a:pt x="10134" y="0"/>
                  </a:lnTo>
                  <a:lnTo>
                    <a:pt x="28193" y="0"/>
                  </a:lnTo>
                  <a:lnTo>
                    <a:pt x="33794" y="0"/>
                  </a:lnTo>
                  <a:lnTo>
                    <a:pt x="38328" y="4533"/>
                  </a:lnTo>
                  <a:lnTo>
                    <a:pt x="38328" y="10134"/>
                  </a:lnTo>
                  <a:lnTo>
                    <a:pt x="38328" y="15735"/>
                  </a:lnTo>
                  <a:lnTo>
                    <a:pt x="33794" y="20269"/>
                  </a:lnTo>
                  <a:lnTo>
                    <a:pt x="28193" y="20269"/>
                  </a:lnTo>
                  <a:close/>
                </a:path>
              </a:pathLst>
            </a:custGeom>
            <a:ln w="12699">
              <a:solidFill>
                <a:srgbClr val="FFD1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2825193" y="4436662"/>
              <a:ext cx="38735" cy="20320"/>
            </a:xfrm>
            <a:custGeom>
              <a:avLst/>
              <a:gdLst/>
              <a:ahLst/>
              <a:cxnLst/>
              <a:rect l="l" t="t" r="r" b="b"/>
              <a:pathLst>
                <a:path w="38735" h="20320">
                  <a:moveTo>
                    <a:pt x="33794" y="0"/>
                  </a:moveTo>
                  <a:lnTo>
                    <a:pt x="4546" y="0"/>
                  </a:lnTo>
                  <a:lnTo>
                    <a:pt x="0" y="4533"/>
                  </a:lnTo>
                  <a:lnTo>
                    <a:pt x="0" y="15735"/>
                  </a:lnTo>
                  <a:lnTo>
                    <a:pt x="4546" y="20269"/>
                  </a:lnTo>
                  <a:lnTo>
                    <a:pt x="28193" y="20269"/>
                  </a:lnTo>
                  <a:lnTo>
                    <a:pt x="33794" y="20269"/>
                  </a:lnTo>
                  <a:lnTo>
                    <a:pt x="38328" y="15735"/>
                  </a:lnTo>
                  <a:lnTo>
                    <a:pt x="38328" y="4533"/>
                  </a:lnTo>
                  <a:lnTo>
                    <a:pt x="33794" y="0"/>
                  </a:lnTo>
                  <a:close/>
                </a:path>
              </a:pathLst>
            </a:custGeom>
            <a:solidFill>
              <a:srgbClr val="FF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2825193" y="4436662"/>
              <a:ext cx="38735" cy="20320"/>
            </a:xfrm>
            <a:custGeom>
              <a:avLst/>
              <a:gdLst/>
              <a:ahLst/>
              <a:cxnLst/>
              <a:rect l="l" t="t" r="r" b="b"/>
              <a:pathLst>
                <a:path w="38735" h="20320">
                  <a:moveTo>
                    <a:pt x="28193" y="20269"/>
                  </a:moveTo>
                  <a:lnTo>
                    <a:pt x="10134" y="20269"/>
                  </a:lnTo>
                  <a:lnTo>
                    <a:pt x="4546" y="20269"/>
                  </a:lnTo>
                  <a:lnTo>
                    <a:pt x="0" y="15735"/>
                  </a:lnTo>
                  <a:lnTo>
                    <a:pt x="0" y="10134"/>
                  </a:lnTo>
                  <a:lnTo>
                    <a:pt x="0" y="4533"/>
                  </a:lnTo>
                  <a:lnTo>
                    <a:pt x="4546" y="0"/>
                  </a:lnTo>
                  <a:lnTo>
                    <a:pt x="10134" y="0"/>
                  </a:lnTo>
                  <a:lnTo>
                    <a:pt x="28193" y="0"/>
                  </a:lnTo>
                  <a:lnTo>
                    <a:pt x="33794" y="0"/>
                  </a:lnTo>
                  <a:lnTo>
                    <a:pt x="38328" y="4533"/>
                  </a:lnTo>
                  <a:lnTo>
                    <a:pt x="38328" y="10134"/>
                  </a:lnTo>
                  <a:lnTo>
                    <a:pt x="38328" y="15735"/>
                  </a:lnTo>
                  <a:lnTo>
                    <a:pt x="33794" y="20269"/>
                  </a:lnTo>
                  <a:lnTo>
                    <a:pt x="28193" y="20269"/>
                  </a:lnTo>
                  <a:close/>
                </a:path>
              </a:pathLst>
            </a:custGeom>
            <a:ln w="12699">
              <a:solidFill>
                <a:srgbClr val="FFD1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8" name="object 98"/>
          <p:cNvSpPr txBox="1"/>
          <p:nvPr/>
        </p:nvSpPr>
        <p:spPr>
          <a:xfrm>
            <a:off x="2314803" y="4615143"/>
            <a:ext cx="988694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5" dirty="0">
                <a:solidFill>
                  <a:srgbClr val="5B676F"/>
                </a:solidFill>
                <a:latin typeface="Trebuchet MS"/>
                <a:cs typeface="Trebuchet MS"/>
              </a:rPr>
              <a:t>Utility-</a:t>
            </a:r>
            <a:r>
              <a:rPr sz="1000" spc="-10" dirty="0">
                <a:solidFill>
                  <a:srgbClr val="5B676F"/>
                </a:solidFill>
                <a:latin typeface="Trebuchet MS"/>
                <a:cs typeface="Trebuchet MS"/>
              </a:rPr>
              <a:t>scale</a:t>
            </a:r>
            <a:r>
              <a:rPr sz="1000" spc="30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5B676F"/>
                </a:solidFill>
                <a:latin typeface="Trebuchet MS"/>
                <a:cs typeface="Trebuchet MS"/>
              </a:rPr>
              <a:t>solar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99" name="object 99"/>
          <p:cNvGrpSpPr/>
          <p:nvPr/>
        </p:nvGrpSpPr>
        <p:grpSpPr>
          <a:xfrm>
            <a:off x="2343689" y="6188951"/>
            <a:ext cx="918210" cy="750570"/>
            <a:chOff x="2343689" y="6188951"/>
            <a:chExt cx="918210" cy="750570"/>
          </a:xfrm>
        </p:grpSpPr>
        <p:sp>
          <p:nvSpPr>
            <p:cNvPr id="100" name="object 100"/>
            <p:cNvSpPr/>
            <p:nvPr/>
          </p:nvSpPr>
          <p:spPr>
            <a:xfrm>
              <a:off x="2858110" y="6877860"/>
              <a:ext cx="85725" cy="20955"/>
            </a:xfrm>
            <a:custGeom>
              <a:avLst/>
              <a:gdLst/>
              <a:ahLst/>
              <a:cxnLst/>
              <a:rect l="l" t="t" r="r" b="b"/>
              <a:pathLst>
                <a:path w="85725" h="20954">
                  <a:moveTo>
                    <a:pt x="80784" y="0"/>
                  </a:moveTo>
                  <a:lnTo>
                    <a:pt x="4622" y="0"/>
                  </a:lnTo>
                  <a:lnTo>
                    <a:pt x="0" y="4610"/>
                  </a:lnTo>
                  <a:lnTo>
                    <a:pt x="0" y="16014"/>
                  </a:lnTo>
                  <a:lnTo>
                    <a:pt x="4622" y="20637"/>
                  </a:lnTo>
                  <a:lnTo>
                    <a:pt x="75082" y="20637"/>
                  </a:lnTo>
                  <a:lnTo>
                    <a:pt x="80784" y="20637"/>
                  </a:lnTo>
                  <a:lnTo>
                    <a:pt x="85407" y="16014"/>
                  </a:lnTo>
                  <a:lnTo>
                    <a:pt x="85407" y="4610"/>
                  </a:lnTo>
                  <a:lnTo>
                    <a:pt x="80784" y="0"/>
                  </a:lnTo>
                  <a:close/>
                </a:path>
              </a:pathLst>
            </a:custGeom>
            <a:solidFill>
              <a:srgbClr val="0038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1" name="object 10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56864" y="6489631"/>
              <a:ext cx="84937" cy="95008"/>
            </a:xfrm>
            <a:prstGeom prst="rect">
              <a:avLst/>
            </a:prstGeom>
          </p:spPr>
        </p:pic>
        <p:sp>
          <p:nvSpPr>
            <p:cNvPr id="102" name="object 102"/>
            <p:cNvSpPr/>
            <p:nvPr/>
          </p:nvSpPr>
          <p:spPr>
            <a:xfrm>
              <a:off x="2569438" y="6489598"/>
              <a:ext cx="374650" cy="408940"/>
            </a:xfrm>
            <a:custGeom>
              <a:avLst/>
              <a:gdLst/>
              <a:ahLst/>
              <a:cxnLst/>
              <a:rect l="l" t="t" r="r" b="b"/>
              <a:pathLst>
                <a:path w="374650" h="408940">
                  <a:moveTo>
                    <a:pt x="310591" y="13677"/>
                  </a:moveTo>
                  <a:lnTo>
                    <a:pt x="306933" y="2882"/>
                  </a:lnTo>
                  <a:lnTo>
                    <a:pt x="301066" y="0"/>
                  </a:lnTo>
                  <a:lnTo>
                    <a:pt x="259308" y="14173"/>
                  </a:lnTo>
                  <a:lnTo>
                    <a:pt x="256413" y="20027"/>
                  </a:lnTo>
                  <a:lnTo>
                    <a:pt x="259702" y="29730"/>
                  </a:lnTo>
                  <a:lnTo>
                    <a:pt x="263715" y="32435"/>
                  </a:lnTo>
                  <a:lnTo>
                    <a:pt x="268020" y="32435"/>
                  </a:lnTo>
                  <a:lnTo>
                    <a:pt x="269125" y="32435"/>
                  </a:lnTo>
                  <a:lnTo>
                    <a:pt x="270243" y="32258"/>
                  </a:lnTo>
                  <a:lnTo>
                    <a:pt x="307708" y="19545"/>
                  </a:lnTo>
                  <a:lnTo>
                    <a:pt x="310591" y="13677"/>
                  </a:lnTo>
                  <a:close/>
                </a:path>
                <a:path w="374650" h="408940">
                  <a:moveTo>
                    <a:pt x="374078" y="392874"/>
                  </a:moveTo>
                  <a:lnTo>
                    <a:pt x="369455" y="388264"/>
                  </a:lnTo>
                  <a:lnTo>
                    <a:pt x="304685" y="388264"/>
                  </a:lnTo>
                  <a:lnTo>
                    <a:pt x="83553" y="388264"/>
                  </a:lnTo>
                  <a:lnTo>
                    <a:pt x="83553" y="163144"/>
                  </a:lnTo>
                  <a:lnTo>
                    <a:pt x="295681" y="91135"/>
                  </a:lnTo>
                  <a:lnTo>
                    <a:pt x="355841" y="161467"/>
                  </a:lnTo>
                  <a:lnTo>
                    <a:pt x="362356" y="161975"/>
                  </a:lnTo>
                  <a:lnTo>
                    <a:pt x="371017" y="154559"/>
                  </a:lnTo>
                  <a:lnTo>
                    <a:pt x="371525" y="148043"/>
                  </a:lnTo>
                  <a:lnTo>
                    <a:pt x="304076" y="69202"/>
                  </a:lnTo>
                  <a:lnTo>
                    <a:pt x="299656" y="67995"/>
                  </a:lnTo>
                  <a:lnTo>
                    <a:pt x="83553" y="141351"/>
                  </a:lnTo>
                  <a:lnTo>
                    <a:pt x="83553" y="95618"/>
                  </a:lnTo>
                  <a:lnTo>
                    <a:pt x="172034" y="65582"/>
                  </a:lnTo>
                  <a:lnTo>
                    <a:pt x="174929" y="59715"/>
                  </a:lnTo>
                  <a:lnTo>
                    <a:pt x="171259" y="48920"/>
                  </a:lnTo>
                  <a:lnTo>
                    <a:pt x="165404" y="46037"/>
                  </a:lnTo>
                  <a:lnTo>
                    <a:pt x="65722" y="79870"/>
                  </a:lnTo>
                  <a:lnTo>
                    <a:pt x="62915" y="83794"/>
                  </a:lnTo>
                  <a:lnTo>
                    <a:pt x="62915" y="151041"/>
                  </a:lnTo>
                  <a:lnTo>
                    <a:pt x="61620" y="153657"/>
                  </a:lnTo>
                  <a:lnTo>
                    <a:pt x="62915" y="157480"/>
                  </a:lnTo>
                  <a:lnTo>
                    <a:pt x="62915" y="388264"/>
                  </a:lnTo>
                  <a:lnTo>
                    <a:pt x="4622" y="388264"/>
                  </a:lnTo>
                  <a:lnTo>
                    <a:pt x="0" y="392874"/>
                  </a:lnTo>
                  <a:lnTo>
                    <a:pt x="0" y="404279"/>
                  </a:lnTo>
                  <a:lnTo>
                    <a:pt x="4622" y="408901"/>
                  </a:lnTo>
                  <a:lnTo>
                    <a:pt x="67525" y="408901"/>
                  </a:lnTo>
                  <a:lnTo>
                    <a:pt x="67538" y="408901"/>
                  </a:lnTo>
                  <a:lnTo>
                    <a:pt x="369455" y="408901"/>
                  </a:lnTo>
                  <a:lnTo>
                    <a:pt x="374078" y="404279"/>
                  </a:lnTo>
                  <a:lnTo>
                    <a:pt x="374078" y="392874"/>
                  </a:lnTo>
                  <a:close/>
                </a:path>
              </a:pathLst>
            </a:custGeom>
            <a:solidFill>
              <a:srgbClr val="0038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3" name="object 10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568199" y="6489619"/>
              <a:ext cx="87896" cy="98513"/>
            </a:xfrm>
            <a:prstGeom prst="rect">
              <a:avLst/>
            </a:prstGeom>
          </p:spPr>
        </p:pic>
        <p:sp>
          <p:nvSpPr>
            <p:cNvPr id="104" name="object 104"/>
            <p:cNvSpPr/>
            <p:nvPr/>
          </p:nvSpPr>
          <p:spPr>
            <a:xfrm>
              <a:off x="2343683" y="6188951"/>
              <a:ext cx="918210" cy="709930"/>
            </a:xfrm>
            <a:custGeom>
              <a:avLst/>
              <a:gdLst/>
              <a:ahLst/>
              <a:cxnLst/>
              <a:rect l="l" t="t" r="r" b="b"/>
              <a:pathLst>
                <a:path w="918210" h="709929">
                  <a:moveTo>
                    <a:pt x="247675" y="314312"/>
                  </a:moveTo>
                  <a:lnTo>
                    <a:pt x="244005" y="303517"/>
                  </a:lnTo>
                  <a:lnTo>
                    <a:pt x="238150" y="300634"/>
                  </a:lnTo>
                  <a:lnTo>
                    <a:pt x="186969" y="318008"/>
                  </a:lnTo>
                  <a:lnTo>
                    <a:pt x="184073" y="323862"/>
                  </a:lnTo>
                  <a:lnTo>
                    <a:pt x="187363" y="333565"/>
                  </a:lnTo>
                  <a:lnTo>
                    <a:pt x="191376" y="336270"/>
                  </a:lnTo>
                  <a:lnTo>
                    <a:pt x="195681" y="336270"/>
                  </a:lnTo>
                  <a:lnTo>
                    <a:pt x="196786" y="336270"/>
                  </a:lnTo>
                  <a:lnTo>
                    <a:pt x="197904" y="336092"/>
                  </a:lnTo>
                  <a:lnTo>
                    <a:pt x="244779" y="320179"/>
                  </a:lnTo>
                  <a:lnTo>
                    <a:pt x="247675" y="314312"/>
                  </a:lnTo>
                  <a:close/>
                </a:path>
                <a:path w="918210" h="709929">
                  <a:moveTo>
                    <a:pt x="312407" y="454075"/>
                  </a:moveTo>
                  <a:lnTo>
                    <a:pt x="241223" y="369862"/>
                  </a:lnTo>
                  <a:lnTo>
                    <a:pt x="236778" y="368630"/>
                  </a:lnTo>
                  <a:lnTo>
                    <a:pt x="20637" y="442010"/>
                  </a:lnTo>
                  <a:lnTo>
                    <a:pt x="20637" y="396265"/>
                  </a:lnTo>
                  <a:lnTo>
                    <a:pt x="103797" y="368033"/>
                  </a:lnTo>
                  <a:lnTo>
                    <a:pt x="106692" y="362178"/>
                  </a:lnTo>
                  <a:lnTo>
                    <a:pt x="103022" y="351383"/>
                  </a:lnTo>
                  <a:lnTo>
                    <a:pt x="97167" y="348488"/>
                  </a:lnTo>
                  <a:lnTo>
                    <a:pt x="2819" y="380517"/>
                  </a:lnTo>
                  <a:lnTo>
                    <a:pt x="0" y="384441"/>
                  </a:lnTo>
                  <a:lnTo>
                    <a:pt x="0" y="704926"/>
                  </a:lnTo>
                  <a:lnTo>
                    <a:pt x="4622" y="709549"/>
                  </a:lnTo>
                  <a:lnTo>
                    <a:pt x="236067" y="709549"/>
                  </a:lnTo>
                  <a:lnTo>
                    <a:pt x="241769" y="709549"/>
                  </a:lnTo>
                  <a:lnTo>
                    <a:pt x="300850" y="709549"/>
                  </a:lnTo>
                  <a:lnTo>
                    <a:pt x="306552" y="709549"/>
                  </a:lnTo>
                  <a:lnTo>
                    <a:pt x="311175" y="704926"/>
                  </a:lnTo>
                  <a:lnTo>
                    <a:pt x="311175" y="693521"/>
                  </a:lnTo>
                  <a:lnTo>
                    <a:pt x="306552" y="688911"/>
                  </a:lnTo>
                  <a:lnTo>
                    <a:pt x="241769" y="688911"/>
                  </a:lnTo>
                  <a:lnTo>
                    <a:pt x="20650" y="688911"/>
                  </a:lnTo>
                  <a:lnTo>
                    <a:pt x="20650" y="463791"/>
                  </a:lnTo>
                  <a:lnTo>
                    <a:pt x="232740" y="391807"/>
                  </a:lnTo>
                  <a:lnTo>
                    <a:pt x="296646" y="467410"/>
                  </a:lnTo>
                  <a:lnTo>
                    <a:pt x="303161" y="467956"/>
                  </a:lnTo>
                  <a:lnTo>
                    <a:pt x="311861" y="460590"/>
                  </a:lnTo>
                  <a:lnTo>
                    <a:pt x="312407" y="454075"/>
                  </a:lnTo>
                  <a:close/>
                </a:path>
                <a:path w="918210" h="709929">
                  <a:moveTo>
                    <a:pt x="504113" y="327139"/>
                  </a:moveTo>
                  <a:lnTo>
                    <a:pt x="502551" y="20650"/>
                  </a:lnTo>
                  <a:lnTo>
                    <a:pt x="502462" y="4584"/>
                  </a:lnTo>
                  <a:lnTo>
                    <a:pt x="497852" y="0"/>
                  </a:lnTo>
                  <a:lnTo>
                    <a:pt x="483412" y="0"/>
                  </a:lnTo>
                  <a:lnTo>
                    <a:pt x="483412" y="315366"/>
                  </a:lnTo>
                  <a:lnTo>
                    <a:pt x="399491" y="343852"/>
                  </a:lnTo>
                  <a:lnTo>
                    <a:pt x="401726" y="20650"/>
                  </a:lnTo>
                  <a:lnTo>
                    <a:pt x="481914" y="20650"/>
                  </a:lnTo>
                  <a:lnTo>
                    <a:pt x="483412" y="315366"/>
                  </a:lnTo>
                  <a:lnTo>
                    <a:pt x="483412" y="0"/>
                  </a:lnTo>
                  <a:lnTo>
                    <a:pt x="385800" y="0"/>
                  </a:lnTo>
                  <a:lnTo>
                    <a:pt x="381190" y="4584"/>
                  </a:lnTo>
                  <a:lnTo>
                    <a:pt x="378726" y="361556"/>
                  </a:lnTo>
                  <a:lnTo>
                    <a:pt x="380326" y="364693"/>
                  </a:lnTo>
                  <a:lnTo>
                    <a:pt x="384822" y="367944"/>
                  </a:lnTo>
                  <a:lnTo>
                    <a:pt x="386930" y="368604"/>
                  </a:lnTo>
                  <a:lnTo>
                    <a:pt x="390194" y="368604"/>
                  </a:lnTo>
                  <a:lnTo>
                    <a:pt x="391312" y="368427"/>
                  </a:lnTo>
                  <a:lnTo>
                    <a:pt x="463702" y="343852"/>
                  </a:lnTo>
                  <a:lnTo>
                    <a:pt x="501294" y="331089"/>
                  </a:lnTo>
                  <a:lnTo>
                    <a:pt x="504113" y="327139"/>
                  </a:lnTo>
                  <a:close/>
                </a:path>
                <a:path w="918210" h="709929">
                  <a:moveTo>
                    <a:pt x="917702" y="127114"/>
                  </a:moveTo>
                  <a:lnTo>
                    <a:pt x="913079" y="122491"/>
                  </a:lnTo>
                  <a:lnTo>
                    <a:pt x="897051" y="122491"/>
                  </a:lnTo>
                  <a:lnTo>
                    <a:pt x="897051" y="143141"/>
                  </a:lnTo>
                  <a:lnTo>
                    <a:pt x="897051" y="688911"/>
                  </a:lnTo>
                  <a:lnTo>
                    <a:pt x="852652" y="688911"/>
                  </a:lnTo>
                  <a:lnTo>
                    <a:pt x="852652" y="143141"/>
                  </a:lnTo>
                  <a:lnTo>
                    <a:pt x="897051" y="143141"/>
                  </a:lnTo>
                  <a:lnTo>
                    <a:pt x="897051" y="122491"/>
                  </a:lnTo>
                  <a:lnTo>
                    <a:pt x="848029" y="122491"/>
                  </a:lnTo>
                  <a:lnTo>
                    <a:pt x="836625" y="122491"/>
                  </a:lnTo>
                  <a:lnTo>
                    <a:pt x="832002" y="122491"/>
                  </a:lnTo>
                  <a:lnTo>
                    <a:pt x="832002" y="143141"/>
                  </a:lnTo>
                  <a:lnTo>
                    <a:pt x="832002" y="688911"/>
                  </a:lnTo>
                  <a:lnTo>
                    <a:pt x="790359" y="688911"/>
                  </a:lnTo>
                  <a:lnTo>
                    <a:pt x="790359" y="143141"/>
                  </a:lnTo>
                  <a:lnTo>
                    <a:pt x="832002" y="143141"/>
                  </a:lnTo>
                  <a:lnTo>
                    <a:pt x="832002" y="122491"/>
                  </a:lnTo>
                  <a:lnTo>
                    <a:pt x="785736" y="122491"/>
                  </a:lnTo>
                  <a:lnTo>
                    <a:pt x="774331" y="122491"/>
                  </a:lnTo>
                  <a:lnTo>
                    <a:pt x="769708" y="122491"/>
                  </a:lnTo>
                  <a:lnTo>
                    <a:pt x="769708" y="143141"/>
                  </a:lnTo>
                  <a:lnTo>
                    <a:pt x="769708" y="688911"/>
                  </a:lnTo>
                  <a:lnTo>
                    <a:pt x="728065" y="688911"/>
                  </a:lnTo>
                  <a:lnTo>
                    <a:pt x="728065" y="143141"/>
                  </a:lnTo>
                  <a:lnTo>
                    <a:pt x="769708" y="143141"/>
                  </a:lnTo>
                  <a:lnTo>
                    <a:pt x="769708" y="122491"/>
                  </a:lnTo>
                  <a:lnTo>
                    <a:pt x="723442" y="122491"/>
                  </a:lnTo>
                  <a:lnTo>
                    <a:pt x="712038" y="122491"/>
                  </a:lnTo>
                  <a:lnTo>
                    <a:pt x="707415" y="122491"/>
                  </a:lnTo>
                  <a:lnTo>
                    <a:pt x="707415" y="143141"/>
                  </a:lnTo>
                  <a:lnTo>
                    <a:pt x="707415" y="688911"/>
                  </a:lnTo>
                  <a:lnTo>
                    <a:pt x="665772" y="688911"/>
                  </a:lnTo>
                  <a:lnTo>
                    <a:pt x="665772" y="143141"/>
                  </a:lnTo>
                  <a:lnTo>
                    <a:pt x="707415" y="143141"/>
                  </a:lnTo>
                  <a:lnTo>
                    <a:pt x="707415" y="122491"/>
                  </a:lnTo>
                  <a:lnTo>
                    <a:pt x="661149" y="122491"/>
                  </a:lnTo>
                  <a:lnTo>
                    <a:pt x="649744" y="122491"/>
                  </a:lnTo>
                  <a:lnTo>
                    <a:pt x="645121" y="122491"/>
                  </a:lnTo>
                  <a:lnTo>
                    <a:pt x="645121" y="143141"/>
                  </a:lnTo>
                  <a:lnTo>
                    <a:pt x="645121" y="688911"/>
                  </a:lnTo>
                  <a:lnTo>
                    <a:pt x="598728" y="688911"/>
                  </a:lnTo>
                  <a:lnTo>
                    <a:pt x="598728" y="143141"/>
                  </a:lnTo>
                  <a:lnTo>
                    <a:pt x="645121" y="143141"/>
                  </a:lnTo>
                  <a:lnTo>
                    <a:pt x="645121" y="122491"/>
                  </a:lnTo>
                  <a:lnTo>
                    <a:pt x="582701" y="122491"/>
                  </a:lnTo>
                  <a:lnTo>
                    <a:pt x="578078" y="127114"/>
                  </a:lnTo>
                  <a:lnTo>
                    <a:pt x="578078" y="704926"/>
                  </a:lnTo>
                  <a:lnTo>
                    <a:pt x="582701" y="709549"/>
                  </a:lnTo>
                  <a:lnTo>
                    <a:pt x="649744" y="709549"/>
                  </a:lnTo>
                  <a:lnTo>
                    <a:pt x="655447" y="709549"/>
                  </a:lnTo>
                  <a:lnTo>
                    <a:pt x="913079" y="709549"/>
                  </a:lnTo>
                  <a:lnTo>
                    <a:pt x="917702" y="704926"/>
                  </a:lnTo>
                  <a:lnTo>
                    <a:pt x="917702" y="688911"/>
                  </a:lnTo>
                  <a:lnTo>
                    <a:pt x="917702" y="143141"/>
                  </a:lnTo>
                  <a:lnTo>
                    <a:pt x="917702" y="127114"/>
                  </a:lnTo>
                  <a:close/>
                </a:path>
              </a:pathLst>
            </a:custGeom>
            <a:solidFill>
              <a:srgbClr val="0038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5" name="object 10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428440" y="6425214"/>
              <a:ext cx="121678" cy="134150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15118" y="6642802"/>
              <a:ext cx="171286" cy="197256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711198" y="6642802"/>
              <a:ext cx="171286" cy="197256"/>
            </a:xfrm>
            <a:prstGeom prst="rect">
              <a:avLst/>
            </a:prstGeom>
          </p:spPr>
        </p:pic>
        <p:sp>
          <p:nvSpPr>
            <p:cNvPr id="108" name="object 108"/>
            <p:cNvSpPr/>
            <p:nvPr/>
          </p:nvSpPr>
          <p:spPr>
            <a:xfrm>
              <a:off x="2343689" y="6877850"/>
              <a:ext cx="918210" cy="61594"/>
            </a:xfrm>
            <a:custGeom>
              <a:avLst/>
              <a:gdLst/>
              <a:ahLst/>
              <a:cxnLst/>
              <a:rect l="l" t="t" r="r" b="b"/>
              <a:pathLst>
                <a:path w="918210" h="61595">
                  <a:moveTo>
                    <a:pt x="913079" y="0"/>
                  </a:moveTo>
                  <a:lnTo>
                    <a:pt x="4622" y="0"/>
                  </a:lnTo>
                  <a:lnTo>
                    <a:pt x="0" y="4622"/>
                  </a:lnTo>
                  <a:lnTo>
                    <a:pt x="0" y="56438"/>
                  </a:lnTo>
                  <a:lnTo>
                    <a:pt x="4622" y="61061"/>
                  </a:lnTo>
                  <a:lnTo>
                    <a:pt x="913079" y="61061"/>
                  </a:lnTo>
                  <a:lnTo>
                    <a:pt x="917702" y="56438"/>
                  </a:lnTo>
                  <a:lnTo>
                    <a:pt x="917702" y="40424"/>
                  </a:lnTo>
                  <a:lnTo>
                    <a:pt x="20650" y="40424"/>
                  </a:lnTo>
                  <a:lnTo>
                    <a:pt x="20650" y="20650"/>
                  </a:lnTo>
                  <a:lnTo>
                    <a:pt x="917702" y="20650"/>
                  </a:lnTo>
                  <a:lnTo>
                    <a:pt x="917702" y="4622"/>
                  </a:lnTo>
                  <a:lnTo>
                    <a:pt x="913079" y="0"/>
                  </a:lnTo>
                  <a:close/>
                </a:path>
                <a:path w="918210" h="61595">
                  <a:moveTo>
                    <a:pt x="917702" y="20650"/>
                  </a:moveTo>
                  <a:lnTo>
                    <a:pt x="897064" y="20650"/>
                  </a:lnTo>
                  <a:lnTo>
                    <a:pt x="897064" y="40424"/>
                  </a:lnTo>
                  <a:lnTo>
                    <a:pt x="917702" y="40424"/>
                  </a:lnTo>
                  <a:lnTo>
                    <a:pt x="917702" y="20650"/>
                  </a:lnTo>
                  <a:close/>
                </a:path>
              </a:pathLst>
            </a:custGeom>
            <a:solidFill>
              <a:srgbClr val="0038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9" name="object 109"/>
          <p:cNvSpPr txBox="1"/>
          <p:nvPr/>
        </p:nvSpPr>
        <p:spPr>
          <a:xfrm>
            <a:off x="2347123" y="6977380"/>
            <a:ext cx="911225" cy="44958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 algn="ctr">
              <a:lnSpc>
                <a:spcPts val="1080"/>
              </a:lnSpc>
              <a:spcBef>
                <a:spcPts val="235"/>
              </a:spcBef>
            </a:pPr>
            <a:r>
              <a:rPr sz="1000" spc="-10" dirty="0">
                <a:solidFill>
                  <a:srgbClr val="5B676F"/>
                </a:solidFill>
                <a:latin typeface="Trebuchet MS"/>
                <a:cs typeface="Trebuchet MS"/>
              </a:rPr>
              <a:t>Fossil-</a:t>
            </a:r>
            <a:r>
              <a:rPr sz="1000" dirty="0">
                <a:solidFill>
                  <a:srgbClr val="5B676F"/>
                </a:solidFill>
                <a:latin typeface="Trebuchet MS"/>
                <a:cs typeface="Trebuchet MS"/>
              </a:rPr>
              <a:t>fuel</a:t>
            </a:r>
            <a:r>
              <a:rPr sz="1000" spc="-25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5B676F"/>
                </a:solidFill>
                <a:latin typeface="Trebuchet MS"/>
                <a:cs typeface="Trebuchet MS"/>
              </a:rPr>
              <a:t>units </a:t>
            </a:r>
            <a:r>
              <a:rPr sz="900" spc="-10" dirty="0">
                <a:solidFill>
                  <a:srgbClr val="5B676F"/>
                </a:solidFill>
                <a:latin typeface="Trebuchet MS"/>
                <a:cs typeface="Trebuchet MS"/>
              </a:rPr>
              <a:t>(Natural</a:t>
            </a:r>
            <a:r>
              <a:rPr sz="900" spc="-30" dirty="0">
                <a:solidFill>
                  <a:srgbClr val="5B676F"/>
                </a:solidFill>
                <a:latin typeface="Trebuchet MS"/>
                <a:cs typeface="Trebuchet MS"/>
              </a:rPr>
              <a:t> gas-</a:t>
            </a:r>
            <a:r>
              <a:rPr sz="900" spc="-20" dirty="0">
                <a:solidFill>
                  <a:srgbClr val="5B676F"/>
                </a:solidFill>
                <a:latin typeface="Trebuchet MS"/>
                <a:cs typeface="Trebuchet MS"/>
              </a:rPr>
              <a:t>fired </a:t>
            </a:r>
            <a:r>
              <a:rPr sz="900" dirty="0">
                <a:solidFill>
                  <a:srgbClr val="5B676F"/>
                </a:solidFill>
                <a:latin typeface="Trebuchet MS"/>
                <a:cs typeface="Trebuchet MS"/>
              </a:rPr>
              <a:t>and</a:t>
            </a:r>
            <a:r>
              <a:rPr sz="900" spc="-30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5B676F"/>
                </a:solidFill>
                <a:latin typeface="Trebuchet MS"/>
                <a:cs typeface="Trebuchet MS"/>
              </a:rPr>
              <a:t>diesel)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2311943" y="5836105"/>
            <a:ext cx="98171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5B676F"/>
                </a:solidFill>
                <a:latin typeface="Trebuchet MS"/>
                <a:cs typeface="Trebuchet MS"/>
              </a:rPr>
              <a:t>Commercial</a:t>
            </a:r>
            <a:r>
              <a:rPr sz="1000" spc="-15" dirty="0">
                <a:solidFill>
                  <a:srgbClr val="5B676F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5B676F"/>
                </a:solidFill>
                <a:latin typeface="Trebuchet MS"/>
                <a:cs typeface="Trebuchet MS"/>
              </a:rPr>
              <a:t>solar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111" name="object 111"/>
          <p:cNvGrpSpPr/>
          <p:nvPr/>
        </p:nvGrpSpPr>
        <p:grpSpPr>
          <a:xfrm>
            <a:off x="2290030" y="4967992"/>
            <a:ext cx="1021715" cy="852169"/>
            <a:chOff x="2290030" y="4967992"/>
            <a:chExt cx="1021715" cy="852169"/>
          </a:xfrm>
        </p:grpSpPr>
        <p:sp>
          <p:nvSpPr>
            <p:cNvPr id="112" name="object 112"/>
            <p:cNvSpPr/>
            <p:nvPr/>
          </p:nvSpPr>
          <p:spPr>
            <a:xfrm>
              <a:off x="2320188" y="5115890"/>
              <a:ext cx="955675" cy="681990"/>
            </a:xfrm>
            <a:custGeom>
              <a:avLst/>
              <a:gdLst/>
              <a:ahLst/>
              <a:cxnLst/>
              <a:rect l="l" t="t" r="r" b="b"/>
              <a:pathLst>
                <a:path w="955675" h="681989">
                  <a:moveTo>
                    <a:pt x="0" y="0"/>
                  </a:moveTo>
                  <a:lnTo>
                    <a:pt x="955548" y="0"/>
                  </a:lnTo>
                  <a:lnTo>
                    <a:pt x="955548" y="681735"/>
                  </a:lnTo>
                  <a:lnTo>
                    <a:pt x="0" y="681735"/>
                  </a:lnTo>
                  <a:lnTo>
                    <a:pt x="0" y="0"/>
                  </a:lnTo>
                  <a:close/>
                </a:path>
              </a:pathLst>
            </a:custGeom>
            <a:ln w="11175">
              <a:solidFill>
                <a:srgbClr val="FF82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2320188" y="5683999"/>
              <a:ext cx="955675" cy="0"/>
            </a:xfrm>
            <a:custGeom>
              <a:avLst/>
              <a:gdLst/>
              <a:ahLst/>
              <a:cxnLst/>
              <a:rect l="l" t="t" r="r" b="b"/>
              <a:pathLst>
                <a:path w="955675">
                  <a:moveTo>
                    <a:pt x="0" y="0"/>
                  </a:moveTo>
                  <a:lnTo>
                    <a:pt x="324307" y="0"/>
                  </a:lnTo>
                </a:path>
                <a:path w="955675">
                  <a:moveTo>
                    <a:pt x="636816" y="0"/>
                  </a:moveTo>
                  <a:lnTo>
                    <a:pt x="955548" y="0"/>
                  </a:lnTo>
                </a:path>
              </a:pathLst>
            </a:custGeom>
            <a:ln w="11175">
              <a:solidFill>
                <a:srgbClr val="FF82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2320188" y="5115890"/>
              <a:ext cx="955675" cy="681990"/>
            </a:xfrm>
            <a:custGeom>
              <a:avLst/>
              <a:gdLst/>
              <a:ahLst/>
              <a:cxnLst/>
              <a:rect l="l" t="t" r="r" b="b"/>
              <a:pathLst>
                <a:path w="955675" h="681989">
                  <a:moveTo>
                    <a:pt x="0" y="454482"/>
                  </a:moveTo>
                  <a:lnTo>
                    <a:pt x="955548" y="454482"/>
                  </a:lnTo>
                </a:path>
                <a:path w="955675" h="681989">
                  <a:moveTo>
                    <a:pt x="0" y="340855"/>
                  </a:moveTo>
                  <a:lnTo>
                    <a:pt x="955548" y="340855"/>
                  </a:lnTo>
                </a:path>
                <a:path w="955675" h="681989">
                  <a:moveTo>
                    <a:pt x="0" y="227241"/>
                  </a:moveTo>
                  <a:lnTo>
                    <a:pt x="955548" y="227241"/>
                  </a:lnTo>
                </a:path>
                <a:path w="955675" h="681989">
                  <a:moveTo>
                    <a:pt x="0" y="113614"/>
                  </a:moveTo>
                  <a:lnTo>
                    <a:pt x="955548" y="113614"/>
                  </a:lnTo>
                </a:path>
                <a:path w="955675" h="681989">
                  <a:moveTo>
                    <a:pt x="796289" y="0"/>
                  </a:moveTo>
                  <a:lnTo>
                    <a:pt x="796289" y="681735"/>
                  </a:lnTo>
                </a:path>
                <a:path w="955675" h="681989">
                  <a:moveTo>
                    <a:pt x="637032" y="0"/>
                  </a:moveTo>
                  <a:lnTo>
                    <a:pt x="637032" y="681735"/>
                  </a:lnTo>
                </a:path>
              </a:pathLst>
            </a:custGeom>
            <a:ln w="11176">
              <a:solidFill>
                <a:srgbClr val="FF82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2797962" y="5115890"/>
              <a:ext cx="0" cy="469900"/>
            </a:xfrm>
            <a:custGeom>
              <a:avLst/>
              <a:gdLst/>
              <a:ahLst/>
              <a:cxnLst/>
              <a:rect l="l" t="t" r="r" b="b"/>
              <a:pathLst>
                <a:path h="469900">
                  <a:moveTo>
                    <a:pt x="0" y="0"/>
                  </a:moveTo>
                  <a:lnTo>
                    <a:pt x="0" y="469430"/>
                  </a:lnTo>
                </a:path>
              </a:pathLst>
            </a:custGeom>
            <a:ln w="11175">
              <a:solidFill>
                <a:srgbClr val="FF82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2479446" y="5115890"/>
              <a:ext cx="159385" cy="681990"/>
            </a:xfrm>
            <a:custGeom>
              <a:avLst/>
              <a:gdLst/>
              <a:ahLst/>
              <a:cxnLst/>
              <a:rect l="l" t="t" r="r" b="b"/>
              <a:pathLst>
                <a:path w="159385" h="681989">
                  <a:moveTo>
                    <a:pt x="159257" y="0"/>
                  </a:moveTo>
                  <a:lnTo>
                    <a:pt x="159257" y="681735"/>
                  </a:lnTo>
                </a:path>
                <a:path w="159385" h="681989">
                  <a:moveTo>
                    <a:pt x="0" y="0"/>
                  </a:moveTo>
                  <a:lnTo>
                    <a:pt x="0" y="681735"/>
                  </a:lnTo>
                </a:path>
              </a:pathLst>
            </a:custGeom>
            <a:ln w="11176">
              <a:solidFill>
                <a:srgbClr val="FF82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2644495" y="5585320"/>
              <a:ext cx="313055" cy="217804"/>
            </a:xfrm>
            <a:custGeom>
              <a:avLst/>
              <a:gdLst/>
              <a:ahLst/>
              <a:cxnLst/>
              <a:rect l="l" t="t" r="r" b="b"/>
              <a:pathLst>
                <a:path w="313055" h="217804">
                  <a:moveTo>
                    <a:pt x="312508" y="0"/>
                  </a:moveTo>
                  <a:lnTo>
                    <a:pt x="0" y="0"/>
                  </a:lnTo>
                  <a:lnTo>
                    <a:pt x="0" y="217665"/>
                  </a:lnTo>
                  <a:lnTo>
                    <a:pt x="312508" y="217665"/>
                  </a:lnTo>
                  <a:lnTo>
                    <a:pt x="3125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2644495" y="5585320"/>
              <a:ext cx="313055" cy="217804"/>
            </a:xfrm>
            <a:custGeom>
              <a:avLst/>
              <a:gdLst/>
              <a:ahLst/>
              <a:cxnLst/>
              <a:rect l="l" t="t" r="r" b="b"/>
              <a:pathLst>
                <a:path w="313055" h="217804">
                  <a:moveTo>
                    <a:pt x="312508" y="217665"/>
                  </a:moveTo>
                  <a:lnTo>
                    <a:pt x="0" y="217665"/>
                  </a:lnTo>
                  <a:lnTo>
                    <a:pt x="0" y="0"/>
                  </a:lnTo>
                  <a:lnTo>
                    <a:pt x="312508" y="0"/>
                  </a:lnTo>
                  <a:lnTo>
                    <a:pt x="312508" y="217665"/>
                  </a:lnTo>
                  <a:close/>
                </a:path>
              </a:pathLst>
            </a:custGeom>
            <a:ln w="25400">
              <a:solidFill>
                <a:srgbClr val="FF82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2303423" y="5111028"/>
              <a:ext cx="989330" cy="5080"/>
            </a:xfrm>
            <a:custGeom>
              <a:avLst/>
              <a:gdLst/>
              <a:ahLst/>
              <a:cxnLst/>
              <a:rect l="l" t="t" r="r" b="b"/>
              <a:pathLst>
                <a:path w="989329" h="5079">
                  <a:moveTo>
                    <a:pt x="0" y="0"/>
                  </a:moveTo>
                  <a:lnTo>
                    <a:pt x="938263" y="4470"/>
                  </a:lnTo>
                  <a:lnTo>
                    <a:pt x="989076" y="4711"/>
                  </a:lnTo>
                </a:path>
              </a:pathLst>
            </a:custGeom>
            <a:ln w="22352">
              <a:solidFill>
                <a:srgbClr val="FF82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3279844" y="5115497"/>
              <a:ext cx="5080" cy="693420"/>
            </a:xfrm>
            <a:custGeom>
              <a:avLst/>
              <a:gdLst/>
              <a:ahLst/>
              <a:cxnLst/>
              <a:rect l="l" t="t" r="r" b="b"/>
              <a:pathLst>
                <a:path w="5079" h="693420">
                  <a:moveTo>
                    <a:pt x="4711" y="693331"/>
                  </a:moveTo>
                  <a:lnTo>
                    <a:pt x="0" y="0"/>
                  </a:lnTo>
                </a:path>
              </a:pathLst>
            </a:custGeom>
            <a:ln w="22352">
              <a:solidFill>
                <a:srgbClr val="FF82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2314422" y="5118101"/>
              <a:ext cx="2540" cy="681355"/>
            </a:xfrm>
            <a:custGeom>
              <a:avLst/>
              <a:gdLst/>
              <a:ahLst/>
              <a:cxnLst/>
              <a:rect l="l" t="t" r="r" b="b"/>
              <a:pathLst>
                <a:path w="2539" h="681354">
                  <a:moveTo>
                    <a:pt x="2362" y="0"/>
                  </a:moveTo>
                  <a:lnTo>
                    <a:pt x="0" y="681304"/>
                  </a:lnTo>
                </a:path>
              </a:pathLst>
            </a:custGeom>
            <a:ln w="22352">
              <a:solidFill>
                <a:srgbClr val="FF82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2303423" y="5802565"/>
              <a:ext cx="995044" cy="1905"/>
            </a:xfrm>
            <a:custGeom>
              <a:avLst/>
              <a:gdLst/>
              <a:ahLst/>
              <a:cxnLst/>
              <a:rect l="l" t="t" r="r" b="b"/>
              <a:pathLst>
                <a:path w="995045" h="1904">
                  <a:moveTo>
                    <a:pt x="0" y="1549"/>
                  </a:moveTo>
                  <a:lnTo>
                    <a:pt x="994663" y="0"/>
                  </a:lnTo>
                </a:path>
              </a:pathLst>
            </a:custGeom>
            <a:ln w="26784">
              <a:solidFill>
                <a:srgbClr val="FF82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2633385" y="4971345"/>
              <a:ext cx="515620" cy="111760"/>
            </a:xfrm>
            <a:custGeom>
              <a:avLst/>
              <a:gdLst/>
              <a:ahLst/>
              <a:cxnLst/>
              <a:rect l="l" t="t" r="r" b="b"/>
              <a:pathLst>
                <a:path w="515619" h="111760">
                  <a:moveTo>
                    <a:pt x="86829" y="37134"/>
                  </a:moveTo>
                  <a:lnTo>
                    <a:pt x="129387" y="37134"/>
                  </a:lnTo>
                  <a:lnTo>
                    <a:pt x="151498" y="0"/>
                  </a:lnTo>
                  <a:lnTo>
                    <a:pt x="108953" y="0"/>
                  </a:lnTo>
                  <a:lnTo>
                    <a:pt x="86829" y="37134"/>
                  </a:lnTo>
                  <a:close/>
                </a:path>
                <a:path w="515619" h="111760">
                  <a:moveTo>
                    <a:pt x="25615" y="111442"/>
                  </a:moveTo>
                  <a:lnTo>
                    <a:pt x="0" y="111442"/>
                  </a:lnTo>
                  <a:lnTo>
                    <a:pt x="22123" y="74307"/>
                  </a:lnTo>
                  <a:lnTo>
                    <a:pt x="44234" y="37134"/>
                  </a:lnTo>
                  <a:lnTo>
                    <a:pt x="66395" y="0"/>
                  </a:lnTo>
                  <a:lnTo>
                    <a:pt x="108953" y="0"/>
                  </a:lnTo>
                </a:path>
                <a:path w="515619" h="111760">
                  <a:moveTo>
                    <a:pt x="25615" y="111442"/>
                  </a:moveTo>
                  <a:lnTo>
                    <a:pt x="42544" y="111442"/>
                  </a:lnTo>
                  <a:lnTo>
                    <a:pt x="64668" y="74307"/>
                  </a:lnTo>
                  <a:lnTo>
                    <a:pt x="22123" y="74307"/>
                  </a:lnTo>
                </a:path>
                <a:path w="515619" h="111760">
                  <a:moveTo>
                    <a:pt x="194094" y="0"/>
                  </a:moveTo>
                  <a:lnTo>
                    <a:pt x="171970" y="37134"/>
                  </a:lnTo>
                  <a:lnTo>
                    <a:pt x="149809" y="74307"/>
                  </a:lnTo>
                  <a:lnTo>
                    <a:pt x="127698" y="111442"/>
                  </a:lnTo>
                  <a:lnTo>
                    <a:pt x="85102" y="111442"/>
                  </a:lnTo>
                  <a:lnTo>
                    <a:pt x="42544" y="111442"/>
                  </a:lnTo>
                </a:path>
                <a:path w="515619" h="111760">
                  <a:moveTo>
                    <a:pt x="85102" y="111442"/>
                  </a:moveTo>
                  <a:lnTo>
                    <a:pt x="107264" y="74307"/>
                  </a:lnTo>
                  <a:lnTo>
                    <a:pt x="64668" y="74307"/>
                  </a:lnTo>
                  <a:lnTo>
                    <a:pt x="86829" y="37134"/>
                  </a:lnTo>
                  <a:lnTo>
                    <a:pt x="44234" y="37134"/>
                  </a:lnTo>
                </a:path>
                <a:path w="515619" h="111760">
                  <a:moveTo>
                    <a:pt x="171970" y="37134"/>
                  </a:moveTo>
                  <a:lnTo>
                    <a:pt x="129387" y="37134"/>
                  </a:lnTo>
                  <a:lnTo>
                    <a:pt x="107264" y="74307"/>
                  </a:lnTo>
                  <a:lnTo>
                    <a:pt x="149809" y="74307"/>
                  </a:lnTo>
                </a:path>
                <a:path w="515619" h="111760">
                  <a:moveTo>
                    <a:pt x="151498" y="0"/>
                  </a:moveTo>
                  <a:lnTo>
                    <a:pt x="194094" y="0"/>
                  </a:lnTo>
                </a:path>
                <a:path w="515619" h="111760">
                  <a:moveTo>
                    <a:pt x="247383" y="37134"/>
                  </a:moveTo>
                  <a:lnTo>
                    <a:pt x="289928" y="37134"/>
                  </a:lnTo>
                  <a:lnTo>
                    <a:pt x="312051" y="0"/>
                  </a:lnTo>
                  <a:lnTo>
                    <a:pt x="269506" y="0"/>
                  </a:lnTo>
                  <a:lnTo>
                    <a:pt x="247383" y="37134"/>
                  </a:lnTo>
                  <a:close/>
                </a:path>
                <a:path w="515619" h="111760">
                  <a:moveTo>
                    <a:pt x="186169" y="111442"/>
                  </a:moveTo>
                  <a:lnTo>
                    <a:pt x="160553" y="111442"/>
                  </a:lnTo>
                  <a:lnTo>
                    <a:pt x="182676" y="74307"/>
                  </a:lnTo>
                  <a:lnTo>
                    <a:pt x="204787" y="37134"/>
                  </a:lnTo>
                  <a:lnTo>
                    <a:pt x="226948" y="0"/>
                  </a:lnTo>
                  <a:lnTo>
                    <a:pt x="269506" y="0"/>
                  </a:lnTo>
                </a:path>
                <a:path w="515619" h="111760">
                  <a:moveTo>
                    <a:pt x="186169" y="111442"/>
                  </a:moveTo>
                  <a:lnTo>
                    <a:pt x="203098" y="111442"/>
                  </a:lnTo>
                  <a:lnTo>
                    <a:pt x="225221" y="74307"/>
                  </a:lnTo>
                  <a:lnTo>
                    <a:pt x="182676" y="74307"/>
                  </a:lnTo>
                </a:path>
                <a:path w="515619" h="111760">
                  <a:moveTo>
                    <a:pt x="354647" y="0"/>
                  </a:moveTo>
                  <a:lnTo>
                    <a:pt x="332524" y="37134"/>
                  </a:lnTo>
                  <a:lnTo>
                    <a:pt x="310362" y="74307"/>
                  </a:lnTo>
                  <a:lnTo>
                    <a:pt x="288239" y="111442"/>
                  </a:lnTo>
                  <a:lnTo>
                    <a:pt x="245656" y="111442"/>
                  </a:lnTo>
                  <a:lnTo>
                    <a:pt x="203098" y="111442"/>
                  </a:lnTo>
                </a:path>
                <a:path w="515619" h="111760">
                  <a:moveTo>
                    <a:pt x="245656" y="111442"/>
                  </a:moveTo>
                  <a:lnTo>
                    <a:pt x="267817" y="74307"/>
                  </a:lnTo>
                  <a:lnTo>
                    <a:pt x="225221" y="74307"/>
                  </a:lnTo>
                  <a:lnTo>
                    <a:pt x="247383" y="37134"/>
                  </a:lnTo>
                  <a:lnTo>
                    <a:pt x="204787" y="37134"/>
                  </a:lnTo>
                </a:path>
                <a:path w="515619" h="111760">
                  <a:moveTo>
                    <a:pt x="332524" y="37134"/>
                  </a:moveTo>
                  <a:lnTo>
                    <a:pt x="289928" y="37134"/>
                  </a:lnTo>
                  <a:lnTo>
                    <a:pt x="267817" y="74307"/>
                  </a:lnTo>
                  <a:lnTo>
                    <a:pt x="310362" y="74307"/>
                  </a:lnTo>
                </a:path>
                <a:path w="515619" h="111760">
                  <a:moveTo>
                    <a:pt x="312051" y="0"/>
                  </a:moveTo>
                  <a:lnTo>
                    <a:pt x="354647" y="0"/>
                  </a:lnTo>
                </a:path>
                <a:path w="515619" h="111760">
                  <a:moveTo>
                    <a:pt x="407936" y="37134"/>
                  </a:moveTo>
                  <a:lnTo>
                    <a:pt x="450481" y="37134"/>
                  </a:lnTo>
                  <a:lnTo>
                    <a:pt x="472605" y="0"/>
                  </a:lnTo>
                  <a:lnTo>
                    <a:pt x="430060" y="0"/>
                  </a:lnTo>
                  <a:lnTo>
                    <a:pt x="407936" y="37134"/>
                  </a:lnTo>
                  <a:close/>
                </a:path>
                <a:path w="515619" h="111760">
                  <a:moveTo>
                    <a:pt x="346722" y="111442"/>
                  </a:moveTo>
                  <a:lnTo>
                    <a:pt x="321106" y="111442"/>
                  </a:lnTo>
                  <a:lnTo>
                    <a:pt x="343217" y="74307"/>
                  </a:lnTo>
                  <a:lnTo>
                    <a:pt x="365340" y="37134"/>
                  </a:lnTo>
                  <a:lnTo>
                    <a:pt x="387502" y="0"/>
                  </a:lnTo>
                  <a:lnTo>
                    <a:pt x="430060" y="0"/>
                  </a:lnTo>
                </a:path>
                <a:path w="515619" h="111760">
                  <a:moveTo>
                    <a:pt x="346722" y="111442"/>
                  </a:moveTo>
                  <a:lnTo>
                    <a:pt x="363651" y="111442"/>
                  </a:lnTo>
                  <a:lnTo>
                    <a:pt x="385775" y="74307"/>
                  </a:lnTo>
                  <a:lnTo>
                    <a:pt x="343217" y="74307"/>
                  </a:lnTo>
                </a:path>
                <a:path w="515619" h="111760">
                  <a:moveTo>
                    <a:pt x="515200" y="0"/>
                  </a:moveTo>
                  <a:lnTo>
                    <a:pt x="493077" y="37134"/>
                  </a:lnTo>
                  <a:lnTo>
                    <a:pt x="470915" y="74307"/>
                  </a:lnTo>
                  <a:lnTo>
                    <a:pt x="448792" y="111442"/>
                  </a:lnTo>
                  <a:lnTo>
                    <a:pt x="406209" y="111442"/>
                  </a:lnTo>
                  <a:lnTo>
                    <a:pt x="363651" y="111442"/>
                  </a:lnTo>
                </a:path>
                <a:path w="515619" h="111760">
                  <a:moveTo>
                    <a:pt x="406209" y="111442"/>
                  </a:moveTo>
                  <a:lnTo>
                    <a:pt x="428370" y="74307"/>
                  </a:lnTo>
                  <a:lnTo>
                    <a:pt x="385775" y="74307"/>
                  </a:lnTo>
                  <a:lnTo>
                    <a:pt x="407936" y="37134"/>
                  </a:lnTo>
                  <a:lnTo>
                    <a:pt x="365340" y="37134"/>
                  </a:lnTo>
                </a:path>
                <a:path w="515619" h="111760">
                  <a:moveTo>
                    <a:pt x="493077" y="37134"/>
                  </a:moveTo>
                  <a:lnTo>
                    <a:pt x="450481" y="37134"/>
                  </a:lnTo>
                  <a:lnTo>
                    <a:pt x="428370" y="74307"/>
                  </a:lnTo>
                  <a:lnTo>
                    <a:pt x="470915" y="74307"/>
                  </a:lnTo>
                </a:path>
                <a:path w="515619" h="111760">
                  <a:moveTo>
                    <a:pt x="472605" y="0"/>
                  </a:moveTo>
                  <a:lnTo>
                    <a:pt x="515200" y="0"/>
                  </a:lnTo>
                </a:path>
              </a:pathLst>
            </a:custGeom>
            <a:ln w="6705">
              <a:solidFill>
                <a:srgbClr val="FF82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3115045" y="4971346"/>
              <a:ext cx="183515" cy="114935"/>
            </a:xfrm>
            <a:custGeom>
              <a:avLst/>
              <a:gdLst/>
              <a:ahLst/>
              <a:cxnLst/>
              <a:rect l="l" t="t" r="r" b="b"/>
              <a:pathLst>
                <a:path w="183514" h="114935">
                  <a:moveTo>
                    <a:pt x="82080" y="38112"/>
                  </a:moveTo>
                  <a:lnTo>
                    <a:pt x="122300" y="38112"/>
                  </a:lnTo>
                  <a:lnTo>
                    <a:pt x="143217" y="0"/>
                  </a:lnTo>
                  <a:lnTo>
                    <a:pt x="102996" y="0"/>
                  </a:lnTo>
                  <a:lnTo>
                    <a:pt x="82080" y="38112"/>
                  </a:lnTo>
                  <a:close/>
                </a:path>
                <a:path w="183514" h="114935">
                  <a:moveTo>
                    <a:pt x="24206" y="114376"/>
                  </a:moveTo>
                  <a:lnTo>
                    <a:pt x="0" y="114376"/>
                  </a:lnTo>
                  <a:lnTo>
                    <a:pt x="20904" y="76263"/>
                  </a:lnTo>
                  <a:lnTo>
                    <a:pt x="41821" y="38112"/>
                  </a:lnTo>
                  <a:lnTo>
                    <a:pt x="62763" y="0"/>
                  </a:lnTo>
                  <a:lnTo>
                    <a:pt x="102996" y="0"/>
                  </a:lnTo>
                </a:path>
                <a:path w="183514" h="114935">
                  <a:moveTo>
                    <a:pt x="24206" y="114376"/>
                  </a:moveTo>
                  <a:lnTo>
                    <a:pt x="40220" y="114376"/>
                  </a:lnTo>
                  <a:lnTo>
                    <a:pt x="61137" y="76263"/>
                  </a:lnTo>
                  <a:lnTo>
                    <a:pt x="20904" y="76263"/>
                  </a:lnTo>
                </a:path>
                <a:path w="183514" h="114935">
                  <a:moveTo>
                    <a:pt x="183476" y="0"/>
                  </a:moveTo>
                  <a:lnTo>
                    <a:pt x="162572" y="38112"/>
                  </a:lnTo>
                  <a:lnTo>
                    <a:pt x="141617" y="76263"/>
                  </a:lnTo>
                  <a:lnTo>
                    <a:pt x="120713" y="114376"/>
                  </a:lnTo>
                  <a:lnTo>
                    <a:pt x="80441" y="114376"/>
                  </a:lnTo>
                  <a:lnTo>
                    <a:pt x="40220" y="114376"/>
                  </a:lnTo>
                </a:path>
                <a:path w="183514" h="114935">
                  <a:moveTo>
                    <a:pt x="80441" y="114376"/>
                  </a:moveTo>
                  <a:lnTo>
                    <a:pt x="101396" y="76263"/>
                  </a:lnTo>
                  <a:lnTo>
                    <a:pt x="61137" y="76263"/>
                  </a:lnTo>
                  <a:lnTo>
                    <a:pt x="82080" y="38112"/>
                  </a:lnTo>
                  <a:lnTo>
                    <a:pt x="41821" y="38112"/>
                  </a:lnTo>
                </a:path>
                <a:path w="183514" h="114935">
                  <a:moveTo>
                    <a:pt x="162572" y="38112"/>
                  </a:moveTo>
                  <a:lnTo>
                    <a:pt x="122300" y="38112"/>
                  </a:lnTo>
                  <a:lnTo>
                    <a:pt x="101396" y="76263"/>
                  </a:lnTo>
                  <a:lnTo>
                    <a:pt x="141617" y="76263"/>
                  </a:lnTo>
                </a:path>
                <a:path w="183514" h="114935">
                  <a:moveTo>
                    <a:pt x="143217" y="0"/>
                  </a:moveTo>
                  <a:lnTo>
                    <a:pt x="183476" y="0"/>
                  </a:lnTo>
                </a:path>
              </a:pathLst>
            </a:custGeom>
            <a:ln w="6604">
              <a:solidFill>
                <a:srgbClr val="FF82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2312282" y="4971345"/>
              <a:ext cx="354965" cy="111760"/>
            </a:xfrm>
            <a:custGeom>
              <a:avLst/>
              <a:gdLst/>
              <a:ahLst/>
              <a:cxnLst/>
              <a:rect l="l" t="t" r="r" b="b"/>
              <a:pathLst>
                <a:path w="354964" h="111760">
                  <a:moveTo>
                    <a:pt x="86829" y="37134"/>
                  </a:moveTo>
                  <a:lnTo>
                    <a:pt x="129387" y="37134"/>
                  </a:lnTo>
                  <a:lnTo>
                    <a:pt x="151498" y="0"/>
                  </a:lnTo>
                  <a:lnTo>
                    <a:pt x="108953" y="0"/>
                  </a:lnTo>
                  <a:lnTo>
                    <a:pt x="86829" y="37134"/>
                  </a:lnTo>
                  <a:close/>
                </a:path>
                <a:path w="354964" h="111760">
                  <a:moveTo>
                    <a:pt x="25615" y="111442"/>
                  </a:moveTo>
                  <a:lnTo>
                    <a:pt x="0" y="111442"/>
                  </a:lnTo>
                  <a:lnTo>
                    <a:pt x="22123" y="74307"/>
                  </a:lnTo>
                  <a:lnTo>
                    <a:pt x="44234" y="37134"/>
                  </a:lnTo>
                  <a:lnTo>
                    <a:pt x="66395" y="0"/>
                  </a:lnTo>
                  <a:lnTo>
                    <a:pt x="108953" y="0"/>
                  </a:lnTo>
                </a:path>
                <a:path w="354964" h="111760">
                  <a:moveTo>
                    <a:pt x="25615" y="111442"/>
                  </a:moveTo>
                  <a:lnTo>
                    <a:pt x="42544" y="111442"/>
                  </a:lnTo>
                  <a:lnTo>
                    <a:pt x="64668" y="74307"/>
                  </a:lnTo>
                  <a:lnTo>
                    <a:pt x="22123" y="74307"/>
                  </a:lnTo>
                </a:path>
                <a:path w="354964" h="111760">
                  <a:moveTo>
                    <a:pt x="194094" y="0"/>
                  </a:moveTo>
                  <a:lnTo>
                    <a:pt x="171970" y="37134"/>
                  </a:lnTo>
                  <a:lnTo>
                    <a:pt x="149809" y="74307"/>
                  </a:lnTo>
                  <a:lnTo>
                    <a:pt x="127685" y="111442"/>
                  </a:lnTo>
                  <a:lnTo>
                    <a:pt x="85102" y="111442"/>
                  </a:lnTo>
                  <a:lnTo>
                    <a:pt x="42544" y="111442"/>
                  </a:lnTo>
                </a:path>
                <a:path w="354964" h="111760">
                  <a:moveTo>
                    <a:pt x="85102" y="111442"/>
                  </a:moveTo>
                  <a:lnTo>
                    <a:pt x="107264" y="74307"/>
                  </a:lnTo>
                  <a:lnTo>
                    <a:pt x="64668" y="74307"/>
                  </a:lnTo>
                  <a:lnTo>
                    <a:pt x="86829" y="37134"/>
                  </a:lnTo>
                  <a:lnTo>
                    <a:pt x="44234" y="37134"/>
                  </a:lnTo>
                </a:path>
                <a:path w="354964" h="111760">
                  <a:moveTo>
                    <a:pt x="171970" y="37134"/>
                  </a:moveTo>
                  <a:lnTo>
                    <a:pt x="129387" y="37134"/>
                  </a:lnTo>
                  <a:lnTo>
                    <a:pt x="107264" y="74307"/>
                  </a:lnTo>
                  <a:lnTo>
                    <a:pt x="149809" y="74307"/>
                  </a:lnTo>
                </a:path>
                <a:path w="354964" h="111760">
                  <a:moveTo>
                    <a:pt x="151498" y="0"/>
                  </a:moveTo>
                  <a:lnTo>
                    <a:pt x="194094" y="0"/>
                  </a:lnTo>
                </a:path>
                <a:path w="354964" h="111760">
                  <a:moveTo>
                    <a:pt x="247383" y="37134"/>
                  </a:moveTo>
                  <a:lnTo>
                    <a:pt x="289928" y="37134"/>
                  </a:lnTo>
                  <a:lnTo>
                    <a:pt x="312051" y="0"/>
                  </a:lnTo>
                  <a:lnTo>
                    <a:pt x="269506" y="0"/>
                  </a:lnTo>
                  <a:lnTo>
                    <a:pt x="247383" y="37134"/>
                  </a:lnTo>
                  <a:close/>
                </a:path>
                <a:path w="354964" h="111760">
                  <a:moveTo>
                    <a:pt x="186169" y="111442"/>
                  </a:moveTo>
                  <a:lnTo>
                    <a:pt x="160553" y="111442"/>
                  </a:lnTo>
                  <a:lnTo>
                    <a:pt x="182676" y="74307"/>
                  </a:lnTo>
                  <a:lnTo>
                    <a:pt x="204787" y="37134"/>
                  </a:lnTo>
                  <a:lnTo>
                    <a:pt x="226948" y="0"/>
                  </a:lnTo>
                  <a:lnTo>
                    <a:pt x="269506" y="0"/>
                  </a:lnTo>
                </a:path>
                <a:path w="354964" h="111760">
                  <a:moveTo>
                    <a:pt x="186169" y="111442"/>
                  </a:moveTo>
                  <a:lnTo>
                    <a:pt x="203098" y="111442"/>
                  </a:lnTo>
                  <a:lnTo>
                    <a:pt x="225221" y="74307"/>
                  </a:lnTo>
                  <a:lnTo>
                    <a:pt x="182676" y="74307"/>
                  </a:lnTo>
                </a:path>
                <a:path w="354964" h="111760">
                  <a:moveTo>
                    <a:pt x="354647" y="0"/>
                  </a:moveTo>
                  <a:lnTo>
                    <a:pt x="332524" y="37134"/>
                  </a:lnTo>
                  <a:lnTo>
                    <a:pt x="310362" y="74307"/>
                  </a:lnTo>
                  <a:lnTo>
                    <a:pt x="288239" y="111442"/>
                  </a:lnTo>
                  <a:lnTo>
                    <a:pt x="245656" y="111442"/>
                  </a:lnTo>
                  <a:lnTo>
                    <a:pt x="203098" y="111442"/>
                  </a:lnTo>
                </a:path>
                <a:path w="354964" h="111760">
                  <a:moveTo>
                    <a:pt x="245656" y="111442"/>
                  </a:moveTo>
                  <a:lnTo>
                    <a:pt x="267817" y="74307"/>
                  </a:lnTo>
                  <a:lnTo>
                    <a:pt x="225221" y="74307"/>
                  </a:lnTo>
                  <a:lnTo>
                    <a:pt x="247383" y="37134"/>
                  </a:lnTo>
                  <a:lnTo>
                    <a:pt x="204787" y="37134"/>
                  </a:lnTo>
                </a:path>
                <a:path w="354964" h="111760">
                  <a:moveTo>
                    <a:pt x="332524" y="37134"/>
                  </a:moveTo>
                  <a:lnTo>
                    <a:pt x="289928" y="37134"/>
                  </a:lnTo>
                  <a:lnTo>
                    <a:pt x="267817" y="74307"/>
                  </a:lnTo>
                  <a:lnTo>
                    <a:pt x="310362" y="74307"/>
                  </a:lnTo>
                </a:path>
                <a:path w="354964" h="111760">
                  <a:moveTo>
                    <a:pt x="312051" y="0"/>
                  </a:moveTo>
                  <a:lnTo>
                    <a:pt x="354647" y="0"/>
                  </a:lnTo>
                </a:path>
              </a:pathLst>
            </a:custGeom>
            <a:ln w="6705">
              <a:solidFill>
                <a:srgbClr val="FF82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6" name="object 126"/>
          <p:cNvSpPr txBox="1"/>
          <p:nvPr/>
        </p:nvSpPr>
        <p:spPr>
          <a:xfrm>
            <a:off x="3674921" y="5683705"/>
            <a:ext cx="71691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3675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solidFill>
                  <a:srgbClr val="5B676F"/>
                </a:solidFill>
                <a:latin typeface="Trebuchet MS"/>
                <a:cs typeface="Trebuchet MS"/>
              </a:rPr>
              <a:t>Other </a:t>
            </a:r>
            <a:r>
              <a:rPr sz="1000" spc="-25" dirty="0">
                <a:solidFill>
                  <a:srgbClr val="5B676F"/>
                </a:solidFill>
                <a:latin typeface="Trebuchet MS"/>
                <a:cs typeface="Trebuchet MS"/>
              </a:rPr>
              <a:t>technologies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3738931" y="5080939"/>
            <a:ext cx="590550" cy="590550"/>
          </a:xfrm>
          <a:custGeom>
            <a:avLst/>
            <a:gdLst/>
            <a:ahLst/>
            <a:cxnLst/>
            <a:rect l="l" t="t" r="r" b="b"/>
            <a:pathLst>
              <a:path w="590550" h="590550">
                <a:moveTo>
                  <a:pt x="427202" y="249567"/>
                </a:moveTo>
                <a:lnTo>
                  <a:pt x="421843" y="240779"/>
                </a:lnTo>
                <a:lnTo>
                  <a:pt x="416852" y="238315"/>
                </a:lnTo>
                <a:lnTo>
                  <a:pt x="386626" y="241477"/>
                </a:lnTo>
                <a:lnTo>
                  <a:pt x="386626" y="268287"/>
                </a:lnTo>
                <a:lnTo>
                  <a:pt x="303809" y="394906"/>
                </a:lnTo>
                <a:lnTo>
                  <a:pt x="316814" y="338975"/>
                </a:lnTo>
                <a:lnTo>
                  <a:pt x="320636" y="322580"/>
                </a:lnTo>
                <a:lnTo>
                  <a:pt x="320294" y="321259"/>
                </a:lnTo>
                <a:lnTo>
                  <a:pt x="319532" y="318173"/>
                </a:lnTo>
                <a:lnTo>
                  <a:pt x="314121" y="312051"/>
                </a:lnTo>
                <a:lnTo>
                  <a:pt x="310476" y="310426"/>
                </a:lnTo>
                <a:lnTo>
                  <a:pt x="306209" y="310426"/>
                </a:lnTo>
                <a:lnTo>
                  <a:pt x="305739" y="310451"/>
                </a:lnTo>
                <a:lnTo>
                  <a:pt x="202272" y="321259"/>
                </a:lnTo>
                <a:lnTo>
                  <a:pt x="285076" y="194640"/>
                </a:lnTo>
                <a:lnTo>
                  <a:pt x="268249" y="266979"/>
                </a:lnTo>
                <a:lnTo>
                  <a:pt x="269367" y="271386"/>
                </a:lnTo>
                <a:lnTo>
                  <a:pt x="275082" y="277850"/>
                </a:lnTo>
                <a:lnTo>
                  <a:pt x="279323" y="279501"/>
                </a:lnTo>
                <a:lnTo>
                  <a:pt x="386626" y="268287"/>
                </a:lnTo>
                <a:lnTo>
                  <a:pt x="386626" y="241477"/>
                </a:lnTo>
                <a:lnTo>
                  <a:pt x="299453" y="250583"/>
                </a:lnTo>
                <a:lnTo>
                  <a:pt x="312458" y="194640"/>
                </a:lnTo>
                <a:lnTo>
                  <a:pt x="329577" y="121056"/>
                </a:lnTo>
                <a:lnTo>
                  <a:pt x="326313" y="114617"/>
                </a:lnTo>
                <a:lnTo>
                  <a:pt x="318655" y="111353"/>
                </a:lnTo>
                <a:lnTo>
                  <a:pt x="316890" y="110998"/>
                </a:lnTo>
                <a:lnTo>
                  <a:pt x="310743" y="110998"/>
                </a:lnTo>
                <a:lnTo>
                  <a:pt x="306489" y="113169"/>
                </a:lnTo>
                <a:lnTo>
                  <a:pt x="161772" y="334441"/>
                </a:lnTo>
                <a:lnTo>
                  <a:pt x="161696" y="339991"/>
                </a:lnTo>
                <a:lnTo>
                  <a:pt x="167055" y="348780"/>
                </a:lnTo>
                <a:lnTo>
                  <a:pt x="172034" y="351231"/>
                </a:lnTo>
                <a:lnTo>
                  <a:pt x="289445" y="338975"/>
                </a:lnTo>
                <a:lnTo>
                  <a:pt x="259308" y="468503"/>
                </a:lnTo>
                <a:lnTo>
                  <a:pt x="262572" y="474929"/>
                </a:lnTo>
                <a:lnTo>
                  <a:pt x="270217" y="478205"/>
                </a:lnTo>
                <a:lnTo>
                  <a:pt x="272008" y="478561"/>
                </a:lnTo>
                <a:lnTo>
                  <a:pt x="278142" y="478561"/>
                </a:lnTo>
                <a:lnTo>
                  <a:pt x="282397" y="476389"/>
                </a:lnTo>
                <a:lnTo>
                  <a:pt x="335673" y="394906"/>
                </a:lnTo>
                <a:lnTo>
                  <a:pt x="418490" y="268287"/>
                </a:lnTo>
                <a:lnTo>
                  <a:pt x="427113" y="255104"/>
                </a:lnTo>
                <a:lnTo>
                  <a:pt x="427177" y="250583"/>
                </a:lnTo>
                <a:lnTo>
                  <a:pt x="427202" y="249567"/>
                </a:lnTo>
                <a:close/>
              </a:path>
              <a:path w="590550" h="590550">
                <a:moveTo>
                  <a:pt x="590156" y="294767"/>
                </a:moveTo>
                <a:lnTo>
                  <a:pt x="586498" y="248056"/>
                </a:lnTo>
                <a:lnTo>
                  <a:pt x="575754" y="203136"/>
                </a:lnTo>
                <a:lnTo>
                  <a:pt x="563486" y="173545"/>
                </a:lnTo>
                <a:lnTo>
                  <a:pt x="563486" y="294767"/>
                </a:lnTo>
                <a:lnTo>
                  <a:pt x="559142" y="343077"/>
                </a:lnTo>
                <a:lnTo>
                  <a:pt x="546620" y="388556"/>
                </a:lnTo>
                <a:lnTo>
                  <a:pt x="526694" y="430466"/>
                </a:lnTo>
                <a:lnTo>
                  <a:pt x="500126" y="468020"/>
                </a:lnTo>
                <a:lnTo>
                  <a:pt x="467677" y="500468"/>
                </a:lnTo>
                <a:lnTo>
                  <a:pt x="430123" y="527037"/>
                </a:lnTo>
                <a:lnTo>
                  <a:pt x="388213" y="546963"/>
                </a:lnTo>
                <a:lnTo>
                  <a:pt x="342734" y="559485"/>
                </a:lnTo>
                <a:lnTo>
                  <a:pt x="294436" y="563816"/>
                </a:lnTo>
                <a:lnTo>
                  <a:pt x="246138" y="559485"/>
                </a:lnTo>
                <a:lnTo>
                  <a:pt x="200647" y="546963"/>
                </a:lnTo>
                <a:lnTo>
                  <a:pt x="158750" y="527037"/>
                </a:lnTo>
                <a:lnTo>
                  <a:pt x="121196" y="500468"/>
                </a:lnTo>
                <a:lnTo>
                  <a:pt x="88747" y="468020"/>
                </a:lnTo>
                <a:lnTo>
                  <a:pt x="62179" y="430466"/>
                </a:lnTo>
                <a:lnTo>
                  <a:pt x="42252" y="388556"/>
                </a:lnTo>
                <a:lnTo>
                  <a:pt x="29730" y="343077"/>
                </a:lnTo>
                <a:lnTo>
                  <a:pt x="25400" y="294767"/>
                </a:lnTo>
                <a:lnTo>
                  <a:pt x="29730" y="246481"/>
                </a:lnTo>
                <a:lnTo>
                  <a:pt x="42252" y="200990"/>
                </a:lnTo>
                <a:lnTo>
                  <a:pt x="62179" y="159092"/>
                </a:lnTo>
                <a:lnTo>
                  <a:pt x="88747" y="121539"/>
                </a:lnTo>
                <a:lnTo>
                  <a:pt x="121196" y="89090"/>
                </a:lnTo>
                <a:lnTo>
                  <a:pt x="158750" y="62522"/>
                </a:lnTo>
                <a:lnTo>
                  <a:pt x="200647" y="42595"/>
                </a:lnTo>
                <a:lnTo>
                  <a:pt x="246138" y="30073"/>
                </a:lnTo>
                <a:lnTo>
                  <a:pt x="294436" y="25730"/>
                </a:lnTo>
                <a:lnTo>
                  <a:pt x="342734" y="30073"/>
                </a:lnTo>
                <a:lnTo>
                  <a:pt x="388213" y="42595"/>
                </a:lnTo>
                <a:lnTo>
                  <a:pt x="430123" y="62522"/>
                </a:lnTo>
                <a:lnTo>
                  <a:pt x="467677" y="89090"/>
                </a:lnTo>
                <a:lnTo>
                  <a:pt x="500126" y="121539"/>
                </a:lnTo>
                <a:lnTo>
                  <a:pt x="526694" y="159092"/>
                </a:lnTo>
                <a:lnTo>
                  <a:pt x="546620" y="200990"/>
                </a:lnTo>
                <a:lnTo>
                  <a:pt x="559142" y="246481"/>
                </a:lnTo>
                <a:lnTo>
                  <a:pt x="563486" y="294767"/>
                </a:lnTo>
                <a:lnTo>
                  <a:pt x="563486" y="173545"/>
                </a:lnTo>
                <a:lnTo>
                  <a:pt x="533996" y="121297"/>
                </a:lnTo>
                <a:lnTo>
                  <a:pt x="503555" y="85674"/>
                </a:lnTo>
                <a:lnTo>
                  <a:pt x="463283" y="51917"/>
                </a:lnTo>
                <a:lnTo>
                  <a:pt x="418388" y="26123"/>
                </a:lnTo>
                <a:lnTo>
                  <a:pt x="369773" y="8686"/>
                </a:lnTo>
                <a:lnTo>
                  <a:pt x="318376" y="0"/>
                </a:lnTo>
                <a:lnTo>
                  <a:pt x="270510" y="0"/>
                </a:lnTo>
                <a:lnTo>
                  <a:pt x="219113" y="8686"/>
                </a:lnTo>
                <a:lnTo>
                  <a:pt x="170497" y="26123"/>
                </a:lnTo>
                <a:lnTo>
                  <a:pt x="125603" y="51917"/>
                </a:lnTo>
                <a:lnTo>
                  <a:pt x="85344" y="85674"/>
                </a:lnTo>
                <a:lnTo>
                  <a:pt x="52108" y="125183"/>
                </a:lnTo>
                <a:lnTo>
                  <a:pt x="26555" y="169176"/>
                </a:lnTo>
                <a:lnTo>
                  <a:pt x="9067" y="216789"/>
                </a:lnTo>
                <a:lnTo>
                  <a:pt x="0" y="267106"/>
                </a:lnTo>
                <a:lnTo>
                  <a:pt x="0" y="322427"/>
                </a:lnTo>
                <a:lnTo>
                  <a:pt x="9067" y="372783"/>
                </a:lnTo>
                <a:lnTo>
                  <a:pt x="26555" y="420382"/>
                </a:lnTo>
                <a:lnTo>
                  <a:pt x="52108" y="464388"/>
                </a:lnTo>
                <a:lnTo>
                  <a:pt x="85344" y="503885"/>
                </a:lnTo>
                <a:lnTo>
                  <a:pt x="120954" y="534339"/>
                </a:lnTo>
                <a:lnTo>
                  <a:pt x="160324" y="558495"/>
                </a:lnTo>
                <a:lnTo>
                  <a:pt x="202793" y="576097"/>
                </a:lnTo>
                <a:lnTo>
                  <a:pt x="247713" y="586841"/>
                </a:lnTo>
                <a:lnTo>
                  <a:pt x="294436" y="590486"/>
                </a:lnTo>
                <a:lnTo>
                  <a:pt x="341147" y="586841"/>
                </a:lnTo>
                <a:lnTo>
                  <a:pt x="386080" y="576097"/>
                </a:lnTo>
                <a:lnTo>
                  <a:pt x="415709" y="563816"/>
                </a:lnTo>
                <a:lnTo>
                  <a:pt x="428561" y="558495"/>
                </a:lnTo>
                <a:lnTo>
                  <a:pt x="467931" y="534339"/>
                </a:lnTo>
                <a:lnTo>
                  <a:pt x="503555" y="503885"/>
                </a:lnTo>
                <a:lnTo>
                  <a:pt x="533996" y="468274"/>
                </a:lnTo>
                <a:lnTo>
                  <a:pt x="558152" y="428904"/>
                </a:lnTo>
                <a:lnTo>
                  <a:pt x="575754" y="386422"/>
                </a:lnTo>
                <a:lnTo>
                  <a:pt x="586498" y="341490"/>
                </a:lnTo>
                <a:lnTo>
                  <a:pt x="590156" y="294767"/>
                </a:lnTo>
                <a:close/>
              </a:path>
            </a:pathLst>
          </a:custGeom>
          <a:solidFill>
            <a:srgbClr val="685BC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</TotalTime>
  <Words>392</Words>
  <Application>Microsoft Office PowerPoint</Application>
  <PresentationFormat>Custom</PresentationFormat>
  <Paragraphs>129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Calibri</vt:lpstr>
      <vt:lpstr>Tahoma</vt:lpstr>
      <vt:lpstr>Times New Roman</vt:lpstr>
      <vt:lpstr>Trebuchet MS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Devadhas Mohanadhas, Thinesh</dc:creator>
  <cp:lastModifiedBy>Devadhas Mohanadhas, Thinesh</cp:lastModifiedBy>
  <cp:revision>7</cp:revision>
  <dcterms:created xsi:type="dcterms:W3CDTF">2023-04-03T17:09:20Z</dcterms:created>
  <dcterms:modified xsi:type="dcterms:W3CDTF">2026-08-05T15:09:20Z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2020-04-13T00:00:00Z</vt:filetime>
  </property>
  <property fmtid="{D5CDD505-2E9C-101B-9397-08002B2CF9AE}" pid="3" name="Creator">
    <vt:lpwstr>Adobe InDesign 15.0 (Macintosh)</vt:lpwstr>
  </property>
  <property fmtid="{D5CDD505-2E9C-101B-9397-08002B2CF9AE}" pid="4" name="LastSaved">
    <vt:filetime>2023-04-03T00:00:00Z</vt:filetime>
  </property>
  <property fmtid="{D5CDD505-2E9C-101B-9397-08002B2CF9AE}" pid="5" name="Producer">
    <vt:lpwstr>Adobe PDF Library 15.0</vt:lpwstr>
  </property>
  <property fmtid="{D5CDD505-2E9C-101B-9397-08002B2CF9AE}" pid="6" name="MSIP_Label_7084cbda-52b8-46fb-a7b7-cb5bd465ed85_Enabled">
    <vt:lpwstr>true</vt:lpwstr>
  </property>
  <property fmtid="{D5CDD505-2E9C-101B-9397-08002B2CF9AE}" pid="7" name="MSIP_Label_7084cbda-52b8-46fb-a7b7-cb5bd465ed85_SetDate">
    <vt:lpwstr>2024-09-05T20:18:22Z</vt:lpwstr>
  </property>
  <property fmtid="{D5CDD505-2E9C-101B-9397-08002B2CF9AE}" pid="8" name="MSIP_Label_7084cbda-52b8-46fb-a7b7-cb5bd465ed85_Method">
    <vt:lpwstr>Standard</vt:lpwstr>
  </property>
  <property fmtid="{D5CDD505-2E9C-101B-9397-08002B2CF9AE}" pid="9" name="MSIP_Label_7084cbda-52b8-46fb-a7b7-cb5bd465ed85_Name">
    <vt:lpwstr>Internal</vt:lpwstr>
  </property>
  <property fmtid="{D5CDD505-2E9C-101B-9397-08002B2CF9AE}" pid="10" name="MSIP_Label_7084cbda-52b8-46fb-a7b7-cb5bd465ed85_SiteId">
    <vt:lpwstr>0afb747d-bff7-4596-a9fc-950ef9e0ec45</vt:lpwstr>
  </property>
  <property fmtid="{D5CDD505-2E9C-101B-9397-08002B2CF9AE}" pid="11" name="MSIP_Label_7084cbda-52b8-46fb-a7b7-cb5bd465ed85_ActionId">
    <vt:lpwstr>fa19cb6e-6a8b-43d0-8bcc-680c8d401598</vt:lpwstr>
  </property>
  <property fmtid="{D5CDD505-2E9C-101B-9397-08002B2CF9AE}" pid="12" name="MSIP_Label_7084cbda-52b8-46fb-a7b7-cb5bd465ed85_ContentBits">
    <vt:lpwstr>0</vt:lpwstr>
  </property>
</Properties>
</file>