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4"/>
    <p:sldMasterId id="2147483663" r:id="rId5"/>
    <p:sldMasterId id="2147483739" r:id="rId6"/>
    <p:sldMasterId id="2147483757" r:id="rId7"/>
  </p:sldMasterIdLst>
  <p:notesMasterIdLst>
    <p:notesMasterId r:id="rId10"/>
  </p:notesMasterIdLst>
  <p:handoutMasterIdLst>
    <p:handoutMasterId r:id="rId11"/>
  </p:handoutMasterIdLst>
  <p:sldIdLst>
    <p:sldId id="260" r:id="rId8"/>
    <p:sldId id="549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3C61"/>
    <a:srgbClr val="00AEC7"/>
    <a:srgbClr val="E6EBF0"/>
    <a:srgbClr val="98C3FA"/>
    <a:srgbClr val="70CDD9"/>
    <a:srgbClr val="8DC3E5"/>
    <a:srgbClr val="A9E5EA"/>
    <a:srgbClr val="5B6770"/>
    <a:srgbClr val="26D07C"/>
    <a:srgbClr val="007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30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56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8BCE00-998E-E986-BAB5-DFC04DAB5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3124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4053683"/>
            <a:ext cx="8534400" cy="20423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820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650E65A-77F2-BD31-7884-036E0E1C769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4038600"/>
            <a:ext cx="8340436" cy="20573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307E5F9A-4C8E-B655-9F97-B41B055E27A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1219201"/>
            <a:ext cx="8305800" cy="2042317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51088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5626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1AE20F-67AB-7F58-E5C0-B80B60EB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40FEBA-A659-D520-0764-206779E2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C8B81A-95BD-E991-9B9F-3E9298BD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C03C-3DF7-A3DE-6887-F11B8EF5149C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B76CBF-9431-A50C-08E3-E8EE4F23614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0BA04B7-EE99-D736-11AC-D183C0DF7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A5A8A3F-3706-273B-1AFB-760A102730E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59DB38-0284-35BB-FCF2-EAA64B40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556402B-DC9D-8431-8023-AD3352280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84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DA0FCEA-D36B-8171-D6EF-668CFAA3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35EFE1-64FF-A596-7050-A720211A5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29BC0-04FA-F2B5-5399-0E40A64D356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838199"/>
            <a:ext cx="3352800" cy="54102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2A56D-1F8F-6D34-5142-3AFE504C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A953EB-673D-F477-0F68-19BB3308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A51F0A-9475-9DAE-242E-33E187825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2EE9DFC8-B2E5-E793-2150-517381008A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2819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378E2229-F384-0D03-A606-DDA1EF9C1598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3169229" y="762000"/>
            <a:ext cx="2819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A025B271-82B7-1F6E-F1D4-5CDE1CA26D69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6026729" y="762000"/>
            <a:ext cx="2819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0262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3C43E465-E8F7-518D-DB0A-14D6D4108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1BA5E2-F942-F1C0-42B8-24244D128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199AC-D2A1-091A-DA81-F6D6886C5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84D1CB6-92C2-F892-BEE2-D7DE748ACA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26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635F2-47C7-E5B0-DC5D-8BCFB4026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2206629"/>
            <a:ext cx="7391400" cy="14700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5FD51-383E-7023-CF18-A1096F0F2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28241" y="3962400"/>
            <a:ext cx="554416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3E071B-3191-735B-1E53-53195D771F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1053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F5775D9C-A163-0AE2-B1A6-0B1992510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EF50F-9FD6-D876-630B-1BB9772ED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0"/>
            <a:ext cx="7620002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01076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7620002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CA9812F-1971-A6EB-3683-540A757044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3838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960120" rIns="274320" bIns="731520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53FC956-A879-5B22-35BA-D236C87FB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A410FC-F79C-D1EE-BC59-B3D7D4980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0"/>
            <a:ext cx="4572000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4363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960120" rIns="274320" bIns="73152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7A8D8C4E-4BE2-888F-3F85-54FC3D912A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73ABB5D-9742-CBF2-15A7-11E66774A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0"/>
            <a:ext cx="4572000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93247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and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600200" y="3429000"/>
            <a:ext cx="7010400" cy="2819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242DC6D-47B2-4BEB-A8AA-8A0002CC16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922C3B1-E57B-52E5-9F21-33863CDB2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0"/>
            <a:ext cx="7696200" cy="34290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89977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3182A6B-DC34-4468-C956-97A4DC5435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7AFAAF5-F226-6389-E586-DC046360078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600200" y="3429000"/>
            <a:ext cx="7010400" cy="2819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99807EB-47DD-8DF6-305A-C4E5A3D89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0"/>
            <a:ext cx="7696200" cy="34290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84264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3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31F1-E681-368A-8F5C-DBA97E41C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990600"/>
            <a:ext cx="33528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AD76CDD-E83E-314F-46D6-468E51433F4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105400" y="990601"/>
            <a:ext cx="3505200" cy="54102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A4A3320-2AAB-0F80-784F-76D0C98A4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72282"/>
            <a:ext cx="73152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17BDA0E-C1F9-FF52-4A21-937465BDDD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717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4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CF171C-297F-4950-0C7E-D8D375822F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B5CE23-0801-2645-C33A-9F9E19FF4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990600"/>
            <a:ext cx="33528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8A263E8-3DE1-FE29-FE2A-6585C0D4DCC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105400" y="990601"/>
            <a:ext cx="3505200" cy="54102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A24D0FB-E176-3A85-94A0-3D5271A74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72282"/>
            <a:ext cx="73152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90988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8914-EDD3-FC49-4CAF-D7AFEA059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5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2699664-72AA-34F1-784C-6E6582F038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106EE49-B184-8DE1-DEB3-C9D706F27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990600"/>
            <a:ext cx="33528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0830282-F265-20EB-31BA-835917B411D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105400" y="990601"/>
            <a:ext cx="3505200" cy="541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chemeClr val="accent1"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52C17FD-3EC6-0937-A579-73189B204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72282"/>
            <a:ext cx="73152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788385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in Shape with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C3ED11FE-8556-BDBD-C1A4-1DDF827CEB3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1638300" y="1127931"/>
            <a:ext cx="7213840" cy="26284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 marL="914400" indent="0">
              <a:buNone/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FB0943CB-AB77-66FC-B5C6-9EF57AD713B2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1638300" y="3962400"/>
            <a:ext cx="7213840" cy="2268313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3" spcCol="548640">
            <a:sp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 marL="914400" indent="0">
              <a:buNone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6FB956A1-A25D-DD57-0C23-A5E2DB94E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F52A6F6-BF09-CAD7-9F06-9654C6694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72282"/>
            <a:ext cx="73152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031809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2229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rgbClr val="5B6770"/>
                </a:solidFill>
              </a:defRPr>
            </a:lvl2pPr>
            <a:lvl3pPr>
              <a:defRPr sz="1600">
                <a:solidFill>
                  <a:srgbClr val="5B6770"/>
                </a:solidFill>
              </a:defRPr>
            </a:lvl3pPr>
            <a:lvl4pPr>
              <a:defRPr sz="1400">
                <a:solidFill>
                  <a:srgbClr val="5B6770"/>
                </a:solidFill>
              </a:defRPr>
            </a:lvl4pPr>
            <a:lvl5pPr>
              <a:defRPr sz="12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71C7-351C-6A53-1BD1-4B6987F11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BED4E2-E7A2-AE66-639C-4EE96FC0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926B97-2A6D-A2E6-33E5-91F5C2A6F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A07743-71C9-2937-9D4F-786590E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980251-D77A-C3CE-5889-2579FFB6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0D26C4-F0B9-8786-63BA-3230F0D9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746A8-CEB7-DA32-2E46-4CD875A53BE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B677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1F622A-1E5B-9C1F-4B89-952F231997D8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04BE0D-CAFF-A353-053D-04E6FAB5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514600"/>
          </a:xfrm>
          <a:prstGeom prst="rect">
            <a:avLst/>
          </a:prstGeom>
        </p:spPr>
        <p:txBody>
          <a:bodyPr lIns="274320" tIns="274320" rIns="274320" bIns="36576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A47C1F-9F12-8BE1-EFDD-1FE189FAAD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4290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BAB97C9-A225-B5FE-3934-62A46DFCC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44CFBEC-5C8F-3F37-0431-43415179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827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8BCE00-998E-E986-BAB5-DFC04DAB5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40386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4800600"/>
            <a:ext cx="8534400" cy="1295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477004"/>
            <a:ext cx="5333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477000"/>
            <a:ext cx="124369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7" y="6553200"/>
            <a:ext cx="9359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schemeClr val="tx1"/>
                </a:solidFill>
              </a:rPr>
              <a:t>PUBLIC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13" r:id="rId5"/>
    <p:sldLayoutId id="2147483714" r:id="rId6"/>
    <p:sldLayoutId id="2147483715" r:id="rId7"/>
    <p:sldLayoutId id="2147483716" r:id="rId8"/>
    <p:sldLayoutId id="2147483755" r:id="rId9"/>
    <p:sldLayoutId id="2147483756" r:id="rId10"/>
    <p:sldLayoutId id="2147483717" r:id="rId11"/>
    <p:sldLayoutId id="2147483718" r:id="rId12"/>
    <p:sldLayoutId id="2147483719" r:id="rId13"/>
    <p:sldLayoutId id="2147483720" r:id="rId14"/>
    <p:sldLayoutId id="2147483666" r:id="rId15"/>
    <p:sldLayoutId id="2147483722" r:id="rId16"/>
    <p:sldLayoutId id="2147483737" r:id="rId17"/>
    <p:sldLayoutId id="2147483721" r:id="rId18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2" y="5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</p:cNvCxnSpPr>
          <p:nvPr userDrawn="1"/>
        </p:nvCxnSpPr>
        <p:spPr>
          <a:xfrm flipH="1">
            <a:off x="914400" y="6019800"/>
            <a:ext cx="3" cy="4572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E627B9B1-E043-8DC1-3EC7-0618B8D4608F}"/>
              </a:ext>
            </a:extLst>
          </p:cNvPr>
          <p:cNvSpPr/>
          <p:nvPr userDrawn="1"/>
        </p:nvSpPr>
        <p:spPr>
          <a:xfrm>
            <a:off x="8534402" y="6477004"/>
            <a:ext cx="5333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0C3A2F-8F20-B658-C764-43B7B4E03C14}"/>
              </a:ext>
            </a:extLst>
          </p:cNvPr>
          <p:cNvSpPr/>
          <p:nvPr userDrawn="1"/>
        </p:nvSpPr>
        <p:spPr>
          <a:xfrm>
            <a:off x="9019630" y="6477000"/>
            <a:ext cx="124369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EB88D08-DDEE-00ED-73FF-063414CEEA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AB031E7-226A-613D-9699-D5B9B138274C}"/>
              </a:ext>
            </a:extLst>
          </p:cNvPr>
          <p:cNvCxnSpPr>
            <a:cxnSpLocks/>
          </p:cNvCxnSpPr>
          <p:nvPr userDrawn="1"/>
        </p:nvCxnSpPr>
        <p:spPr>
          <a:xfrm>
            <a:off x="914402" y="6477005"/>
            <a:ext cx="813815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4A18A6C-1485-2DE6-42D7-00D0F66FEAE0}"/>
              </a:ext>
            </a:extLst>
          </p:cNvPr>
          <p:cNvSpPr txBox="1"/>
          <p:nvPr userDrawn="1"/>
        </p:nvSpPr>
        <p:spPr>
          <a:xfrm>
            <a:off x="838200" y="6553200"/>
            <a:ext cx="9359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schemeClr val="tx1"/>
                </a:solidFill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411140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024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03812" y="2108499"/>
            <a:ext cx="5387788" cy="3013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Combine Cycle Units with Multiple Online Configurations within the same hour in COP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5B677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5B677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ERCOT Staff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B677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Wholesale Market Working Group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B677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June 2, 2023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3D88C51-CAFA-2BF2-AC5B-2F31F84F4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Introduction and Question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06FABB0-2F1E-FEC3-751D-7D10750EE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Recently a question was raised to ERCOT staff regarding information posted in the Short-Term System Adequacy Report (STAR) for Operating Day 5/5/2023.</a:t>
            </a:r>
          </a:p>
          <a:p>
            <a:endParaRPr lang="en-US" sz="1800" dirty="0"/>
          </a:p>
          <a:p>
            <a:r>
              <a:rPr lang="en-US" sz="1800" dirty="0"/>
              <a:t>ERCOT staff identified ~4,000 MW of capacity in the report that was related to certain Combine Cycle Units (CCU) having Current Operating Plans (COPs) indicating that multiple configurations would be On-line in the same Operating Hour.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The issue impacts STAR and other system adequacy reports/dashboards. 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The issue doesn’t impact ERCOT RUC studies since RUC engine correctly parse such CCU COPs by only selecting one on-line configuration.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b="1" dirty="0"/>
              <a:t>ERCOT is considering adding a COP validation to prevent multiple CCU Train configurations On-line in the same Operating Hour. ERCOT is seeking feedback from WMG on this approach.</a:t>
            </a:r>
          </a:p>
          <a:p>
            <a:endParaRPr lang="en-US" sz="1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431EAA-58E5-A784-9766-F191CC4BF3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787876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Vertic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Public</Audienc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4" ma:contentTypeDescription="Create a new document." ma:contentTypeScope="" ma:versionID="e17db7c92bbe4a954239b0aad63199c1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dbeeea33673683b355d19f3b50507d1a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Internal "/>
          <xsd:enumeration value="Confidential"/>
          <xsd:enumeration value="Public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526C54-2038-4DDB-9077-84C80FF069E0}">
  <ds:schemaRefs>
    <ds:schemaRef ds:uri="8d5ee879-813f-4fb9-b7c2-a59846c21ae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E044B04-F5D7-4282-8F92-DC4BBABB8935}">
  <ds:schemaRefs>
    <ds:schemaRef ds:uri="8d5ee879-813f-4fb9-b7c2-a59846c21a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159</Words>
  <Application>Microsoft Office PowerPoint</Application>
  <PresentationFormat>On-screen Show (4:3)</PresentationFormat>
  <Paragraphs>17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Cover Slide</vt:lpstr>
      <vt:lpstr>Horizontal Theme</vt:lpstr>
      <vt:lpstr>Vertical Theme</vt:lpstr>
      <vt:lpstr>1_Custom Design</vt:lpstr>
      <vt:lpstr>PowerPoint Presentation</vt:lpstr>
      <vt:lpstr>Introduction and Question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Mago, Nitika</cp:lastModifiedBy>
  <cp:revision>8</cp:revision>
  <cp:lastPrinted>2017-10-10T21:31:05Z</cp:lastPrinted>
  <dcterms:created xsi:type="dcterms:W3CDTF">2016-01-21T15:20:31Z</dcterms:created>
  <dcterms:modified xsi:type="dcterms:W3CDTF">2023-06-02T14:40:50Z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2023-04-04T20:11:24Z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2ffd7455-2a10-4c42-ab9a-33fe7556bcb5</vt:lpwstr>
  </property>
  <property fmtid="{D5CDD505-2E9C-101B-9397-08002B2CF9AE}" pid="9" name="MSIP_Label_7084cbda-52b8-46fb-a7b7-cb5bd465ed85_ContentBits">
    <vt:lpwstr>0</vt:lpwstr>
  </property>
</Properties>
</file>