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5"/>
  </p:notesMasterIdLst>
  <p:handoutMasterIdLst>
    <p:handoutMasterId r:id="rId26"/>
  </p:handoutMasterIdLst>
  <p:sldIdLst>
    <p:sldId id="260" r:id="rId7"/>
    <p:sldId id="284" r:id="rId8"/>
    <p:sldId id="261" r:id="rId9"/>
    <p:sldId id="294" r:id="rId10"/>
    <p:sldId id="296" r:id="rId11"/>
    <p:sldId id="26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303" r:id="rId23"/>
    <p:sldId id="307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2492" autoAdjust="0"/>
  </p:normalViewPr>
  <p:slideViewPr>
    <p:cSldViewPr snapToGrid="0" snapToObjects="1">
      <p:cViewPr varScale="1">
        <p:scale>
          <a:sx n="94" d="100"/>
          <a:sy n="94" d="100"/>
        </p:scale>
        <p:origin x="2046" y="8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8.28%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=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123,674</a:t>
            </a:r>
            <a:r>
              <a:rPr lang="en-US" sz="1600" dirty="0"/>
              <a:t> </a:t>
            </a:r>
            <a:r>
              <a:rPr lang="en-US" sz="1600" baseline="0" dirty="0"/>
              <a:t> MW*s on 4/18/2023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172,489</a:t>
            </a:r>
            <a:r>
              <a:rPr lang="en-US" sz="3200" dirty="0"/>
              <a:t> </a:t>
            </a:r>
            <a:r>
              <a:rPr lang="en-US" sz="2000" b="1" baseline="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216,099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Apr 10th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000" b="1" baseline="0" dirty="0">
                <a:solidFill>
                  <a:schemeClr val="accent2"/>
                </a:solidFill>
              </a:rPr>
              <a:t>123,674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Apr 18th</a:t>
            </a: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15.13 </a:t>
            </a:r>
            <a:r>
              <a:rPr lang="en-US" sz="1200" dirty="0" err="1"/>
              <a:t>Mhz</a:t>
            </a:r>
            <a:r>
              <a:rPr lang="en-US" sz="1200" dirty="0"/>
              <a:t> on avg for Mar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30,868,163 MWh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10,225,756 MWH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33.13%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2,555,621 MWh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06/08/23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June 8</a:t>
              </a:r>
              <a:r>
                <a:rPr lang="en-US" baseline="30000" dirty="0"/>
                <a:t>th</a:t>
              </a:r>
              <a:r>
                <a:rPr lang="en-US" dirty="0"/>
                <a:t>, 2023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627F8-6F89-933E-2420-99DA477CB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64" y="901989"/>
            <a:ext cx="6950042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227B1-96E3-3257-0147-B28707A19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7" y="901989"/>
            <a:ext cx="6950042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4EAF4-E3FC-3DD7-12D4-C32979DC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22" y="901989"/>
            <a:ext cx="6950042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09D64E-0DD3-24BB-A292-55BA8291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49" y="830447"/>
            <a:ext cx="6950042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2C041-0B8C-5E74-018C-7CE55EC48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50" y="908085"/>
            <a:ext cx="6943946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E474A-45EF-7F89-D82B-EF8170CC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7" y="844652"/>
            <a:ext cx="6950042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2958C-B320-6789-1980-26F19A46A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64" y="905037"/>
            <a:ext cx="6943946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CFCEC-4EB8-1F4F-6E74-2FCB598C3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90" y="883699"/>
            <a:ext cx="7693819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6D10F-C51C-3749-5500-00A8E19C7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71" y="478359"/>
            <a:ext cx="7517019" cy="3593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3E602-036E-B68C-25F0-0FC758968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3" y="3984516"/>
            <a:ext cx="8791194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FMEs in the month of April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5/17/2023</a:t>
            </a:r>
          </a:p>
          <a:p>
            <a:pPr lvl="1"/>
            <a:r>
              <a:rPr lang="en-US" sz="2000" kern="0" dirty="0"/>
              <a:t>Overview of NPRR1176, NPRR1178, NGRR253</a:t>
            </a:r>
          </a:p>
          <a:p>
            <a:pPr lvl="1"/>
            <a:r>
              <a:rPr lang="en-US" sz="2000" kern="0" dirty="0"/>
              <a:t>Follow-up Discussion on GE Study</a:t>
            </a:r>
          </a:p>
          <a:p>
            <a:pPr lvl="1"/>
            <a:r>
              <a:rPr lang="en-US" sz="2000" kern="0" dirty="0"/>
              <a:t>BAL-001-TRE-SAR Update</a:t>
            </a:r>
          </a:p>
          <a:p>
            <a:pPr lvl="1"/>
            <a:r>
              <a:rPr lang="en-US" sz="2000" kern="0" dirty="0"/>
              <a:t>ERCOT Reports</a:t>
            </a:r>
          </a:p>
          <a:p>
            <a:pPr lvl="1"/>
            <a:r>
              <a:rPr lang="en-US" sz="2000" kern="0" dirty="0"/>
              <a:t>TRE Report</a:t>
            </a:r>
          </a:p>
          <a:p>
            <a:pPr lvl="1"/>
            <a:endParaRPr lang="en-US" sz="20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CCBA23-E43D-D66C-BE82-82789E4B0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7" y="784499"/>
            <a:ext cx="7651630" cy="50814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64C432-330C-1AEB-907B-14A8596126DC}"/>
              </a:ext>
            </a:extLst>
          </p:cNvPr>
          <p:cNvSpPr/>
          <p:nvPr/>
        </p:nvSpPr>
        <p:spPr>
          <a:xfrm>
            <a:off x="5621086" y="4308884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1310.33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24FC1-47D8-98E9-BCFC-48900C34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29" y="908085"/>
            <a:ext cx="6937849" cy="5041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2AAEFC-3304-A427-F2F8-8E93C874D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815" y="1169668"/>
            <a:ext cx="371888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27A1A-9FCF-900A-C364-551FB55C1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8" y="905037"/>
            <a:ext cx="6943946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15740</TotalTime>
  <Words>326</Words>
  <Application>Microsoft Office PowerPoint</Application>
  <PresentationFormat>On-screen Show (4:3)</PresentationFormat>
  <Paragraphs>68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766</cp:revision>
  <cp:lastPrinted>2021-08-03T14:43:19Z</cp:lastPrinted>
  <dcterms:created xsi:type="dcterms:W3CDTF">2010-04-12T23:12:02Z</dcterms:created>
  <dcterms:modified xsi:type="dcterms:W3CDTF">2023-06-01T23:00:03Z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