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407" r:id="rId7"/>
    <p:sldId id="378" r:id="rId8"/>
    <p:sldId id="401" r:id="rId9"/>
    <p:sldId id="388" r:id="rId10"/>
    <p:sldId id="389" r:id="rId11"/>
    <p:sldId id="411" r:id="rId12"/>
    <p:sldId id="405" r:id="rId13"/>
    <p:sldId id="390" r:id="rId14"/>
    <p:sldId id="40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33A346-0BCB-C3A2-3929-D340DD28B5DC}" name="Yousefian, Mahnoush" initials="YM" userId="S::Mahnoush.Yousefian@ercot.com::97a5e06f-dcce-4865-81e8-0938001369e7" providerId="AD"/>
  <p188:author id="{6F133156-538E-2339-9D3C-FD0AA09E13C4}" name="Matlock, Robert" initials="MR" userId="S::Robert.Matlock@ercot.com::497c8e82-bf25-465a-8f01-ef14a6888452" providerId="AD"/>
  <p188:author id="{95B2E48F-FF42-0370-0F43-70643E8E4E1E}" name="Dwyer, Davida" initials="DD" userId="S::Davida.Dwyer@ercot.com::79b08b87-7cab-486c-83ce-9fe1deb6aa2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Blevins" initials="BDB" lastIdx="1" clrIdx="0">
    <p:extLst>
      <p:ext uri="{19B8F6BF-5375-455C-9EA6-DF929625EA0E}">
        <p15:presenceInfo xmlns:p15="http://schemas.microsoft.com/office/powerpoint/2012/main" userId="Bill Blevins" providerId="None"/>
      </p:ext>
    </p:extLst>
  </p:cmAuthor>
  <p:cmAuthor id="2" name="Pamela Shaw" initials="PS" lastIdx="3" clrIdx="1">
    <p:extLst>
      <p:ext uri="{19B8F6BF-5375-455C-9EA6-DF929625EA0E}">
        <p15:presenceInfo xmlns:p15="http://schemas.microsoft.com/office/powerpoint/2012/main" userId="Pamela Sha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78319" autoAdjust="0"/>
  </p:normalViewPr>
  <p:slideViewPr>
    <p:cSldViewPr snapToGrid="0">
      <p:cViewPr varScale="1">
        <p:scale>
          <a:sx n="64" d="100"/>
          <a:sy n="64" d="100"/>
        </p:scale>
        <p:origin x="19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09F6A97B-2C82-44F8-A0E6-28DFC0F25E46}"/>
    <pc:docChg chg="undo custSel modSld">
      <pc:chgData name="Yousefian, Mahnoush" userId="97a5e06f-dcce-4865-81e8-0938001369e7" providerId="ADAL" clId="{09F6A97B-2C82-44F8-A0E6-28DFC0F25E46}" dt="2023-06-01T14:18:22.905" v="114" actId="207"/>
      <pc:docMkLst>
        <pc:docMk/>
      </pc:docMkLst>
      <pc:sldChg chg="modNotesTx">
        <pc:chgData name="Yousefian, Mahnoush" userId="97a5e06f-dcce-4865-81e8-0938001369e7" providerId="ADAL" clId="{09F6A97B-2C82-44F8-A0E6-28DFC0F25E46}" dt="2023-05-31T19:17:06.569" v="4" actId="20577"/>
        <pc:sldMkLst>
          <pc:docMk/>
          <pc:sldMk cId="1184063214" sldId="388"/>
        </pc:sldMkLst>
      </pc:sldChg>
      <pc:sldChg chg="modSp mod delCm modNotesTx">
        <pc:chgData name="Yousefian, Mahnoush" userId="97a5e06f-dcce-4865-81e8-0938001369e7" providerId="ADAL" clId="{09F6A97B-2C82-44F8-A0E6-28DFC0F25E46}" dt="2023-06-01T14:18:22.905" v="114" actId="207"/>
        <pc:sldMkLst>
          <pc:docMk/>
          <pc:sldMk cId="2525601859" sldId="389"/>
        </pc:sldMkLst>
        <pc:spChg chg="mod">
          <ac:chgData name="Yousefian, Mahnoush" userId="97a5e06f-dcce-4865-81e8-0938001369e7" providerId="ADAL" clId="{09F6A97B-2C82-44F8-A0E6-28DFC0F25E46}" dt="2023-06-01T14:18:22.905" v="114" actId="207"/>
          <ac:spMkLst>
            <pc:docMk/>
            <pc:sldMk cId="2525601859" sldId="389"/>
            <ac:spMk id="3" creationId="{0E8E3B6C-6F5A-3E6E-5F68-639CAF7812A0}"/>
          </ac:spMkLst>
        </pc:spChg>
      </pc:sldChg>
      <pc:sldChg chg="modSp mod modNotesTx">
        <pc:chgData name="Yousefian, Mahnoush" userId="97a5e06f-dcce-4865-81e8-0938001369e7" providerId="ADAL" clId="{09F6A97B-2C82-44F8-A0E6-28DFC0F25E46}" dt="2023-05-31T21:43:28.908" v="113" actId="14100"/>
        <pc:sldMkLst>
          <pc:docMk/>
          <pc:sldMk cId="1634530003" sldId="390"/>
        </pc:sldMkLst>
        <pc:spChg chg="mod">
          <ac:chgData name="Yousefian, Mahnoush" userId="97a5e06f-dcce-4865-81e8-0938001369e7" providerId="ADAL" clId="{09F6A97B-2C82-44F8-A0E6-28DFC0F25E46}" dt="2023-05-31T21:43:28.908" v="113" actId="14100"/>
          <ac:spMkLst>
            <pc:docMk/>
            <pc:sldMk cId="1634530003" sldId="390"/>
            <ac:spMk id="7" creationId="{BC502F73-E0F3-ABD7-9F71-31F12146EF0A}"/>
          </ac:spMkLst>
        </pc:spChg>
        <pc:spChg chg="mod">
          <ac:chgData name="Yousefian, Mahnoush" userId="97a5e06f-dcce-4865-81e8-0938001369e7" providerId="ADAL" clId="{09F6A97B-2C82-44F8-A0E6-28DFC0F25E46}" dt="2023-05-31T19:27:12.744" v="25" actId="120"/>
          <ac:spMkLst>
            <pc:docMk/>
            <pc:sldMk cId="1634530003" sldId="390"/>
            <ac:spMk id="10" creationId="{89D498D8-F463-6BA7-9BD3-CEED5767E809}"/>
          </ac:spMkLst>
        </pc:spChg>
      </pc:sldChg>
      <pc:sldChg chg="modNotesTx">
        <pc:chgData name="Yousefian, Mahnoush" userId="97a5e06f-dcce-4865-81e8-0938001369e7" providerId="ADAL" clId="{09F6A97B-2C82-44F8-A0E6-28DFC0F25E46}" dt="2023-05-31T19:17:02.233" v="3" actId="6549"/>
        <pc:sldMkLst>
          <pc:docMk/>
          <pc:sldMk cId="405714638" sldId="401"/>
        </pc:sldMkLst>
      </pc:sldChg>
      <pc:sldChg chg="modSp mod delCm">
        <pc:chgData name="Yousefian, Mahnoush" userId="97a5e06f-dcce-4865-81e8-0938001369e7" providerId="ADAL" clId="{09F6A97B-2C82-44F8-A0E6-28DFC0F25E46}" dt="2023-05-31T21:41:16.531" v="96" actId="20577"/>
        <pc:sldMkLst>
          <pc:docMk/>
          <pc:sldMk cId="2816130347" sldId="405"/>
        </pc:sldMkLst>
        <pc:spChg chg="mod">
          <ac:chgData name="Yousefian, Mahnoush" userId="97a5e06f-dcce-4865-81e8-0938001369e7" providerId="ADAL" clId="{09F6A97B-2C82-44F8-A0E6-28DFC0F25E46}" dt="2023-05-31T21:41:16.531" v="96" actId="20577"/>
          <ac:spMkLst>
            <pc:docMk/>
            <pc:sldMk cId="2816130347" sldId="405"/>
            <ac:spMk id="3" creationId="{972F826D-BE83-B1B6-0988-44959C0FE812}"/>
          </ac:spMkLst>
        </pc:spChg>
      </pc:sldChg>
      <pc:sldChg chg="modSp mod modNotesTx">
        <pc:chgData name="Yousefian, Mahnoush" userId="97a5e06f-dcce-4865-81e8-0938001369e7" providerId="ADAL" clId="{09F6A97B-2C82-44F8-A0E6-28DFC0F25E46}" dt="2023-05-31T19:16:48.143" v="2" actId="20577"/>
        <pc:sldMkLst>
          <pc:docMk/>
          <pc:sldMk cId="3112579232" sldId="407"/>
        </pc:sldMkLst>
        <pc:spChg chg="mod">
          <ac:chgData name="Yousefian, Mahnoush" userId="97a5e06f-dcce-4865-81e8-0938001369e7" providerId="ADAL" clId="{09F6A97B-2C82-44F8-A0E6-28DFC0F25E46}" dt="2023-05-31T19:16:37.332" v="1"/>
          <ac:spMkLst>
            <pc:docMk/>
            <pc:sldMk cId="3112579232" sldId="407"/>
            <ac:spMk id="2" creationId="{F7C9E5AF-6058-39AD-2DDC-303BC7686958}"/>
          </ac:spMkLst>
        </pc:spChg>
        <pc:spChg chg="mod">
          <ac:chgData name="Yousefian, Mahnoush" userId="97a5e06f-dcce-4865-81e8-0938001369e7" providerId="ADAL" clId="{09F6A97B-2C82-44F8-A0E6-28DFC0F25E46}" dt="2023-05-31T19:16:29.854" v="0"/>
          <ac:spMkLst>
            <pc:docMk/>
            <pc:sldMk cId="3112579232" sldId="407"/>
            <ac:spMk id="3" creationId="{6E634EDE-01A5-1FA4-A6CE-95D377B0ABA6}"/>
          </ac:spMkLst>
        </pc:spChg>
      </pc:sldChg>
      <pc:sldChg chg="modSp mod delCm modNotesTx">
        <pc:chgData name="Yousefian, Mahnoush" userId="97a5e06f-dcce-4865-81e8-0938001369e7" providerId="ADAL" clId="{09F6A97B-2C82-44F8-A0E6-28DFC0F25E46}" dt="2023-05-31T21:41:04.746" v="90" actId="14100"/>
        <pc:sldMkLst>
          <pc:docMk/>
          <pc:sldMk cId="284193599" sldId="411"/>
        </pc:sldMkLst>
        <pc:cxnChg chg="mod">
          <ac:chgData name="Yousefian, Mahnoush" userId="97a5e06f-dcce-4865-81e8-0938001369e7" providerId="ADAL" clId="{09F6A97B-2C82-44F8-A0E6-28DFC0F25E46}" dt="2023-05-31T21:41:04.746" v="90" actId="14100"/>
          <ac:cxnSpMkLst>
            <pc:docMk/>
            <pc:sldMk cId="284193599" sldId="411"/>
            <ac:cxnSpMk id="28" creationId="{55C3AD22-0A01-427F-A039-878EC45D8740}"/>
          </ac:cxnSpMkLst>
        </pc:cxnChg>
        <pc:cxnChg chg="mod">
          <ac:chgData name="Yousefian, Mahnoush" userId="97a5e06f-dcce-4865-81e8-0938001369e7" providerId="ADAL" clId="{09F6A97B-2C82-44F8-A0E6-28DFC0F25E46}" dt="2023-05-31T21:41:01.022" v="89" actId="14100"/>
          <ac:cxnSpMkLst>
            <pc:docMk/>
            <pc:sldMk cId="284193599" sldId="411"/>
            <ac:cxnSpMk id="30" creationId="{BF6ADACC-7FC4-FD4B-B1BC-CCABA6E339F6}"/>
          </ac:cxnSpMkLst>
        </pc:cxnChg>
      </pc:sldChg>
    </pc:docChg>
  </pc:docChgLst>
  <pc:docChgLst>
    <pc:chgData name="Yousefian, Mahnoush" userId="97a5e06f-dcce-4865-81e8-0938001369e7" providerId="ADAL" clId="{F8294340-6665-43A1-8587-36DF1EC80A4F}"/>
    <pc:docChg chg="custSel modSld">
      <pc:chgData name="Yousefian, Mahnoush" userId="97a5e06f-dcce-4865-81e8-0938001369e7" providerId="ADAL" clId="{F8294340-6665-43A1-8587-36DF1EC80A4F}" dt="2023-05-31T18:39:58.296" v="55" actId="20577"/>
      <pc:docMkLst>
        <pc:docMk/>
      </pc:docMkLst>
      <pc:sldChg chg="delSp modSp mod">
        <pc:chgData name="Yousefian, Mahnoush" userId="97a5e06f-dcce-4865-81e8-0938001369e7" providerId="ADAL" clId="{F8294340-6665-43A1-8587-36DF1EC80A4F}" dt="2023-05-31T18:39:58.296" v="55" actId="20577"/>
        <pc:sldMkLst>
          <pc:docMk/>
          <pc:sldMk cId="2525601859" sldId="389"/>
        </pc:sldMkLst>
        <pc:spChg chg="mod">
          <ac:chgData name="Yousefian, Mahnoush" userId="97a5e06f-dcce-4865-81e8-0938001369e7" providerId="ADAL" clId="{F8294340-6665-43A1-8587-36DF1EC80A4F}" dt="2023-05-31T18:39:58.296" v="55" actId="20577"/>
          <ac:spMkLst>
            <pc:docMk/>
            <pc:sldMk cId="2525601859" sldId="389"/>
            <ac:spMk id="3" creationId="{0E8E3B6C-6F5A-3E6E-5F68-639CAF7812A0}"/>
          </ac:spMkLst>
        </pc:spChg>
        <pc:spChg chg="del">
          <ac:chgData name="Yousefian, Mahnoush" userId="97a5e06f-dcce-4865-81e8-0938001369e7" providerId="ADAL" clId="{F8294340-6665-43A1-8587-36DF1EC80A4F}" dt="2023-05-31T18:38:39.287" v="35" actId="478"/>
          <ac:spMkLst>
            <pc:docMk/>
            <pc:sldMk cId="2525601859" sldId="389"/>
            <ac:spMk id="5" creationId="{BE58DEC7-797C-0014-9258-6C0FD589BA94}"/>
          </ac:spMkLst>
        </pc:spChg>
        <pc:spChg chg="del mod">
          <ac:chgData name="Yousefian, Mahnoush" userId="97a5e06f-dcce-4865-81e8-0938001369e7" providerId="ADAL" clId="{F8294340-6665-43A1-8587-36DF1EC80A4F}" dt="2023-05-31T18:38:42.095" v="38" actId="478"/>
          <ac:spMkLst>
            <pc:docMk/>
            <pc:sldMk cId="2525601859" sldId="389"/>
            <ac:spMk id="6" creationId="{6E0A99EE-8CDB-113A-730C-77C0CDD5DC4C}"/>
          </ac:spMkLst>
        </pc:spChg>
        <pc:spChg chg="del">
          <ac:chgData name="Yousefian, Mahnoush" userId="97a5e06f-dcce-4865-81e8-0938001369e7" providerId="ADAL" clId="{F8294340-6665-43A1-8587-36DF1EC80A4F}" dt="2023-05-31T18:38:40.705" v="37" actId="478"/>
          <ac:spMkLst>
            <pc:docMk/>
            <pc:sldMk cId="2525601859" sldId="389"/>
            <ac:spMk id="7" creationId="{2CBF1B29-03CE-5364-35AD-9877E64F5449}"/>
          </ac:spMkLst>
        </pc:spChg>
        <pc:spChg chg="del">
          <ac:chgData name="Yousefian, Mahnoush" userId="97a5e06f-dcce-4865-81e8-0938001369e7" providerId="ADAL" clId="{F8294340-6665-43A1-8587-36DF1EC80A4F}" dt="2023-05-31T18:38:42.799" v="39" actId="478"/>
          <ac:spMkLst>
            <pc:docMk/>
            <pc:sldMk cId="2525601859" sldId="389"/>
            <ac:spMk id="8" creationId="{4E39FCB5-4694-996B-B20B-EAF88453452C}"/>
          </ac:spMkLst>
        </pc:spChg>
        <pc:spChg chg="del">
          <ac:chgData name="Yousefian, Mahnoush" userId="97a5e06f-dcce-4865-81e8-0938001369e7" providerId="ADAL" clId="{F8294340-6665-43A1-8587-36DF1EC80A4F}" dt="2023-05-31T18:38:25.815" v="32" actId="478"/>
          <ac:spMkLst>
            <pc:docMk/>
            <pc:sldMk cId="2525601859" sldId="389"/>
            <ac:spMk id="9" creationId="{E32CDB16-B971-5620-AF56-79AD27217418}"/>
          </ac:spMkLst>
        </pc:spChg>
        <pc:spChg chg="del">
          <ac:chgData name="Yousefian, Mahnoush" userId="97a5e06f-dcce-4865-81e8-0938001369e7" providerId="ADAL" clId="{F8294340-6665-43A1-8587-36DF1EC80A4F}" dt="2023-05-31T18:38:18.872" v="30" actId="478"/>
          <ac:spMkLst>
            <pc:docMk/>
            <pc:sldMk cId="2525601859" sldId="389"/>
            <ac:spMk id="11" creationId="{B1721698-A03A-153C-5E3F-468DCEACAD80}"/>
          </ac:spMkLst>
        </pc:spChg>
        <pc:spChg chg="del">
          <ac:chgData name="Yousefian, Mahnoush" userId="97a5e06f-dcce-4865-81e8-0938001369e7" providerId="ADAL" clId="{F8294340-6665-43A1-8587-36DF1EC80A4F}" dt="2023-05-31T18:38:37.271" v="34" actId="478"/>
          <ac:spMkLst>
            <pc:docMk/>
            <pc:sldMk cId="2525601859" sldId="389"/>
            <ac:spMk id="12" creationId="{8505443B-2C5D-7582-AAC0-96936F313C79}"/>
          </ac:spMkLst>
        </pc:spChg>
        <pc:spChg chg="del">
          <ac:chgData name="Yousefian, Mahnoush" userId="97a5e06f-dcce-4865-81e8-0938001369e7" providerId="ADAL" clId="{F8294340-6665-43A1-8587-36DF1EC80A4F}" dt="2023-05-31T18:38:22.960" v="31" actId="478"/>
          <ac:spMkLst>
            <pc:docMk/>
            <pc:sldMk cId="2525601859" sldId="389"/>
            <ac:spMk id="15" creationId="{326AE79A-82BF-D47D-EAB8-36D4C829CDAF}"/>
          </ac:spMkLst>
        </pc:spChg>
      </pc:sldChg>
      <pc:sldChg chg="modSp mod">
        <pc:chgData name="Yousefian, Mahnoush" userId="97a5e06f-dcce-4865-81e8-0938001369e7" providerId="ADAL" clId="{F8294340-6665-43A1-8587-36DF1EC80A4F}" dt="2023-05-31T18:35:33.191" v="29" actId="20577"/>
        <pc:sldMkLst>
          <pc:docMk/>
          <pc:sldMk cId="3112579232" sldId="407"/>
        </pc:sldMkLst>
        <pc:spChg chg="mod">
          <ac:chgData name="Yousefian, Mahnoush" userId="97a5e06f-dcce-4865-81e8-0938001369e7" providerId="ADAL" clId="{F8294340-6665-43A1-8587-36DF1EC80A4F}" dt="2023-05-31T18:34:30.422" v="5" actId="20577"/>
          <ac:spMkLst>
            <pc:docMk/>
            <pc:sldMk cId="3112579232" sldId="407"/>
            <ac:spMk id="2" creationId="{F7C9E5AF-6058-39AD-2DDC-303BC7686958}"/>
          </ac:spMkLst>
        </pc:spChg>
        <pc:spChg chg="mod">
          <ac:chgData name="Yousefian, Mahnoush" userId="97a5e06f-dcce-4865-81e8-0938001369e7" providerId="ADAL" clId="{F8294340-6665-43A1-8587-36DF1EC80A4F}" dt="2023-05-31T18:35:33.191" v="29" actId="20577"/>
          <ac:spMkLst>
            <pc:docMk/>
            <pc:sldMk cId="3112579232" sldId="407"/>
            <ac:spMk id="3" creationId="{6E634EDE-01A5-1FA4-A6CE-95D377B0ABA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67B6E-A5A5-40A3-BB6A-88787DE2D9F1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663F35-E7C1-4CDA-9A11-9933794BBFCD}">
      <dgm:prSet phldrT="[Text]"/>
      <dgm:spPr/>
      <dgm:t>
        <a:bodyPr/>
        <a:lstStyle/>
        <a:p>
          <a:r>
            <a:rPr lang="en-US" dirty="0"/>
            <a:t>AAN shall describe: </a:t>
          </a:r>
        </a:p>
      </dgm:t>
    </dgm:pt>
    <dgm:pt modelId="{3FC18975-2A8C-4390-913B-20381387B35D}" type="parTrans" cxnId="{19B29984-470E-4773-B5AC-C693D45CBA3D}">
      <dgm:prSet/>
      <dgm:spPr/>
      <dgm:t>
        <a:bodyPr/>
        <a:lstStyle/>
        <a:p>
          <a:endParaRPr lang="en-US"/>
        </a:p>
      </dgm:t>
    </dgm:pt>
    <dgm:pt modelId="{210CAC4D-5334-4902-A9A9-94C41FC73D9A}" type="sibTrans" cxnId="{19B29984-470E-4773-B5AC-C693D45CBA3D}">
      <dgm:prSet/>
      <dgm:spPr/>
      <dgm:t>
        <a:bodyPr/>
        <a:lstStyle/>
        <a:p>
          <a:endParaRPr lang="en-US"/>
        </a:p>
      </dgm:t>
    </dgm:pt>
    <dgm:pt modelId="{8176015D-271A-4510-909F-E9E0DF1824BA}">
      <dgm:prSet phldrT="[Text]"/>
      <dgm:spPr/>
      <dgm:t>
        <a:bodyPr anchor="b"/>
        <a:lstStyle/>
        <a:p>
          <a:pPr algn="just"/>
          <a:r>
            <a:rPr lang="en-US" dirty="0"/>
            <a:t>The Reliability Problem</a:t>
          </a:r>
        </a:p>
      </dgm:t>
    </dgm:pt>
    <dgm:pt modelId="{054DFF6B-D0E7-4843-8F89-3A8C5F03CFDC}" type="parTrans" cxnId="{E8424099-532C-46E6-9A01-F97C70323B53}">
      <dgm:prSet/>
      <dgm:spPr/>
      <dgm:t>
        <a:bodyPr/>
        <a:lstStyle/>
        <a:p>
          <a:endParaRPr lang="en-US"/>
        </a:p>
      </dgm:t>
    </dgm:pt>
    <dgm:pt modelId="{B934BFE8-5432-4082-9A26-1DED08DF9C50}" type="sibTrans" cxnId="{E8424099-532C-46E6-9A01-F97C70323B53}">
      <dgm:prSet/>
      <dgm:spPr/>
      <dgm:t>
        <a:bodyPr/>
        <a:lstStyle/>
        <a:p>
          <a:endParaRPr lang="en-US"/>
        </a:p>
      </dgm:t>
    </dgm:pt>
    <dgm:pt modelId="{E8E87B75-82DE-4F43-A3E6-ADA267508B02}">
      <dgm:prSet phldrT="[Text]"/>
      <dgm:spPr/>
      <dgm:t>
        <a:bodyPr anchor="b"/>
        <a:lstStyle/>
        <a:p>
          <a:r>
            <a:rPr lang="en-US" dirty="0"/>
            <a:t>The date and time emergency condition begins and ends</a:t>
          </a:r>
        </a:p>
      </dgm:t>
    </dgm:pt>
    <dgm:pt modelId="{28D5C119-929F-4A91-931C-9F2895B1C17F}" type="parTrans" cxnId="{92C17261-D549-47A1-AF5F-DAC093232EDF}">
      <dgm:prSet/>
      <dgm:spPr/>
      <dgm:t>
        <a:bodyPr/>
        <a:lstStyle/>
        <a:p>
          <a:endParaRPr lang="en-US"/>
        </a:p>
      </dgm:t>
    </dgm:pt>
    <dgm:pt modelId="{0AB521B9-A38E-4EE5-9EB9-1431CBF91EC7}" type="sibTrans" cxnId="{92C17261-D549-47A1-AF5F-DAC093232EDF}">
      <dgm:prSet/>
      <dgm:spPr/>
      <dgm:t>
        <a:bodyPr/>
        <a:lstStyle/>
        <a:p>
          <a:endParaRPr lang="en-US"/>
        </a:p>
      </dgm:t>
    </dgm:pt>
    <dgm:pt modelId="{DEEFD81C-B4D9-4CE9-8DE7-02540E77227D}">
      <dgm:prSet phldrT="[Text]"/>
      <dgm:spPr/>
      <dgm:t>
        <a:bodyPr anchor="t"/>
        <a:lstStyle/>
        <a:p>
          <a:r>
            <a:rPr lang="en-US" i="0" dirty="0"/>
            <a:t>A summary of the actions: the amount of capacity it would seek from OSA</a:t>
          </a:r>
        </a:p>
      </dgm:t>
    </dgm:pt>
    <dgm:pt modelId="{45461BEB-7F2E-444F-84A2-31A003AFA824}" type="parTrans" cxnId="{CF3FE196-64C2-482F-9EF7-B033BEDAC86E}">
      <dgm:prSet/>
      <dgm:spPr/>
      <dgm:t>
        <a:bodyPr/>
        <a:lstStyle/>
        <a:p>
          <a:endParaRPr lang="en-US"/>
        </a:p>
      </dgm:t>
    </dgm:pt>
    <dgm:pt modelId="{73C09103-7AAC-4305-A754-B81AC6830E9F}" type="sibTrans" cxnId="{CF3FE196-64C2-482F-9EF7-B033BEDAC86E}">
      <dgm:prSet/>
      <dgm:spPr/>
      <dgm:t>
        <a:bodyPr/>
        <a:lstStyle/>
        <a:p>
          <a:endParaRPr lang="en-US"/>
        </a:p>
      </dgm:t>
    </dgm:pt>
    <dgm:pt modelId="{AF9E6F08-E934-4913-85AC-8CA1BD602DAA}">
      <dgm:prSet phldrT="[Text]"/>
      <dgm:spPr/>
      <dgm:t>
        <a:bodyPr anchor="t"/>
        <a:lstStyle/>
        <a:p>
          <a:r>
            <a:rPr lang="en-US" dirty="0"/>
            <a:t>The earliest time an OSA will be issued, if necessary</a:t>
          </a:r>
        </a:p>
      </dgm:t>
    </dgm:pt>
    <dgm:pt modelId="{F8055562-7C2C-432B-BB06-42048F6A1315}" type="parTrans" cxnId="{4F68D2A2-19BE-4497-99E8-EE848DC3E527}">
      <dgm:prSet/>
      <dgm:spPr/>
      <dgm:t>
        <a:bodyPr/>
        <a:lstStyle/>
        <a:p>
          <a:endParaRPr lang="en-US"/>
        </a:p>
      </dgm:t>
    </dgm:pt>
    <dgm:pt modelId="{DD602EB4-1D83-4952-BA2D-02A1290E0EA1}" type="sibTrans" cxnId="{4F68D2A2-19BE-4497-99E8-EE848DC3E527}">
      <dgm:prSet/>
      <dgm:spPr/>
      <dgm:t>
        <a:bodyPr/>
        <a:lstStyle/>
        <a:p>
          <a:endParaRPr lang="en-US"/>
        </a:p>
      </dgm:t>
    </dgm:pt>
    <dgm:pt modelId="{821B4E70-BB19-478C-B793-7FE9407E903C}" type="pres">
      <dgm:prSet presAssocID="{F6C67B6E-A5A5-40A3-BB6A-88787DE2D9F1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AC17DA-2D9D-47AB-AFA4-DF55C3F4F43C}" type="pres">
      <dgm:prSet presAssocID="{F6C67B6E-A5A5-40A3-BB6A-88787DE2D9F1}" presName="matrix" presStyleCnt="0"/>
      <dgm:spPr/>
    </dgm:pt>
    <dgm:pt modelId="{098EAF01-8562-4ECE-B68F-1D620A1C69FB}" type="pres">
      <dgm:prSet presAssocID="{F6C67B6E-A5A5-40A3-BB6A-88787DE2D9F1}" presName="tile1" presStyleLbl="node1" presStyleIdx="0" presStyleCnt="4" custLinFactNeighborX="-2169"/>
      <dgm:spPr/>
    </dgm:pt>
    <dgm:pt modelId="{513B8774-8162-4746-B6B3-ED78F795A28E}" type="pres">
      <dgm:prSet presAssocID="{F6C67B6E-A5A5-40A3-BB6A-88787DE2D9F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FAC9A02-6373-4ABA-BEAB-982FE2BE69D6}" type="pres">
      <dgm:prSet presAssocID="{F6C67B6E-A5A5-40A3-BB6A-88787DE2D9F1}" presName="tile2" presStyleLbl="node1" presStyleIdx="1" presStyleCnt="4" custLinFactY="-15449" custLinFactNeighborY="-100000"/>
      <dgm:spPr/>
    </dgm:pt>
    <dgm:pt modelId="{3EDC2BFA-10AA-4E55-BCD2-C4C967D63D51}" type="pres">
      <dgm:prSet presAssocID="{F6C67B6E-A5A5-40A3-BB6A-88787DE2D9F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D033BC0-D906-48D9-98AB-7065567DE0EE}" type="pres">
      <dgm:prSet presAssocID="{F6C67B6E-A5A5-40A3-BB6A-88787DE2D9F1}" presName="tile3" presStyleLbl="node1" presStyleIdx="2" presStyleCnt="4"/>
      <dgm:spPr/>
    </dgm:pt>
    <dgm:pt modelId="{DB98CBDE-ABE1-4B91-81A7-B1BB469078AD}" type="pres">
      <dgm:prSet presAssocID="{F6C67B6E-A5A5-40A3-BB6A-88787DE2D9F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BD1DE94-84BA-4C3D-8C16-011F97E22E85}" type="pres">
      <dgm:prSet presAssocID="{F6C67B6E-A5A5-40A3-BB6A-88787DE2D9F1}" presName="tile4" presStyleLbl="node1" presStyleIdx="3" presStyleCnt="4" custLinFactNeighborX="3053" custLinFactNeighborY="655"/>
      <dgm:spPr/>
    </dgm:pt>
    <dgm:pt modelId="{E4EDFDE9-0157-4537-9D58-2937521D9D4B}" type="pres">
      <dgm:prSet presAssocID="{F6C67B6E-A5A5-40A3-BB6A-88787DE2D9F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F4B75ED-179C-4B0B-B5C1-AAB91B255F1E}" type="pres">
      <dgm:prSet presAssocID="{F6C67B6E-A5A5-40A3-BB6A-88787DE2D9F1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F5EE2F08-40B5-4071-9746-E376DD1BF663}" type="presOf" srcId="{8176015D-271A-4510-909F-E9E0DF1824BA}" destId="{513B8774-8162-4746-B6B3-ED78F795A28E}" srcOrd="1" destOrd="0" presId="urn:microsoft.com/office/officeart/2005/8/layout/matrix1"/>
    <dgm:cxn modelId="{11D0D927-79CC-4DC8-B764-051776BA83FB}" type="presOf" srcId="{E8E87B75-82DE-4F43-A3E6-ADA267508B02}" destId="{3EDC2BFA-10AA-4E55-BCD2-C4C967D63D51}" srcOrd="1" destOrd="0" presId="urn:microsoft.com/office/officeart/2005/8/layout/matrix1"/>
    <dgm:cxn modelId="{648EE829-0F21-4CCC-A14C-B290E5D19250}" type="presOf" srcId="{DEEFD81C-B4D9-4CE9-8DE7-02540E77227D}" destId="{ED033BC0-D906-48D9-98AB-7065567DE0EE}" srcOrd="0" destOrd="0" presId="urn:microsoft.com/office/officeart/2005/8/layout/matrix1"/>
    <dgm:cxn modelId="{92C17261-D549-47A1-AF5F-DAC093232EDF}" srcId="{F1663F35-E7C1-4CDA-9A11-9933794BBFCD}" destId="{E8E87B75-82DE-4F43-A3E6-ADA267508B02}" srcOrd="1" destOrd="0" parTransId="{28D5C119-929F-4A91-931C-9F2895B1C17F}" sibTransId="{0AB521B9-A38E-4EE5-9EB9-1431CBF91EC7}"/>
    <dgm:cxn modelId="{CBCAC24B-16A2-49D0-80CC-96837CCAB0DD}" type="presOf" srcId="{DEEFD81C-B4D9-4CE9-8DE7-02540E77227D}" destId="{DB98CBDE-ABE1-4B91-81A7-B1BB469078AD}" srcOrd="1" destOrd="0" presId="urn:microsoft.com/office/officeart/2005/8/layout/matrix1"/>
    <dgm:cxn modelId="{399B8E7F-CBF2-4B3C-B9E2-E048EBC5281C}" type="presOf" srcId="{E8E87B75-82DE-4F43-A3E6-ADA267508B02}" destId="{7FAC9A02-6373-4ABA-BEAB-982FE2BE69D6}" srcOrd="0" destOrd="0" presId="urn:microsoft.com/office/officeart/2005/8/layout/matrix1"/>
    <dgm:cxn modelId="{81A1C780-809C-4182-A7E7-C18332CFD587}" type="presOf" srcId="{AF9E6F08-E934-4913-85AC-8CA1BD602DAA}" destId="{E4EDFDE9-0157-4537-9D58-2937521D9D4B}" srcOrd="1" destOrd="0" presId="urn:microsoft.com/office/officeart/2005/8/layout/matrix1"/>
    <dgm:cxn modelId="{19B29984-470E-4773-B5AC-C693D45CBA3D}" srcId="{F6C67B6E-A5A5-40A3-BB6A-88787DE2D9F1}" destId="{F1663F35-E7C1-4CDA-9A11-9933794BBFCD}" srcOrd="0" destOrd="0" parTransId="{3FC18975-2A8C-4390-913B-20381387B35D}" sibTransId="{210CAC4D-5334-4902-A9A9-94C41FC73D9A}"/>
    <dgm:cxn modelId="{CF3FE196-64C2-482F-9EF7-B033BEDAC86E}" srcId="{F1663F35-E7C1-4CDA-9A11-9933794BBFCD}" destId="{DEEFD81C-B4D9-4CE9-8DE7-02540E77227D}" srcOrd="2" destOrd="0" parTransId="{45461BEB-7F2E-444F-84A2-31A003AFA824}" sibTransId="{73C09103-7AAC-4305-A754-B81AC6830E9F}"/>
    <dgm:cxn modelId="{E8424099-532C-46E6-9A01-F97C70323B53}" srcId="{F1663F35-E7C1-4CDA-9A11-9933794BBFCD}" destId="{8176015D-271A-4510-909F-E9E0DF1824BA}" srcOrd="0" destOrd="0" parTransId="{054DFF6B-D0E7-4843-8F89-3A8C5F03CFDC}" sibTransId="{B934BFE8-5432-4082-9A26-1DED08DF9C50}"/>
    <dgm:cxn modelId="{C3FF6F9C-736C-4FB8-96AA-8C7EAD78E51C}" type="presOf" srcId="{8176015D-271A-4510-909F-E9E0DF1824BA}" destId="{098EAF01-8562-4ECE-B68F-1D620A1C69FB}" srcOrd="0" destOrd="0" presId="urn:microsoft.com/office/officeart/2005/8/layout/matrix1"/>
    <dgm:cxn modelId="{8C2367A1-5E6A-498D-A351-2CE2E9DBE8F8}" type="presOf" srcId="{F6C67B6E-A5A5-40A3-BB6A-88787DE2D9F1}" destId="{821B4E70-BB19-478C-B793-7FE9407E903C}" srcOrd="0" destOrd="0" presId="urn:microsoft.com/office/officeart/2005/8/layout/matrix1"/>
    <dgm:cxn modelId="{4F68D2A2-19BE-4497-99E8-EE848DC3E527}" srcId="{F1663F35-E7C1-4CDA-9A11-9933794BBFCD}" destId="{AF9E6F08-E934-4913-85AC-8CA1BD602DAA}" srcOrd="3" destOrd="0" parTransId="{F8055562-7C2C-432B-BB06-42048F6A1315}" sibTransId="{DD602EB4-1D83-4952-BA2D-02A1290E0EA1}"/>
    <dgm:cxn modelId="{AB61F3AE-02D3-4447-B7EE-B491D6EF0381}" type="presOf" srcId="{F1663F35-E7C1-4CDA-9A11-9933794BBFCD}" destId="{4F4B75ED-179C-4B0B-B5C1-AAB91B255F1E}" srcOrd="0" destOrd="0" presId="urn:microsoft.com/office/officeart/2005/8/layout/matrix1"/>
    <dgm:cxn modelId="{B1517BEA-D7DB-4A47-8401-F742E20DE1D8}" type="presOf" srcId="{AF9E6F08-E934-4913-85AC-8CA1BD602DAA}" destId="{7BD1DE94-84BA-4C3D-8C16-011F97E22E85}" srcOrd="0" destOrd="0" presId="urn:microsoft.com/office/officeart/2005/8/layout/matrix1"/>
    <dgm:cxn modelId="{35CA489F-928C-43F1-A5E6-1668408B5B6F}" type="presParOf" srcId="{821B4E70-BB19-478C-B793-7FE9407E903C}" destId="{88AC17DA-2D9D-47AB-AFA4-DF55C3F4F43C}" srcOrd="0" destOrd="0" presId="urn:microsoft.com/office/officeart/2005/8/layout/matrix1"/>
    <dgm:cxn modelId="{8BE4BE27-0C0A-4953-9E6B-733E6AC7A7FB}" type="presParOf" srcId="{88AC17DA-2D9D-47AB-AFA4-DF55C3F4F43C}" destId="{098EAF01-8562-4ECE-B68F-1D620A1C69FB}" srcOrd="0" destOrd="0" presId="urn:microsoft.com/office/officeart/2005/8/layout/matrix1"/>
    <dgm:cxn modelId="{FCC81B8E-453C-44AE-B6E6-88BE6B2FDF12}" type="presParOf" srcId="{88AC17DA-2D9D-47AB-AFA4-DF55C3F4F43C}" destId="{513B8774-8162-4746-B6B3-ED78F795A28E}" srcOrd="1" destOrd="0" presId="urn:microsoft.com/office/officeart/2005/8/layout/matrix1"/>
    <dgm:cxn modelId="{DF127CCF-7620-4230-B721-155B635FDB34}" type="presParOf" srcId="{88AC17DA-2D9D-47AB-AFA4-DF55C3F4F43C}" destId="{7FAC9A02-6373-4ABA-BEAB-982FE2BE69D6}" srcOrd="2" destOrd="0" presId="urn:microsoft.com/office/officeart/2005/8/layout/matrix1"/>
    <dgm:cxn modelId="{64D7B548-4F28-49FC-9DFA-D6EA2290B306}" type="presParOf" srcId="{88AC17DA-2D9D-47AB-AFA4-DF55C3F4F43C}" destId="{3EDC2BFA-10AA-4E55-BCD2-C4C967D63D51}" srcOrd="3" destOrd="0" presId="urn:microsoft.com/office/officeart/2005/8/layout/matrix1"/>
    <dgm:cxn modelId="{B2D311A9-E11C-4DED-A94E-1C69051A7EDB}" type="presParOf" srcId="{88AC17DA-2D9D-47AB-AFA4-DF55C3F4F43C}" destId="{ED033BC0-D906-48D9-98AB-7065567DE0EE}" srcOrd="4" destOrd="0" presId="urn:microsoft.com/office/officeart/2005/8/layout/matrix1"/>
    <dgm:cxn modelId="{303AC05A-F9A0-42AF-82B4-19E8B4060310}" type="presParOf" srcId="{88AC17DA-2D9D-47AB-AFA4-DF55C3F4F43C}" destId="{DB98CBDE-ABE1-4B91-81A7-B1BB469078AD}" srcOrd="5" destOrd="0" presId="urn:microsoft.com/office/officeart/2005/8/layout/matrix1"/>
    <dgm:cxn modelId="{D673FDE2-AAD5-4A90-8073-CCF3AAC9355C}" type="presParOf" srcId="{88AC17DA-2D9D-47AB-AFA4-DF55C3F4F43C}" destId="{7BD1DE94-84BA-4C3D-8C16-011F97E22E85}" srcOrd="6" destOrd="0" presId="urn:microsoft.com/office/officeart/2005/8/layout/matrix1"/>
    <dgm:cxn modelId="{845DCF1D-7816-4F4C-9EFD-7669CB2CA152}" type="presParOf" srcId="{88AC17DA-2D9D-47AB-AFA4-DF55C3F4F43C}" destId="{E4EDFDE9-0157-4537-9D58-2937521D9D4B}" srcOrd="7" destOrd="0" presId="urn:microsoft.com/office/officeart/2005/8/layout/matrix1"/>
    <dgm:cxn modelId="{127BB648-5A1A-4763-B05D-AEFD3FA8A1D1}" type="presParOf" srcId="{821B4E70-BB19-478C-B793-7FE9407E903C}" destId="{4F4B75ED-179C-4B0B-B5C1-AAB91B255F1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37ABD-3689-440C-AB82-44F65A1409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8A02E9-2576-4A61-83DA-8465B297FADD}">
      <dgm:prSet phldrT="[Text]" custT="1"/>
      <dgm:spPr/>
      <dgm:t>
        <a:bodyPr/>
        <a:lstStyle/>
        <a:p>
          <a:r>
            <a:rPr lang="en-US" sz="1600" i="0" dirty="0"/>
            <a:t>Update its Resource COPs and the Outage Scheduler to reflect any decisions to voluntarily delay or cancel any Outage</a:t>
          </a:r>
        </a:p>
      </dgm:t>
    </dgm:pt>
    <dgm:pt modelId="{3E428598-3DBE-4DB1-AF44-F4EB41A3D5A1}" type="parTrans" cxnId="{87F145C5-198E-446F-BEEF-B814BC28A3AA}">
      <dgm:prSet/>
      <dgm:spPr/>
      <dgm:t>
        <a:bodyPr/>
        <a:lstStyle/>
        <a:p>
          <a:endParaRPr lang="en-US"/>
        </a:p>
      </dgm:t>
    </dgm:pt>
    <dgm:pt modelId="{11A59FB6-0A96-486B-BCA5-AD54C113896A}" type="sibTrans" cxnId="{87F145C5-198E-446F-BEEF-B814BC28A3AA}">
      <dgm:prSet/>
      <dgm:spPr/>
      <dgm:t>
        <a:bodyPr/>
        <a:lstStyle/>
        <a:p>
          <a:endParaRPr lang="en-US"/>
        </a:p>
      </dgm:t>
    </dgm:pt>
    <dgm:pt modelId="{E8B88117-8B45-4961-A90A-0BF228D7D572}">
      <dgm:prSet phldrT="[Text]" custT="1"/>
      <dgm:spPr/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Notify ERCOT at AAN@ercot.com if a specific Resource cannot be considered for an OSA, due to Resource reliability, compliance with contractual warranty obligations, or other reasons beyond the Resource’s control</a:t>
          </a:r>
        </a:p>
      </dgm:t>
    </dgm:pt>
    <dgm:pt modelId="{0F5C0209-B4D1-4A9E-BDE5-586B7126B1A9}" type="parTrans" cxnId="{D0E68BD3-DD70-456F-B623-253C4FC8BBF5}">
      <dgm:prSet/>
      <dgm:spPr/>
      <dgm:t>
        <a:bodyPr/>
        <a:lstStyle/>
        <a:p>
          <a:endParaRPr lang="en-US"/>
        </a:p>
      </dgm:t>
    </dgm:pt>
    <dgm:pt modelId="{73D05549-F611-47BB-9F80-C1E6AD01D569}" type="sibTrans" cxnId="{D0E68BD3-DD70-456F-B623-253C4FC8BBF5}">
      <dgm:prSet/>
      <dgm:spPr/>
      <dgm:t>
        <a:bodyPr/>
        <a:lstStyle/>
        <a:p>
          <a:endParaRPr lang="en-US"/>
        </a:p>
      </dgm:t>
    </dgm:pt>
    <dgm:pt modelId="{3D91A4D6-C0B6-4420-A2EB-CDDD3055E1B7}">
      <dgm:prSet custT="1"/>
      <dgm:spPr/>
      <dgm:t>
        <a:bodyPr/>
        <a:lstStyle/>
        <a:p>
          <a:r>
            <a:rPr lang="en-US" sz="1600" i="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Notify ERCOT of any Resource that is currently on Outage and could be returned to service</a:t>
          </a:r>
        </a:p>
      </dgm:t>
    </dgm:pt>
    <dgm:pt modelId="{ABB0C3E9-010E-43C4-AB32-5EF4A0A7E318}" type="parTrans" cxnId="{691210D4-DD6C-40A2-A585-A9D68235F257}">
      <dgm:prSet/>
      <dgm:spPr/>
      <dgm:t>
        <a:bodyPr/>
        <a:lstStyle/>
        <a:p>
          <a:endParaRPr lang="en-US"/>
        </a:p>
      </dgm:t>
    </dgm:pt>
    <dgm:pt modelId="{27E20B47-5895-4034-9753-E0BAE47D28CD}" type="sibTrans" cxnId="{691210D4-DD6C-40A2-A585-A9D68235F257}">
      <dgm:prSet/>
      <dgm:spPr/>
      <dgm:t>
        <a:bodyPr/>
        <a:lstStyle/>
        <a:p>
          <a:endParaRPr lang="en-US"/>
        </a:p>
      </dgm:t>
    </dgm:pt>
    <dgm:pt modelId="{F159395C-3804-4BC5-8EAD-B33F24E1B320}" type="pres">
      <dgm:prSet presAssocID="{FF537ABD-3689-440C-AB82-44F65A14098E}" presName="linear" presStyleCnt="0">
        <dgm:presLayoutVars>
          <dgm:dir/>
          <dgm:animLvl val="lvl"/>
          <dgm:resizeHandles val="exact"/>
        </dgm:presLayoutVars>
      </dgm:prSet>
      <dgm:spPr/>
    </dgm:pt>
    <dgm:pt modelId="{36A7A1CB-F2BD-4447-B8DB-92FFE10131D0}" type="pres">
      <dgm:prSet presAssocID="{458A02E9-2576-4A61-83DA-8465B297FADD}" presName="parentLin" presStyleCnt="0"/>
      <dgm:spPr/>
    </dgm:pt>
    <dgm:pt modelId="{FE8186D9-6F1B-4954-872F-8E2641D291DC}" type="pres">
      <dgm:prSet presAssocID="{458A02E9-2576-4A61-83DA-8465B297FADD}" presName="parentLeftMargin" presStyleLbl="node1" presStyleIdx="0" presStyleCnt="3"/>
      <dgm:spPr/>
    </dgm:pt>
    <dgm:pt modelId="{9E6F66D4-8A30-4999-A210-B77E2D982140}" type="pres">
      <dgm:prSet presAssocID="{458A02E9-2576-4A61-83DA-8465B297FADD}" presName="parentText" presStyleLbl="node1" presStyleIdx="0" presStyleCnt="3" custScaleX="98904" custScaleY="477024" custLinFactNeighborX="-14479" custLinFactNeighborY="6528">
        <dgm:presLayoutVars>
          <dgm:chMax val="0"/>
          <dgm:bulletEnabled val="1"/>
        </dgm:presLayoutVars>
      </dgm:prSet>
      <dgm:spPr/>
    </dgm:pt>
    <dgm:pt modelId="{FDFF87EC-1521-444B-8263-3575452AA4FE}" type="pres">
      <dgm:prSet presAssocID="{458A02E9-2576-4A61-83DA-8465B297FADD}" presName="negativeSpace" presStyleCnt="0"/>
      <dgm:spPr/>
    </dgm:pt>
    <dgm:pt modelId="{B5B47055-C0C3-412F-8DDA-AC9F37EE95A0}" type="pres">
      <dgm:prSet presAssocID="{458A02E9-2576-4A61-83DA-8465B297FADD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8FC6354B-05AC-4A95-AC9E-553090AAF766}" type="pres">
      <dgm:prSet presAssocID="{11A59FB6-0A96-486B-BCA5-AD54C113896A}" presName="spaceBetweenRectangles" presStyleCnt="0"/>
      <dgm:spPr/>
    </dgm:pt>
    <dgm:pt modelId="{39148CC4-90AC-497D-8E19-BF1AF6CF88DB}" type="pres">
      <dgm:prSet presAssocID="{E8B88117-8B45-4961-A90A-0BF228D7D572}" presName="parentLin" presStyleCnt="0"/>
      <dgm:spPr/>
    </dgm:pt>
    <dgm:pt modelId="{6CA38C32-06F6-48D3-A633-2B65D573E871}" type="pres">
      <dgm:prSet presAssocID="{E8B88117-8B45-4961-A90A-0BF228D7D572}" presName="parentLeftMargin" presStyleLbl="node1" presStyleIdx="0" presStyleCnt="3"/>
      <dgm:spPr/>
    </dgm:pt>
    <dgm:pt modelId="{D00718D0-CD4A-4C42-AA07-8BCE6164B5F2}" type="pres">
      <dgm:prSet presAssocID="{E8B88117-8B45-4961-A90A-0BF228D7D572}" presName="parentText" presStyleLbl="node1" presStyleIdx="1" presStyleCnt="3" custScaleX="98805" custScaleY="475798">
        <dgm:presLayoutVars>
          <dgm:chMax val="0"/>
          <dgm:bulletEnabled val="1"/>
        </dgm:presLayoutVars>
      </dgm:prSet>
      <dgm:spPr/>
    </dgm:pt>
    <dgm:pt modelId="{12873E6C-4C56-498B-BE3C-9476D39DDE6D}" type="pres">
      <dgm:prSet presAssocID="{E8B88117-8B45-4961-A90A-0BF228D7D572}" presName="negativeSpace" presStyleCnt="0"/>
      <dgm:spPr/>
    </dgm:pt>
    <dgm:pt modelId="{C9316F44-807D-48FC-934B-E87D4CD5CE55}" type="pres">
      <dgm:prSet presAssocID="{E8B88117-8B45-4961-A90A-0BF228D7D572}" presName="childText" presStyleLbl="conFgAcc1" presStyleIdx="1" presStyleCnt="3" custLinFactY="-140222" custLinFactNeighborX="-550" custLinFactNeighborY="-200000">
        <dgm:presLayoutVars>
          <dgm:bulletEnabled val="1"/>
        </dgm:presLayoutVars>
      </dgm:prSet>
      <dgm:spPr>
        <a:noFill/>
        <a:ln>
          <a:noFill/>
        </a:ln>
      </dgm:spPr>
    </dgm:pt>
    <dgm:pt modelId="{E9E6206E-80B7-4E66-98A2-A4A1352CC87D}" type="pres">
      <dgm:prSet presAssocID="{73D05549-F611-47BB-9F80-C1E6AD01D569}" presName="spaceBetweenRectangles" presStyleCnt="0"/>
      <dgm:spPr/>
    </dgm:pt>
    <dgm:pt modelId="{0EE6DD91-FF60-41DD-BB3F-8585D6E3485C}" type="pres">
      <dgm:prSet presAssocID="{3D91A4D6-C0B6-4420-A2EB-CDDD3055E1B7}" presName="parentLin" presStyleCnt="0"/>
      <dgm:spPr/>
    </dgm:pt>
    <dgm:pt modelId="{110B32BC-78D1-4807-8DBE-3693919FDDCF}" type="pres">
      <dgm:prSet presAssocID="{3D91A4D6-C0B6-4420-A2EB-CDDD3055E1B7}" presName="parentLeftMargin" presStyleLbl="node1" presStyleIdx="1" presStyleCnt="3"/>
      <dgm:spPr/>
    </dgm:pt>
    <dgm:pt modelId="{DEA86C48-2C2E-4762-A0A7-E24C2A7089D1}" type="pres">
      <dgm:prSet presAssocID="{3D91A4D6-C0B6-4420-A2EB-CDDD3055E1B7}" presName="parentText" presStyleLbl="node1" presStyleIdx="2" presStyleCnt="3" custScaleX="98904" custScaleY="477024" custLinFactNeighborX="7233" custLinFactNeighborY="-6528">
        <dgm:presLayoutVars>
          <dgm:chMax val="0"/>
          <dgm:bulletEnabled val="1"/>
        </dgm:presLayoutVars>
      </dgm:prSet>
      <dgm:spPr/>
    </dgm:pt>
    <dgm:pt modelId="{A7DCD017-7522-48F1-9800-C4C4270573B5}" type="pres">
      <dgm:prSet presAssocID="{3D91A4D6-C0B6-4420-A2EB-CDDD3055E1B7}" presName="negativeSpace" presStyleCnt="0"/>
      <dgm:spPr/>
    </dgm:pt>
    <dgm:pt modelId="{4481FD8C-F97E-43D0-A6A8-99112F5A587A}" type="pres">
      <dgm:prSet presAssocID="{3D91A4D6-C0B6-4420-A2EB-CDDD3055E1B7}" presName="childText" presStyleLbl="conFgAcc1" presStyleIdx="2" presStyleCnt="3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FF3E1521-1841-4F26-8FC8-205312CB555A}" type="presOf" srcId="{FF537ABD-3689-440C-AB82-44F65A14098E}" destId="{F159395C-3804-4BC5-8EAD-B33F24E1B320}" srcOrd="0" destOrd="0" presId="urn:microsoft.com/office/officeart/2005/8/layout/list1"/>
    <dgm:cxn modelId="{7DFEDB32-0F1E-4606-8A95-91F821EDB672}" type="presOf" srcId="{458A02E9-2576-4A61-83DA-8465B297FADD}" destId="{FE8186D9-6F1B-4954-872F-8E2641D291DC}" srcOrd="0" destOrd="0" presId="urn:microsoft.com/office/officeart/2005/8/layout/list1"/>
    <dgm:cxn modelId="{C24A3845-38A3-45F7-BCBB-20A843110974}" type="presOf" srcId="{3D91A4D6-C0B6-4420-A2EB-CDDD3055E1B7}" destId="{110B32BC-78D1-4807-8DBE-3693919FDDCF}" srcOrd="0" destOrd="0" presId="urn:microsoft.com/office/officeart/2005/8/layout/list1"/>
    <dgm:cxn modelId="{F680084E-89CC-48DB-925F-3FEAB84349E9}" type="presOf" srcId="{E8B88117-8B45-4961-A90A-0BF228D7D572}" destId="{6CA38C32-06F6-48D3-A633-2B65D573E871}" srcOrd="0" destOrd="0" presId="urn:microsoft.com/office/officeart/2005/8/layout/list1"/>
    <dgm:cxn modelId="{E1C55C83-C46A-45EC-97BC-51125C127CAB}" type="presOf" srcId="{E8B88117-8B45-4961-A90A-0BF228D7D572}" destId="{D00718D0-CD4A-4C42-AA07-8BCE6164B5F2}" srcOrd="1" destOrd="0" presId="urn:microsoft.com/office/officeart/2005/8/layout/list1"/>
    <dgm:cxn modelId="{5A76E2AD-26F5-459D-A477-BF5B79332970}" type="presOf" srcId="{3D91A4D6-C0B6-4420-A2EB-CDDD3055E1B7}" destId="{DEA86C48-2C2E-4762-A0A7-E24C2A7089D1}" srcOrd="1" destOrd="0" presId="urn:microsoft.com/office/officeart/2005/8/layout/list1"/>
    <dgm:cxn modelId="{19A36CBB-2E2F-4B4C-BC69-DFC4254CFC89}" type="presOf" srcId="{458A02E9-2576-4A61-83DA-8465B297FADD}" destId="{9E6F66D4-8A30-4999-A210-B77E2D982140}" srcOrd="1" destOrd="0" presId="urn:microsoft.com/office/officeart/2005/8/layout/list1"/>
    <dgm:cxn modelId="{87F145C5-198E-446F-BEEF-B814BC28A3AA}" srcId="{FF537ABD-3689-440C-AB82-44F65A14098E}" destId="{458A02E9-2576-4A61-83DA-8465B297FADD}" srcOrd="0" destOrd="0" parTransId="{3E428598-3DBE-4DB1-AF44-F4EB41A3D5A1}" sibTransId="{11A59FB6-0A96-486B-BCA5-AD54C113896A}"/>
    <dgm:cxn modelId="{D0E68BD3-DD70-456F-B623-253C4FC8BBF5}" srcId="{FF537ABD-3689-440C-AB82-44F65A14098E}" destId="{E8B88117-8B45-4961-A90A-0BF228D7D572}" srcOrd="1" destOrd="0" parTransId="{0F5C0209-B4D1-4A9E-BDE5-586B7126B1A9}" sibTransId="{73D05549-F611-47BB-9F80-C1E6AD01D569}"/>
    <dgm:cxn modelId="{691210D4-DD6C-40A2-A585-A9D68235F257}" srcId="{FF537ABD-3689-440C-AB82-44F65A14098E}" destId="{3D91A4D6-C0B6-4420-A2EB-CDDD3055E1B7}" srcOrd="2" destOrd="0" parTransId="{ABB0C3E9-010E-43C4-AB32-5EF4A0A7E318}" sibTransId="{27E20B47-5895-4034-9753-E0BAE47D28CD}"/>
    <dgm:cxn modelId="{07528B32-B931-4331-A6B0-33C64D4B28B0}" type="presParOf" srcId="{F159395C-3804-4BC5-8EAD-B33F24E1B320}" destId="{36A7A1CB-F2BD-4447-B8DB-92FFE10131D0}" srcOrd="0" destOrd="0" presId="urn:microsoft.com/office/officeart/2005/8/layout/list1"/>
    <dgm:cxn modelId="{FA5946B5-DFC7-4E78-8C4A-8D19075FC0C1}" type="presParOf" srcId="{36A7A1CB-F2BD-4447-B8DB-92FFE10131D0}" destId="{FE8186D9-6F1B-4954-872F-8E2641D291DC}" srcOrd="0" destOrd="0" presId="urn:microsoft.com/office/officeart/2005/8/layout/list1"/>
    <dgm:cxn modelId="{DF308428-4581-4DD9-BC3D-E83DC5324AFC}" type="presParOf" srcId="{36A7A1CB-F2BD-4447-B8DB-92FFE10131D0}" destId="{9E6F66D4-8A30-4999-A210-B77E2D982140}" srcOrd="1" destOrd="0" presId="urn:microsoft.com/office/officeart/2005/8/layout/list1"/>
    <dgm:cxn modelId="{959775DA-0C1D-4312-B6DE-8891B4F33B37}" type="presParOf" srcId="{F159395C-3804-4BC5-8EAD-B33F24E1B320}" destId="{FDFF87EC-1521-444B-8263-3575452AA4FE}" srcOrd="1" destOrd="0" presId="urn:microsoft.com/office/officeart/2005/8/layout/list1"/>
    <dgm:cxn modelId="{02D62DA2-6F98-4E44-8805-69D06555E1D7}" type="presParOf" srcId="{F159395C-3804-4BC5-8EAD-B33F24E1B320}" destId="{B5B47055-C0C3-412F-8DDA-AC9F37EE95A0}" srcOrd="2" destOrd="0" presId="urn:microsoft.com/office/officeart/2005/8/layout/list1"/>
    <dgm:cxn modelId="{0574CDDC-7FE3-42A2-8A44-C01478CC627B}" type="presParOf" srcId="{F159395C-3804-4BC5-8EAD-B33F24E1B320}" destId="{8FC6354B-05AC-4A95-AC9E-553090AAF766}" srcOrd="3" destOrd="0" presId="urn:microsoft.com/office/officeart/2005/8/layout/list1"/>
    <dgm:cxn modelId="{F0C4CB84-E420-48B3-A3A7-DCD65A50A0DF}" type="presParOf" srcId="{F159395C-3804-4BC5-8EAD-B33F24E1B320}" destId="{39148CC4-90AC-497D-8E19-BF1AF6CF88DB}" srcOrd="4" destOrd="0" presId="urn:microsoft.com/office/officeart/2005/8/layout/list1"/>
    <dgm:cxn modelId="{2C56DBED-EB0D-408C-BBB0-65D8206707B9}" type="presParOf" srcId="{39148CC4-90AC-497D-8E19-BF1AF6CF88DB}" destId="{6CA38C32-06F6-48D3-A633-2B65D573E871}" srcOrd="0" destOrd="0" presId="urn:microsoft.com/office/officeart/2005/8/layout/list1"/>
    <dgm:cxn modelId="{F447025C-17FC-4CB3-BD81-7880B8C53EB7}" type="presParOf" srcId="{39148CC4-90AC-497D-8E19-BF1AF6CF88DB}" destId="{D00718D0-CD4A-4C42-AA07-8BCE6164B5F2}" srcOrd="1" destOrd="0" presId="urn:microsoft.com/office/officeart/2005/8/layout/list1"/>
    <dgm:cxn modelId="{28B4E1D5-B721-4C8F-ABBD-A6054FC2EA38}" type="presParOf" srcId="{F159395C-3804-4BC5-8EAD-B33F24E1B320}" destId="{12873E6C-4C56-498B-BE3C-9476D39DDE6D}" srcOrd="5" destOrd="0" presId="urn:microsoft.com/office/officeart/2005/8/layout/list1"/>
    <dgm:cxn modelId="{83F8ABA6-2922-4735-AE6D-E53B62628DE7}" type="presParOf" srcId="{F159395C-3804-4BC5-8EAD-B33F24E1B320}" destId="{C9316F44-807D-48FC-934B-E87D4CD5CE55}" srcOrd="6" destOrd="0" presId="urn:microsoft.com/office/officeart/2005/8/layout/list1"/>
    <dgm:cxn modelId="{B899ACFD-0D46-494E-A49C-7281B3A89721}" type="presParOf" srcId="{F159395C-3804-4BC5-8EAD-B33F24E1B320}" destId="{E9E6206E-80B7-4E66-98A2-A4A1352CC87D}" srcOrd="7" destOrd="0" presId="urn:microsoft.com/office/officeart/2005/8/layout/list1"/>
    <dgm:cxn modelId="{15659B71-9CEC-40CF-AD19-3D9223ADB0CE}" type="presParOf" srcId="{F159395C-3804-4BC5-8EAD-B33F24E1B320}" destId="{0EE6DD91-FF60-41DD-BB3F-8585D6E3485C}" srcOrd="8" destOrd="0" presId="urn:microsoft.com/office/officeart/2005/8/layout/list1"/>
    <dgm:cxn modelId="{BCB0A3AA-121C-4109-9A13-431D6F8C88ED}" type="presParOf" srcId="{0EE6DD91-FF60-41DD-BB3F-8585D6E3485C}" destId="{110B32BC-78D1-4807-8DBE-3693919FDDCF}" srcOrd="0" destOrd="0" presId="urn:microsoft.com/office/officeart/2005/8/layout/list1"/>
    <dgm:cxn modelId="{ACECBC16-87AF-40AF-8446-3A0F767FC11F}" type="presParOf" srcId="{0EE6DD91-FF60-41DD-BB3F-8585D6E3485C}" destId="{DEA86C48-2C2E-4762-A0A7-E24C2A7089D1}" srcOrd="1" destOrd="0" presId="urn:microsoft.com/office/officeart/2005/8/layout/list1"/>
    <dgm:cxn modelId="{56C01404-13C7-40BF-B59B-AD6854EA047B}" type="presParOf" srcId="{F159395C-3804-4BC5-8EAD-B33F24E1B320}" destId="{A7DCD017-7522-48F1-9800-C4C4270573B5}" srcOrd="9" destOrd="0" presId="urn:microsoft.com/office/officeart/2005/8/layout/list1"/>
    <dgm:cxn modelId="{D3D7585D-0186-409A-8471-0A5ED4AFBBED}" type="presParOf" srcId="{F159395C-3804-4BC5-8EAD-B33F24E1B320}" destId="{4481FD8C-F97E-43D0-A6A8-99112F5A58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EAF01-8562-4ECE-B68F-1D620A1C69FB}">
      <dsp:nvSpPr>
        <dsp:cNvPr id="0" name=""/>
        <dsp:cNvSpPr/>
      </dsp:nvSpPr>
      <dsp:spPr>
        <a:xfrm rot="16200000">
          <a:off x="662454" y="-662454"/>
          <a:ext cx="1629761" cy="295467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Reliability Problem</a:t>
          </a:r>
        </a:p>
      </dsp:txBody>
      <dsp:txXfrm rot="5400000">
        <a:off x="0" y="0"/>
        <a:ext cx="2954670" cy="1222321"/>
      </dsp:txXfrm>
    </dsp:sp>
    <dsp:sp modelId="{7FAC9A02-6373-4ABA-BEAB-982FE2BE69D6}">
      <dsp:nvSpPr>
        <dsp:cNvPr id="0" name=""/>
        <dsp:cNvSpPr/>
      </dsp:nvSpPr>
      <dsp:spPr>
        <a:xfrm>
          <a:off x="2954670" y="0"/>
          <a:ext cx="2954670" cy="162976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date and time emergency condition begins and ends</a:t>
          </a:r>
        </a:p>
      </dsp:txBody>
      <dsp:txXfrm>
        <a:off x="2954670" y="0"/>
        <a:ext cx="2954670" cy="1222321"/>
      </dsp:txXfrm>
    </dsp:sp>
    <dsp:sp modelId="{ED033BC0-D906-48D9-98AB-7065567DE0EE}">
      <dsp:nvSpPr>
        <dsp:cNvPr id="0" name=""/>
        <dsp:cNvSpPr/>
      </dsp:nvSpPr>
      <dsp:spPr>
        <a:xfrm rot="10800000">
          <a:off x="0" y="1629761"/>
          <a:ext cx="2954670" cy="162976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/>
            <a:t>A summary of the actions: the amount of capacity it would seek from OSA</a:t>
          </a:r>
        </a:p>
      </dsp:txBody>
      <dsp:txXfrm rot="10800000">
        <a:off x="0" y="2037201"/>
        <a:ext cx="2954670" cy="1222321"/>
      </dsp:txXfrm>
    </dsp:sp>
    <dsp:sp modelId="{7BD1DE94-84BA-4C3D-8C16-011F97E22E85}">
      <dsp:nvSpPr>
        <dsp:cNvPr id="0" name=""/>
        <dsp:cNvSpPr/>
      </dsp:nvSpPr>
      <dsp:spPr>
        <a:xfrm rot="5400000">
          <a:off x="3617125" y="967307"/>
          <a:ext cx="1629761" cy="295467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earliest time an OSA will be issued, if necessary</a:t>
          </a:r>
        </a:p>
      </dsp:txBody>
      <dsp:txXfrm rot="-5400000">
        <a:off x="2954671" y="2037201"/>
        <a:ext cx="2954670" cy="1222321"/>
      </dsp:txXfrm>
    </dsp:sp>
    <dsp:sp modelId="{4F4B75ED-179C-4B0B-B5C1-AAB91B255F1E}">
      <dsp:nvSpPr>
        <dsp:cNvPr id="0" name=""/>
        <dsp:cNvSpPr/>
      </dsp:nvSpPr>
      <dsp:spPr>
        <a:xfrm>
          <a:off x="2068269" y="1222321"/>
          <a:ext cx="1772802" cy="81488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AAN shall describe: </a:t>
          </a:r>
        </a:p>
      </dsp:txBody>
      <dsp:txXfrm>
        <a:off x="2108048" y="1262100"/>
        <a:ext cx="1693244" cy="735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47055-C0C3-412F-8DDA-AC9F37EE95A0}">
      <dsp:nvSpPr>
        <dsp:cNvPr id="0" name=""/>
        <dsp:cNvSpPr/>
      </dsp:nvSpPr>
      <dsp:spPr>
        <a:xfrm>
          <a:off x="0" y="1374609"/>
          <a:ext cx="6927576" cy="252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F66D4-8A30-4999-A210-B77E2D982140}">
      <dsp:nvSpPr>
        <dsp:cNvPr id="0" name=""/>
        <dsp:cNvSpPr/>
      </dsp:nvSpPr>
      <dsp:spPr>
        <a:xfrm>
          <a:off x="295937" y="133304"/>
          <a:ext cx="4791471" cy="1408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292" tIns="0" rIns="18329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dirty="0"/>
            <a:t>Update its Resource COPs and the Outage Scheduler to reflect any decisions to voluntarily delay or cancel any Outage</a:t>
          </a:r>
        </a:p>
      </dsp:txBody>
      <dsp:txXfrm>
        <a:off x="364678" y="202045"/>
        <a:ext cx="4653989" cy="1270692"/>
      </dsp:txXfrm>
    </dsp:sp>
    <dsp:sp modelId="{C9316F44-807D-48FC-934B-E87D4CD5CE55}">
      <dsp:nvSpPr>
        <dsp:cNvPr id="0" name=""/>
        <dsp:cNvSpPr/>
      </dsp:nvSpPr>
      <dsp:spPr>
        <a:xfrm>
          <a:off x="0" y="2476205"/>
          <a:ext cx="6927576" cy="252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718D0-CD4A-4C42-AA07-8BCE6164B5F2}">
      <dsp:nvSpPr>
        <dsp:cNvPr id="0" name=""/>
        <dsp:cNvSpPr/>
      </dsp:nvSpPr>
      <dsp:spPr>
        <a:xfrm>
          <a:off x="346040" y="1680609"/>
          <a:ext cx="4786674" cy="1404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292" tIns="0" rIns="18329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Notify ERCOT at AAN@ercot.com if a specific Resource cannot be considered for an OSA, due to Resource reliability, compliance with contractual warranty obligations, or other reasons beyond the Resource’s control</a:t>
          </a:r>
        </a:p>
      </dsp:txBody>
      <dsp:txXfrm>
        <a:off x="414605" y="1749174"/>
        <a:ext cx="4649544" cy="1267425"/>
      </dsp:txXfrm>
    </dsp:sp>
    <dsp:sp modelId="{4481FD8C-F97E-43D0-A6A8-99112F5A587A}">
      <dsp:nvSpPr>
        <dsp:cNvPr id="0" name=""/>
        <dsp:cNvSpPr/>
      </dsp:nvSpPr>
      <dsp:spPr>
        <a:xfrm>
          <a:off x="0" y="4504139"/>
          <a:ext cx="6927576" cy="252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86C48-2C2E-4762-A0A7-E24C2A7089D1}">
      <dsp:nvSpPr>
        <dsp:cNvPr id="0" name=""/>
        <dsp:cNvSpPr/>
      </dsp:nvSpPr>
      <dsp:spPr>
        <a:xfrm>
          <a:off x="371069" y="3224294"/>
          <a:ext cx="4791471" cy="1408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292" tIns="0" rIns="18329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Notify ERCOT of any Resource that is currently on Outage and could be returned to service</a:t>
          </a:r>
        </a:p>
      </dsp:txBody>
      <dsp:txXfrm>
        <a:off x="439810" y="3293035"/>
        <a:ext cx="4653989" cy="1270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5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46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89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8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57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2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6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Outage Schedule Adjustment (OSA) Review for May ‘23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Mahnoush Yousefian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 Market Analysis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June 2,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4291C-AEDB-0479-6C06-BEEE2F44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1" y="2207624"/>
            <a:ext cx="5155474" cy="3652318"/>
          </a:xfrm>
        </p:spPr>
        <p:txBody>
          <a:bodyPr/>
          <a:lstStyle/>
          <a:p>
            <a:pPr marL="0" indent="0">
              <a:buNone/>
            </a:pPr>
            <a:r>
              <a:rPr lang="en-US" sz="6600" dirty="0">
                <a:solidFill>
                  <a:schemeClr val="accent1"/>
                </a:solidFill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99AA0-CD04-93DA-CAF8-35C39FA88D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7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E5AF-6058-39AD-2DDC-303BC76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and Acronyms: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34EDE-01A5-1FA4-A6CE-95D377B0A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/>
              <a:t>Advance Action Notice (AAN</a:t>
            </a:r>
            <a:r>
              <a:rPr lang="en-US" sz="1800" dirty="0"/>
              <a:t>)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Outage Adjustment Evaluation (OAE)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Outage Schedule Adjustment (OSA)</a:t>
            </a:r>
          </a:p>
          <a:p>
            <a:endParaRPr lang="en-US" sz="1800" dirty="0"/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B17AB-C547-FC60-36A5-8CE5FCF5E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7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043F-DAA9-475F-9AC9-D398B085A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3.1.6.9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117F9-78DB-4D16-B21B-11E09CCDA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2400" dirty="0"/>
              <a:t>Withdrawal of Approval and Rescheduling of Approved Planned Outages of Resource Facilities:</a:t>
            </a:r>
          </a:p>
          <a:p>
            <a:pPr marL="342900" lvl="2" indent="-342900"/>
            <a:endParaRPr lang="en-US" sz="2400" dirty="0"/>
          </a:p>
          <a:p>
            <a:pPr lvl="1"/>
            <a:r>
              <a:rPr lang="en-US" sz="2000" i="1" dirty="0"/>
              <a:t>“If ERCOT believes it cannot meet applicable reliability standards and has exercised all other reasonable options, and any actions taken pursuant to … Outage Coordination of Potential Transmission Emergency Conditions, have not resolved the situation, then ERCOT shall conduct a preliminary OAE and issue an AAN… .”</a:t>
            </a:r>
            <a:endParaRPr lang="en-US" sz="2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94734-5F47-480B-8606-F056B435F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7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EE84-54B1-C801-2378-6E875281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Issues an AAN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2B58B-C625-CF0A-953C-148DC4E41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1FFEA9D-52EC-F3BB-F0CC-D9F988D68F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4904992"/>
              </p:ext>
            </p:extLst>
          </p:nvPr>
        </p:nvGraphicFramePr>
        <p:xfrm>
          <a:off x="1503680" y="2578739"/>
          <a:ext cx="5909341" cy="3259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46600E9-D4AE-02B4-A74E-F6A4794F6D1A}"/>
              </a:ext>
            </a:extLst>
          </p:cNvPr>
          <p:cNvSpPr/>
          <p:nvPr/>
        </p:nvSpPr>
        <p:spPr>
          <a:xfrm>
            <a:off x="4088662" y="3009593"/>
            <a:ext cx="966676" cy="83881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4C8478-4349-CA49-D896-0DAEAA8DA67F}"/>
              </a:ext>
            </a:extLst>
          </p:cNvPr>
          <p:cNvSpPr txBox="1"/>
          <p:nvPr/>
        </p:nvSpPr>
        <p:spPr>
          <a:xfrm>
            <a:off x="939437" y="762857"/>
            <a:ext cx="73413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5B6770"/>
                </a:solidFill>
                <a:latin typeface="Trade Gothic Pro Light"/>
              </a:rPr>
              <a:t>May 4, 2023 at 12:00, ERCOT issued an AAN due to a possible future </a:t>
            </a:r>
            <a:r>
              <a:rPr lang="en-US" sz="1600" dirty="0">
                <a:solidFill>
                  <a:schemeClr val="accent1"/>
                </a:solidFill>
                <a:latin typeface="Trade Gothic Pro Light"/>
              </a:rPr>
              <a:t>Emergency Condition of reserve capacity deficiency beginning May 8, 2023 through May 10, 2023 HE 1600 - HE 2100 (Daily)</a:t>
            </a:r>
            <a:r>
              <a:rPr lang="en-US" sz="1600" dirty="0">
                <a:solidFill>
                  <a:srgbClr val="5B6770"/>
                </a:solidFill>
                <a:latin typeface="Trade Gothic Pro Light"/>
              </a:rPr>
              <a:t>. ERCOT may Delay/Withdraw Approved or Accepted Resource Outages. ERCOT may seek </a:t>
            </a:r>
            <a:r>
              <a:rPr lang="en-US" sz="1600" dirty="0">
                <a:solidFill>
                  <a:schemeClr val="accent1"/>
                </a:solidFill>
                <a:latin typeface="Trade Gothic Pro Light"/>
              </a:rPr>
              <a:t>3,380 MW from an OAE </a:t>
            </a:r>
            <a:r>
              <a:rPr lang="en-US" sz="1600" dirty="0">
                <a:solidFill>
                  <a:srgbClr val="5B6770"/>
                </a:solidFill>
                <a:latin typeface="Trade Gothic Pro Light"/>
              </a:rPr>
              <a:t>and then make the OSA. On </a:t>
            </a:r>
            <a:r>
              <a:rPr lang="en-US" sz="1600" dirty="0">
                <a:solidFill>
                  <a:schemeClr val="accent1"/>
                </a:solidFill>
                <a:latin typeface="Trade Gothic Pro Light"/>
              </a:rPr>
              <a:t>May 5, 2023 at 12:00 ERCOT will execute an OAE if deemed necessary</a:t>
            </a:r>
            <a:r>
              <a:rPr lang="en-US" sz="1600" dirty="0">
                <a:solidFill>
                  <a:srgbClr val="5B6770"/>
                </a:solidFill>
                <a:latin typeface="Trade Gothic Pro Light"/>
              </a:rPr>
              <a:t>. Please notify ERCOT by email aan@ercot.com if a specific resource cannot be considered in the OAE.</a:t>
            </a:r>
          </a:p>
        </p:txBody>
      </p:sp>
    </p:spTree>
    <p:extLst>
      <p:ext uri="{BB962C8B-B14F-4D97-AF65-F5344CB8AC3E}">
        <p14:creationId xmlns:p14="http://schemas.microsoft.com/office/powerpoint/2010/main" val="40571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AC2C-8A36-DFD4-B595-01511615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QSE's Checklist Immediately Following an AAN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D576-AC96-B459-13D2-9EEBE3832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A4F28C5-F869-33E3-CDDA-11D2FD616B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849427"/>
              </p:ext>
            </p:extLst>
          </p:nvPr>
        </p:nvGraphicFramePr>
        <p:xfrm>
          <a:off x="207252" y="993913"/>
          <a:ext cx="6927576" cy="4870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406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A48C-470B-D6B0-E9F5-9B802B5F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2400" dirty="0"/>
              <a:t>ERCOT </a:t>
            </a:r>
            <a:r>
              <a:rPr lang="en-US" dirty="0"/>
              <a:t>May </a:t>
            </a:r>
            <a:r>
              <a:rPr lang="en-US" sz="2400" dirty="0"/>
              <a:t>Issue One or </a:t>
            </a:r>
            <a:r>
              <a:rPr lang="en-US" dirty="0"/>
              <a:t>M</a:t>
            </a:r>
            <a:r>
              <a:rPr lang="en-US" sz="2400" dirty="0"/>
              <a:t>ultiple OSA(s)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E3B6C-6F5A-3E6E-5F68-639CAF781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35458"/>
            <a:ext cx="8534400" cy="5052221"/>
          </a:xfrm>
        </p:spPr>
        <p:txBody>
          <a:bodyPr/>
          <a:lstStyle/>
          <a:p>
            <a:r>
              <a:rPr lang="en-US" sz="1600" dirty="0"/>
              <a:t>QSEs may be contacted for more information prior to issuing an OSA.</a:t>
            </a:r>
          </a:p>
          <a:p>
            <a:endParaRPr lang="en-US" sz="1600" dirty="0"/>
          </a:p>
          <a:p>
            <a:r>
              <a:rPr lang="en-US" sz="1600" dirty="0"/>
              <a:t>Nuclear Resources may not be considered for an OSA. </a:t>
            </a:r>
          </a:p>
          <a:p>
            <a:endParaRPr lang="en-US" sz="1600" dirty="0"/>
          </a:p>
          <a:p>
            <a:r>
              <a:rPr lang="en-US" sz="1600" dirty="0"/>
              <a:t>If a QSE has previously notified ERCOT that a resource cannot be considered for an OSA, the resource will not be considered. 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ERCOT will divide the outages in categories of </a:t>
            </a:r>
            <a:r>
              <a:rPr lang="en-US" sz="1600" dirty="0">
                <a:solidFill>
                  <a:schemeClr val="accent1"/>
                </a:solidFill>
              </a:rPr>
              <a:t>0-2 days, 2-4 days, 4-7 days, or more than seven days </a:t>
            </a:r>
            <a:r>
              <a:rPr lang="en-US" sz="1600" dirty="0"/>
              <a:t>duration, then withdraw approval on a </a:t>
            </a:r>
            <a:r>
              <a:rPr lang="en-US" sz="1600" dirty="0">
                <a:solidFill>
                  <a:schemeClr val="accent1"/>
                </a:solidFill>
              </a:rPr>
              <a:t>last in, first out</a:t>
            </a:r>
            <a:r>
              <a:rPr lang="en-US" sz="1600" dirty="0"/>
              <a:t> basis, so that shorter outages are delayed first</a:t>
            </a:r>
          </a:p>
          <a:p>
            <a:endParaRPr lang="en-US" sz="1600" dirty="0"/>
          </a:p>
          <a:p>
            <a:r>
              <a:rPr lang="en-US" sz="1600" dirty="0"/>
              <a:t>ERCOT website will update to state that it will issue one or more OSAs and shall provide verbal notice to TSPs and QSEs via the Hotline.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FCD48-A6F3-AF1B-82AF-6505A34DB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0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043F-DAA9-475F-9AC9-D398B085A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OSA Event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94734-5F47-480B-8606-F056B435F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5479" y="5781059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AE1B02-0CD3-48B6-BDE4-FCC0D60BB26F}"/>
              </a:ext>
            </a:extLst>
          </p:cNvPr>
          <p:cNvSpPr/>
          <p:nvPr/>
        </p:nvSpPr>
        <p:spPr>
          <a:xfrm>
            <a:off x="1663043" y="3715721"/>
            <a:ext cx="668189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658DCF-D15A-4685-93C2-5644FA8156BB}"/>
              </a:ext>
            </a:extLst>
          </p:cNvPr>
          <p:cNvSpPr/>
          <p:nvPr/>
        </p:nvSpPr>
        <p:spPr>
          <a:xfrm rot="5400000">
            <a:off x="1370097" y="3720296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A480AC-7BAD-4E72-93B2-3032633E3C66}"/>
              </a:ext>
            </a:extLst>
          </p:cNvPr>
          <p:cNvSpPr/>
          <p:nvPr/>
        </p:nvSpPr>
        <p:spPr>
          <a:xfrm rot="5400000">
            <a:off x="2741174" y="3720296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285B1-A509-48FD-93D5-3793A9EB46A4}"/>
              </a:ext>
            </a:extLst>
          </p:cNvPr>
          <p:cNvSpPr/>
          <p:nvPr/>
        </p:nvSpPr>
        <p:spPr>
          <a:xfrm rot="5400000">
            <a:off x="4051700" y="3720294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AD4CC0-4BA7-42AD-A08F-838DBF8E799A}"/>
              </a:ext>
            </a:extLst>
          </p:cNvPr>
          <p:cNvSpPr/>
          <p:nvPr/>
        </p:nvSpPr>
        <p:spPr>
          <a:xfrm rot="5400000">
            <a:off x="5475416" y="3708294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38F044-C7BC-4FFD-84B7-003BF7671BC2}"/>
              </a:ext>
            </a:extLst>
          </p:cNvPr>
          <p:cNvSpPr/>
          <p:nvPr/>
        </p:nvSpPr>
        <p:spPr>
          <a:xfrm rot="5400000">
            <a:off x="6781529" y="3720295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5753787-B200-4F02-B985-D754C3BECFF2}"/>
              </a:ext>
            </a:extLst>
          </p:cNvPr>
          <p:cNvSpPr/>
          <p:nvPr/>
        </p:nvSpPr>
        <p:spPr>
          <a:xfrm>
            <a:off x="2253112" y="3613529"/>
            <a:ext cx="166867" cy="17773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AF0D0A-E3C9-447F-AA13-B88D343E2A01}"/>
              </a:ext>
            </a:extLst>
          </p:cNvPr>
          <p:cNvSpPr txBox="1"/>
          <p:nvPr/>
        </p:nvSpPr>
        <p:spPr>
          <a:xfrm>
            <a:off x="1320268" y="414065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A8E395-A701-471E-9307-B5AAFDACD61A}"/>
              </a:ext>
            </a:extLst>
          </p:cNvPr>
          <p:cNvSpPr txBox="1"/>
          <p:nvPr/>
        </p:nvSpPr>
        <p:spPr>
          <a:xfrm>
            <a:off x="2729970" y="414065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405874-A72F-4C32-AC79-E2F75E913C32}"/>
              </a:ext>
            </a:extLst>
          </p:cNvPr>
          <p:cNvSpPr txBox="1"/>
          <p:nvPr/>
        </p:nvSpPr>
        <p:spPr>
          <a:xfrm>
            <a:off x="4063469" y="414065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DE1E12-468D-478E-B642-C533BCDBE19B}"/>
              </a:ext>
            </a:extLst>
          </p:cNvPr>
          <p:cNvSpPr txBox="1"/>
          <p:nvPr/>
        </p:nvSpPr>
        <p:spPr>
          <a:xfrm>
            <a:off x="5435069" y="414065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3074E8-89A5-416C-971C-29062657B177}"/>
              </a:ext>
            </a:extLst>
          </p:cNvPr>
          <p:cNvSpPr txBox="1"/>
          <p:nvPr/>
        </p:nvSpPr>
        <p:spPr>
          <a:xfrm>
            <a:off x="6794588" y="414065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5/10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5C3AD22-0A01-427F-A039-878EC45D8740}"/>
              </a:ext>
            </a:extLst>
          </p:cNvPr>
          <p:cNvCxnSpPr>
            <a:cxnSpLocks/>
          </p:cNvCxnSpPr>
          <p:nvPr/>
        </p:nvCxnSpPr>
        <p:spPr>
          <a:xfrm>
            <a:off x="2339276" y="2081463"/>
            <a:ext cx="0" cy="150632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314626C-F852-4321-F402-ADECEEC313A6}"/>
              </a:ext>
            </a:extLst>
          </p:cNvPr>
          <p:cNvSpPr txBox="1"/>
          <p:nvPr/>
        </p:nvSpPr>
        <p:spPr>
          <a:xfrm>
            <a:off x="8112948" y="4155106"/>
            <a:ext cx="61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DEA0F-DB56-1831-FB77-5140A768C51C}"/>
              </a:ext>
            </a:extLst>
          </p:cNvPr>
          <p:cNvSpPr/>
          <p:nvPr/>
        </p:nvSpPr>
        <p:spPr>
          <a:xfrm rot="5400000">
            <a:off x="8075194" y="3720293"/>
            <a:ext cx="609599" cy="82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BEAE2D2E-3676-C06C-51D0-740E9B66E249}"/>
              </a:ext>
            </a:extLst>
          </p:cNvPr>
          <p:cNvSpPr/>
          <p:nvPr/>
        </p:nvSpPr>
        <p:spPr>
          <a:xfrm>
            <a:off x="2954055" y="2838977"/>
            <a:ext cx="5053966" cy="571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OSA (4 units)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0B0DF89-AFFD-C6C3-D75C-DE3B1458E281}"/>
              </a:ext>
            </a:extLst>
          </p:cNvPr>
          <p:cNvSpPr/>
          <p:nvPr/>
        </p:nvSpPr>
        <p:spPr>
          <a:xfrm>
            <a:off x="7906888" y="3659248"/>
            <a:ext cx="134856" cy="14533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7D0E07D-4A04-BA32-1C06-3382967B3CDF}"/>
              </a:ext>
            </a:extLst>
          </p:cNvPr>
          <p:cNvCxnSpPr>
            <a:cxnSpLocks/>
          </p:cNvCxnSpPr>
          <p:nvPr/>
        </p:nvCxnSpPr>
        <p:spPr>
          <a:xfrm>
            <a:off x="7983975" y="3817913"/>
            <a:ext cx="16861" cy="189494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69768DE-9C6D-3A6A-D83A-269016F1BB6F}"/>
              </a:ext>
            </a:extLst>
          </p:cNvPr>
          <p:cNvSpPr txBox="1"/>
          <p:nvPr/>
        </p:nvSpPr>
        <p:spPr>
          <a:xfrm>
            <a:off x="6889041" y="5842136"/>
            <a:ext cx="2584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21:00 – OSA Ended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F29300-DCD4-3221-08B2-9CDF10D6BBDE}"/>
              </a:ext>
            </a:extLst>
          </p:cNvPr>
          <p:cNvSpPr txBox="1"/>
          <p:nvPr/>
        </p:nvSpPr>
        <p:spPr>
          <a:xfrm>
            <a:off x="1905853" y="1499374"/>
            <a:ext cx="5577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12:00 - ERCOT updated the AAN (1,130 MW), OAE completed and OSA executed.</a:t>
            </a:r>
          </a:p>
          <a:p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63879C70-6216-F911-219A-F6150BDD77FD}"/>
              </a:ext>
            </a:extLst>
          </p:cNvPr>
          <p:cNvSpPr/>
          <p:nvPr/>
        </p:nvSpPr>
        <p:spPr>
          <a:xfrm>
            <a:off x="5686361" y="2179416"/>
            <a:ext cx="2307393" cy="571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OSA (1 unit)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1F3AB7-A574-C396-E8B6-93204C34DEBC}"/>
              </a:ext>
            </a:extLst>
          </p:cNvPr>
          <p:cNvSpPr/>
          <p:nvPr/>
        </p:nvSpPr>
        <p:spPr>
          <a:xfrm flipV="1">
            <a:off x="440999" y="3715721"/>
            <a:ext cx="1206078" cy="526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6DE283-8441-CA37-BAD8-307A20310291}"/>
              </a:ext>
            </a:extLst>
          </p:cNvPr>
          <p:cNvSpPr/>
          <p:nvPr/>
        </p:nvSpPr>
        <p:spPr>
          <a:xfrm rot="5400000">
            <a:off x="157647" y="3691850"/>
            <a:ext cx="609600" cy="801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2B148E-4F65-BE99-C8A1-A6763AAB30E3}"/>
              </a:ext>
            </a:extLst>
          </p:cNvPr>
          <p:cNvSpPr txBox="1"/>
          <p:nvPr/>
        </p:nvSpPr>
        <p:spPr>
          <a:xfrm>
            <a:off x="139169" y="4138908"/>
            <a:ext cx="633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5/4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A7BC089-5AD3-3BFD-A87A-33AC445502B2}"/>
              </a:ext>
            </a:extLst>
          </p:cNvPr>
          <p:cNvSpPr txBox="1"/>
          <p:nvPr/>
        </p:nvSpPr>
        <p:spPr>
          <a:xfrm>
            <a:off x="216154" y="833300"/>
            <a:ext cx="5577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12:00 - ERCOT issued the AAN 5/8 – 5/10 HE 16-21 Daily, 3,380 MW 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E917C74-2B9F-5674-4A9A-3122FB264200}"/>
              </a:ext>
            </a:extLst>
          </p:cNvPr>
          <p:cNvSpPr/>
          <p:nvPr/>
        </p:nvSpPr>
        <p:spPr>
          <a:xfrm>
            <a:off x="942363" y="3626855"/>
            <a:ext cx="166867" cy="17773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6ADACC-7FC4-FD4B-B1BC-CCABA6E339F6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025797" y="1418075"/>
            <a:ext cx="0" cy="220878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9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0D77D-0DDF-73F1-28FC-832F0566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OSA Event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F826D-BE83-B1B6-0988-44959C0FE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dirty="0"/>
              <a:t>5 resources outages were withdrawn during 5/6 – 5/10 </a:t>
            </a:r>
          </a:p>
          <a:p>
            <a:pPr>
              <a:lnSpc>
                <a:spcPct val="150000"/>
              </a:lnSpc>
            </a:pPr>
            <a:r>
              <a:rPr lang="en-US" dirty="0"/>
              <a:t>4 out of 5 were able to reschedule their outages on/after 5/10. </a:t>
            </a:r>
          </a:p>
          <a:p>
            <a:pPr>
              <a:lnSpc>
                <a:spcPct val="150000"/>
              </a:lnSpc>
            </a:pPr>
            <a:r>
              <a:rPr lang="en-US" dirty="0"/>
              <a:t>1 has not rescheduled their outage yet.</a:t>
            </a:r>
          </a:p>
          <a:p>
            <a:pPr>
              <a:lnSpc>
                <a:spcPct val="150000"/>
              </a:lnSpc>
            </a:pPr>
            <a:r>
              <a:rPr lang="en-US" dirty="0"/>
              <a:t>605MW of HSL was added by cancelling the outages.</a:t>
            </a:r>
          </a:p>
          <a:p>
            <a:pPr>
              <a:lnSpc>
                <a:spcPct val="150000"/>
              </a:lnSpc>
            </a:pPr>
            <a:r>
              <a:rPr lang="en-US" dirty="0"/>
              <a:t>One out of 5 received RUC instructions from 5/6 HE1 to 5/10 HE21.</a:t>
            </a:r>
            <a:endParaRPr lang="en-US" dirty="0">
              <a:cs typeface="Arial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F9A3C-47F5-BB31-9585-575DC3885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3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921E2-7E80-0E62-8570-795AB129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59269"/>
            <a:ext cx="8458200" cy="518318"/>
          </a:xfrm>
        </p:spPr>
        <p:txBody>
          <a:bodyPr lIns="91440" tIns="45720" rIns="91440" bIns="45720" anchor="t"/>
          <a:lstStyle/>
          <a:p>
            <a:r>
              <a:rPr lang="en-US" dirty="0"/>
              <a:t>ERCOT Process and QSE's Obligations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44EC8-18E9-8E71-B30C-B8B525945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6826066-BF76-C83D-6718-8024BF636EA8}"/>
              </a:ext>
            </a:extLst>
          </p:cNvPr>
          <p:cNvSpPr/>
          <p:nvPr/>
        </p:nvSpPr>
        <p:spPr>
          <a:xfrm flipH="1">
            <a:off x="1748760" y="1545128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Resource Status of On-Line or “OFF” in the COP</a:t>
            </a:r>
            <a:endParaRPr lang="en-US" sz="2400" b="1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4402752-97CB-D4A3-2892-A92CCA1A0413}"/>
              </a:ext>
            </a:extLst>
          </p:cNvPr>
          <p:cNvSpPr/>
          <p:nvPr/>
        </p:nvSpPr>
        <p:spPr>
          <a:xfrm flipH="1">
            <a:off x="1748760" y="2825558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Update EOC to $4500/MWh for all MW (0-HSL)*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2B46883-F8B2-1250-680B-B2F84525D624}"/>
              </a:ext>
            </a:extLst>
          </p:cNvPr>
          <p:cNvSpPr/>
          <p:nvPr/>
        </p:nvSpPr>
        <p:spPr>
          <a:xfrm flipH="1">
            <a:off x="1748760" y="2185343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If On-Line: Start and End time of the On-Line period</a:t>
            </a:r>
            <a:endParaRPr lang="en-US" sz="2400" b="1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C502F73-E0F3-ABD7-9F71-31F12146EF0A}"/>
              </a:ext>
            </a:extLst>
          </p:cNvPr>
          <p:cNvSpPr/>
          <p:nvPr/>
        </p:nvSpPr>
        <p:spPr>
          <a:xfrm flipH="1">
            <a:off x="1748760" y="5386418"/>
            <a:ext cx="5596128" cy="731520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b="1" dirty="0">
                <a:solidFill>
                  <a:schemeClr val="bg1"/>
                </a:solidFill>
              </a:rPr>
              <a:t>Status “ONRUC” (OR OFF) and cannot opt out of RUC Settlement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9D498D8-F463-6BA7-9BD3-CEED5767E809}"/>
              </a:ext>
            </a:extLst>
          </p:cNvPr>
          <p:cNvSpPr/>
          <p:nvPr/>
        </p:nvSpPr>
        <p:spPr>
          <a:xfrm flipH="1">
            <a:off x="1748760" y="4746203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1400" b="1" dirty="0"/>
              <a:t>Resource to remain at LSL unless deployed by SCED</a:t>
            </a:r>
            <a:endParaRPr lang="en-US" sz="3600" b="1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E9A8DCF-BC5F-7F7B-4621-2D89A013DC72}"/>
              </a:ext>
            </a:extLst>
          </p:cNvPr>
          <p:cNvSpPr/>
          <p:nvPr/>
        </p:nvSpPr>
        <p:spPr>
          <a:xfrm flipH="1">
            <a:off x="1748760" y="3465773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1400" b="1" dirty="0"/>
              <a:t>NO Three-Part Offer into DAM for any OD of the OSA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39F68D7-D42C-2B75-4831-87FA40209FDA}"/>
              </a:ext>
            </a:extLst>
          </p:cNvPr>
          <p:cNvSpPr/>
          <p:nvPr/>
        </p:nvSpPr>
        <p:spPr>
          <a:xfrm>
            <a:off x="7320864" y="777587"/>
            <a:ext cx="1767509" cy="5430280"/>
          </a:xfrm>
          <a:prstGeom prst="roundRect">
            <a:avLst/>
          </a:prstGeom>
          <a:solidFill>
            <a:schemeClr val="accent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QSE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415575-F604-90F7-A61A-D56ACC1C82EB}"/>
              </a:ext>
            </a:extLst>
          </p:cNvPr>
          <p:cNvSpPr txBox="1"/>
          <p:nvPr/>
        </p:nvSpPr>
        <p:spPr>
          <a:xfrm>
            <a:off x="1972490" y="6202607"/>
            <a:ext cx="7171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ERCOT shall create proxy Energy Offer Curves for the resource upon implementation of NPRR930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38A038E-DE0E-671D-20FE-50EB3DCFACC6}"/>
              </a:ext>
            </a:extLst>
          </p:cNvPr>
          <p:cNvSpPr/>
          <p:nvPr/>
        </p:nvSpPr>
        <p:spPr>
          <a:xfrm>
            <a:off x="1748760" y="4105988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2"/>
                </a:solidFill>
              </a:rPr>
              <a:t>One or Multiple RUC instructions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346BBC7-4E8F-8D64-A9E3-2380338A45FB}"/>
              </a:ext>
            </a:extLst>
          </p:cNvPr>
          <p:cNvSpPr/>
          <p:nvPr/>
        </p:nvSpPr>
        <p:spPr>
          <a:xfrm>
            <a:off x="1748760" y="904913"/>
            <a:ext cx="5596128" cy="592932"/>
          </a:xfrm>
          <a:prstGeom prst="rightArrow">
            <a:avLst>
              <a:gd name="adj1" fmla="val 63598"/>
              <a:gd name="adj2" fmla="val 1157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2"/>
                </a:solidFill>
              </a:rPr>
              <a:t>Issues One or Multiple OSA(s) </a:t>
            </a:r>
            <a:endParaRPr lang="en-US" sz="2400" b="1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D664D4-A717-8AF2-1D38-9D6E58475B9C}"/>
              </a:ext>
            </a:extLst>
          </p:cNvPr>
          <p:cNvSpPr/>
          <p:nvPr/>
        </p:nvSpPr>
        <p:spPr>
          <a:xfrm>
            <a:off x="-33357" y="777587"/>
            <a:ext cx="1767508" cy="544604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ERCOT</a:t>
            </a:r>
          </a:p>
        </p:txBody>
      </p:sp>
    </p:spTree>
    <p:extLst>
      <p:ext uri="{BB962C8B-B14F-4D97-AF65-F5344CB8AC3E}">
        <p14:creationId xmlns:p14="http://schemas.microsoft.com/office/powerpoint/2010/main" val="163453000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</TotalTime>
  <Words>704</Words>
  <Application>Microsoft Office PowerPoint</Application>
  <PresentationFormat>On-screen Show (4:3)</PresentationFormat>
  <Paragraphs>89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Trade Gothic Pro Light</vt:lpstr>
      <vt:lpstr>1_Custom Design</vt:lpstr>
      <vt:lpstr>Office Theme</vt:lpstr>
      <vt:lpstr>PowerPoint Presentation</vt:lpstr>
      <vt:lpstr>Definitions and Acronyms:</vt:lpstr>
      <vt:lpstr>Protocol 3.1.6.9</vt:lpstr>
      <vt:lpstr>ERCOT Issues an AAN </vt:lpstr>
      <vt:lpstr>QSE's Checklist Immediately Following an AAN</vt:lpstr>
      <vt:lpstr>ERCOT May Issue One or Multiple OSA(s)</vt:lpstr>
      <vt:lpstr>OSA Event Timeline</vt:lpstr>
      <vt:lpstr>OSA Event Review</vt:lpstr>
      <vt:lpstr>ERCOT Process and QSE's Obligations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Yousefian, Mahnoush</cp:lastModifiedBy>
  <cp:revision>23</cp:revision>
  <cp:lastPrinted>2022-07-05T13:14:19Z</cp:lastPrinted>
  <dcterms:created xsi:type="dcterms:W3CDTF">2016-01-21T15:20:31Z</dcterms:created>
  <dcterms:modified xsi:type="dcterms:W3CDTF">2023-06-01T18:35:01Z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2023-01-12T21:50:56Z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ActionId">
    <vt:lpwstr>095aecde-1217-44aa-b753-652da14fdc38</vt:lpwstr>
  </property>
</Properties>
</file>