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3" r:id="rId3"/>
    <p:sldId id="260" r:id="rId4"/>
    <p:sldId id="257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722BD9-C53A-496A-8F7F-BBEC76092103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410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2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5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6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76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8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8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1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6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1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5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2722BD9-C53A-496A-8F7F-BBEC76092103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925D1-448A-4A4F-9210-AAD7315A6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8424"/>
            <a:ext cx="9966960" cy="1325880"/>
          </a:xfrm>
        </p:spPr>
        <p:txBody>
          <a:bodyPr>
            <a:normAutofit/>
          </a:bodyPr>
          <a:lstStyle/>
          <a:p>
            <a:r>
              <a:rPr lang="en-US" sz="66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FF00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Extra Bold" panose="02060903040505020403" pitchFamily="18" charset="0"/>
              </a:rPr>
              <a:t>TEXAS SET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D47C0-1BD1-415B-87D1-69363296F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596128"/>
            <a:ext cx="8767860" cy="557784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ngenial" panose="02000503040000020004" pitchFamily="2" charset="0"/>
              </a:rPr>
              <a:t>RMS: June 6,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98BC99-D96A-24AA-2D49-8899CC13B5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526" r="1" b="5043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2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E55A50C-A100-42E6-83C7-F52696F1B07E}"/>
              </a:ext>
            </a:extLst>
          </p:cNvPr>
          <p:cNvSpPr txBox="1">
            <a:spLocks/>
          </p:cNvSpPr>
          <p:nvPr/>
        </p:nvSpPr>
        <p:spPr>
          <a:xfrm>
            <a:off x="461864" y="402461"/>
            <a:ext cx="6693061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6600" b="1" cap="all" dirty="0">
                <a:solidFill>
                  <a:schemeClr val="accent5"/>
                </a:solidFill>
                <a:effectLst>
                  <a:glow rad="63500">
                    <a:schemeClr val="accent1">
                      <a:lumMod val="40000"/>
                      <a:lumOff val="60000"/>
                      <a:alpha val="90000"/>
                    </a:scheme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Extra Bold" panose="02060903040505020403" pitchFamily="18" charset="0"/>
              </a:rPr>
              <a:t>Meeting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2E19F93-C085-1A3A-52CC-A9254E3CE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65" y="1758821"/>
            <a:ext cx="6693061" cy="4038600"/>
          </a:xfrm>
        </p:spPr>
        <p:txBody>
          <a:bodyPr vert="horz" lIns="91440" tIns="45720" rIns="91440" bIns="45720" rtlCol="0">
            <a:normAutofit/>
          </a:bodyPr>
          <a:lstStyle/>
          <a:p>
            <a:pPr marL="228600" lvl="1">
              <a:spcBef>
                <a:spcPts val="1400"/>
              </a:spcBef>
            </a:pPr>
            <a:r>
              <a:rPr lang="en-US" sz="3200" dirty="0">
                <a:solidFill>
                  <a:schemeClr val="accent2"/>
                </a:solidFill>
              </a:rPr>
              <a:t>Change Control Call</a:t>
            </a:r>
          </a:p>
          <a:p>
            <a:pPr marL="228600" lvl="1">
              <a:spcBef>
                <a:spcPts val="1400"/>
              </a:spcBef>
            </a:pPr>
            <a:r>
              <a:rPr lang="en-US" sz="3200" dirty="0">
                <a:solidFill>
                  <a:schemeClr val="accent2"/>
                </a:solidFill>
              </a:rPr>
              <a:t>Finalized TEXAS SET 5.0 Scripts</a:t>
            </a:r>
          </a:p>
          <a:p>
            <a:pPr marL="228600" lvl="1">
              <a:spcBef>
                <a:spcPts val="1400"/>
              </a:spcBef>
            </a:pPr>
            <a:endParaRPr lang="en-US" sz="3200" dirty="0">
              <a:solidFill>
                <a:schemeClr val="accent2"/>
              </a:solidFill>
            </a:endParaRPr>
          </a:p>
          <a:p>
            <a:pPr marL="228600" lvl="1">
              <a:spcBef>
                <a:spcPts val="1400"/>
              </a:spcBef>
            </a:pPr>
            <a:endParaRPr lang="en-US" sz="3200" dirty="0">
              <a:solidFill>
                <a:schemeClr val="accent2"/>
              </a:solidFill>
            </a:endParaRPr>
          </a:p>
          <a:p>
            <a:pPr marL="45720" lvl="1">
              <a:spcBef>
                <a:spcPts val="1400"/>
              </a:spcBef>
            </a:pPr>
            <a:endParaRPr lang="en-US" sz="3200" dirty="0">
              <a:solidFill>
                <a:schemeClr val="accent2"/>
              </a:solidFill>
            </a:endParaRPr>
          </a:p>
          <a:p>
            <a:pPr marL="228600" lvl="1">
              <a:spcBef>
                <a:spcPts val="1400"/>
              </a:spcBef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E70BDB-9813-665B-8E78-ECC862A4CE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04" r="24414" b="-1"/>
          <a:stretch/>
        </p:blipFill>
        <p:spPr>
          <a:xfrm>
            <a:off x="8301386" y="243840"/>
            <a:ext cx="3646837" cy="637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0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DD7BD0-968B-BC38-D2BC-DA997A524C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</a:blip>
          <a:srcRect l="19556" r="-1" b="-1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78AD92E2-625B-4F7B-9549-CB8FCB3899D4}"/>
              </a:ext>
            </a:extLst>
          </p:cNvPr>
          <p:cNvSpPr txBox="1">
            <a:spLocks/>
          </p:cNvSpPr>
          <p:nvPr/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6600" b="1" cap="all" dirty="0">
                <a:solidFill>
                  <a:srgbClr val="FF0000"/>
                </a:solidFill>
                <a:effectLst>
                  <a:glow rad="63500">
                    <a:schemeClr val="accent1">
                      <a:lumMod val="40000"/>
                      <a:lumOff val="60000"/>
                      <a:alpha val="90000"/>
                    </a:scheme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Extra Bold" panose="02060903040505020403" pitchFamily="18" charset="0"/>
              </a:rPr>
              <a:t>LUBBOCK</a:t>
            </a:r>
          </a:p>
        </p:txBody>
      </p:sp>
      <p:sp>
        <p:nvSpPr>
          <p:cNvPr id="45" name="Content Placeholder 7">
            <a:extLst>
              <a:ext uri="{FF2B5EF4-FFF2-40B4-BE49-F238E27FC236}">
                <a16:creationId xmlns:a16="http://schemas.microsoft.com/office/drawing/2014/main" id="{BC63C28C-7C87-75E6-9E1B-74AE8107A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228600" lvl="1">
              <a:spcBef>
                <a:spcPts val="1400"/>
              </a:spcBef>
            </a:pPr>
            <a:r>
              <a:rPr lang="en-US" sz="4000" dirty="0">
                <a:solidFill>
                  <a:srgbClr val="FF0000"/>
                </a:solidFill>
              </a:rPr>
              <a:t>All CRs will perform Penny and Connectivity in LPL0423</a:t>
            </a:r>
          </a:p>
          <a:p>
            <a:pPr marL="228600" lvl="1">
              <a:spcBef>
                <a:spcPts val="1400"/>
              </a:spcBef>
            </a:pPr>
            <a:r>
              <a:rPr lang="en-US" sz="4000" dirty="0">
                <a:solidFill>
                  <a:srgbClr val="FF0000"/>
                </a:solidFill>
              </a:rPr>
              <a:t>Approximately 90+ CRs registered for flight and 5 CRs will perform end to end testing with LPL</a:t>
            </a:r>
          </a:p>
          <a:p>
            <a:pPr marL="228600" lvl="1">
              <a:spcBef>
                <a:spcPts val="1400"/>
              </a:spcBef>
            </a:pPr>
            <a:r>
              <a:rPr lang="en-US" sz="4000" dirty="0">
                <a:solidFill>
                  <a:srgbClr val="FF0000"/>
                </a:solidFill>
              </a:rPr>
              <a:t>Status update on LPL0423</a:t>
            </a:r>
          </a:p>
        </p:txBody>
      </p:sp>
    </p:spTree>
    <p:extLst>
      <p:ext uri="{BB962C8B-B14F-4D97-AF65-F5344CB8AC3E}">
        <p14:creationId xmlns:p14="http://schemas.microsoft.com/office/powerpoint/2010/main" val="339629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A81FF415-F744-468C-B57C-BCB2B4829914}"/>
              </a:ext>
            </a:extLst>
          </p:cNvPr>
          <p:cNvSpPr txBox="1">
            <a:spLocks/>
          </p:cNvSpPr>
          <p:nvPr/>
        </p:nvSpPr>
        <p:spPr>
          <a:xfrm>
            <a:off x="3975252" y="628261"/>
            <a:ext cx="7380103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6600" b="1" cap="all" dirty="0">
                <a:solidFill>
                  <a:srgbClr val="FF6600"/>
                </a:solidFill>
                <a:effectLst>
                  <a:glow rad="63500">
                    <a:schemeClr val="accent1">
                      <a:lumMod val="40000"/>
                      <a:lumOff val="60000"/>
                      <a:alpha val="90000"/>
                    </a:scheme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Extra Bold" panose="02060903040505020403" pitchFamily="18" charset="0"/>
              </a:rPr>
              <a:t>Voting items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5FA963-C19B-662A-3AE9-6FBECC7A0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83" r="32134" b="1"/>
          <a:stretch/>
        </p:blipFill>
        <p:spPr>
          <a:xfrm>
            <a:off x="232861" y="243840"/>
            <a:ext cx="3646837" cy="6377939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CFEA79DC-A7CB-4D52-B7EA-E4A2A47CB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7848" y="1768151"/>
            <a:ext cx="7604038" cy="4038600"/>
          </a:xfrm>
        </p:spPr>
        <p:txBody>
          <a:bodyPr vert="horz" lIns="91440" tIns="45720" rIns="91440" bIns="45720" rtlCol="0">
            <a:normAutofit/>
          </a:bodyPr>
          <a:lstStyle/>
          <a:p>
            <a:pPr marL="228600" lvl="1">
              <a:spcBef>
                <a:spcPts val="1400"/>
              </a:spcBef>
            </a:pPr>
            <a:r>
              <a:rPr lang="en-US" sz="2400" dirty="0">
                <a:solidFill>
                  <a:srgbClr val="0070C0"/>
                </a:solidFill>
              </a:rPr>
              <a:t>Change Controls</a:t>
            </a:r>
          </a:p>
          <a:p>
            <a:pPr marL="502920" lvl="2">
              <a:spcBef>
                <a:spcPts val="1400"/>
              </a:spcBef>
            </a:pPr>
            <a:r>
              <a:rPr lang="en-US" sz="2000" dirty="0">
                <a:solidFill>
                  <a:srgbClr val="0070C0"/>
                </a:solidFill>
              </a:rPr>
              <a:t>TXSETCC 2023-843:  To provide better clarification for the use of reject code SOP the reject name and gray box will be updated</a:t>
            </a:r>
          </a:p>
          <a:p>
            <a:pPr marL="502920" lvl="2">
              <a:spcBef>
                <a:spcPts val="1400"/>
              </a:spcBef>
            </a:pPr>
            <a:r>
              <a:rPr lang="en-US" sz="2000" dirty="0">
                <a:solidFill>
                  <a:srgbClr val="0070C0"/>
                </a:solidFill>
              </a:rPr>
              <a:t>TXSETCC 2023-844:  Remove I2M - Invalid Second Move Out from the 814_04 transaction	</a:t>
            </a:r>
          </a:p>
          <a:p>
            <a:pPr marL="228600" lvl="1">
              <a:spcBef>
                <a:spcPts val="1400"/>
              </a:spcBef>
            </a:pPr>
            <a:r>
              <a:rPr lang="en-US" sz="2400" dirty="0">
                <a:solidFill>
                  <a:srgbClr val="0070C0"/>
                </a:solidFill>
              </a:rPr>
              <a:t>TEXAS SET 4.0 Implementation Guide Redlines/Change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48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3135777-4113-40E0-9CAE-CC223A245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BD9ED6-32C5-E712-D894-337DA7967B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</a:blip>
          <a:srcRect l="6222" r="-1" b="-1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0241453B-F7F7-43A0-A60C-8B34107F3378}"/>
              </a:ext>
            </a:extLst>
          </p:cNvPr>
          <p:cNvSpPr txBox="1">
            <a:spLocks/>
          </p:cNvSpPr>
          <p:nvPr/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6600" b="1" cap="all" dirty="0">
                <a:solidFill>
                  <a:srgbClr val="C00000"/>
                </a:solidFill>
                <a:effectLst>
                  <a:glow rad="63500">
                    <a:schemeClr val="accent1">
                      <a:lumMod val="40000"/>
                      <a:lumOff val="60000"/>
                      <a:alpha val="90000"/>
                    </a:scheme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Extra Bold" panose="02060903040505020403" pitchFamily="18" charset="0"/>
              </a:rPr>
              <a:t>NEXT MEETING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1FE88E0E-94F5-402C-B348-9896BEB1A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038600"/>
          </a:xfrm>
        </p:spPr>
        <p:txBody>
          <a:bodyPr vert="horz" lIns="91440" tIns="45720" rIns="91440" bIns="45720" rtlCol="0">
            <a:normAutofit/>
          </a:bodyPr>
          <a:lstStyle/>
          <a:p>
            <a:pPr marL="228600" lvl="1">
              <a:spcBef>
                <a:spcPts val="1400"/>
              </a:spcBef>
            </a:pPr>
            <a:r>
              <a:rPr lang="en-US" sz="6000" dirty="0">
                <a:solidFill>
                  <a:schemeClr val="bg1"/>
                </a:solidFill>
              </a:rPr>
              <a:t>June 21, 2023 @ 1PM</a:t>
            </a:r>
          </a:p>
          <a:p>
            <a:pPr marL="228600" lvl="1">
              <a:spcBef>
                <a:spcPts val="1400"/>
              </a:spcBef>
            </a:pPr>
            <a:r>
              <a:rPr lang="en-US" sz="6000" dirty="0">
                <a:solidFill>
                  <a:schemeClr val="bg1"/>
                </a:solidFill>
              </a:rPr>
              <a:t>WebEx Only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33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9883</TotalTime>
  <Words>110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Congenial</vt:lpstr>
      <vt:lpstr>Corbel</vt:lpstr>
      <vt:lpstr>Rockwell Extra Bold</vt:lpstr>
      <vt:lpstr>Basis</vt:lpstr>
      <vt:lpstr>TEXAS SET UPDATE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SET UPDATE</dc:title>
  <dc:creator>Patrick, Kyle</dc:creator>
  <cp:lastModifiedBy>Patrick, Kyle</cp:lastModifiedBy>
  <cp:revision>23</cp:revision>
  <dcterms:created xsi:type="dcterms:W3CDTF">2023-01-06T15:32:23Z</dcterms:created>
  <dcterms:modified xsi:type="dcterms:W3CDTF">2023-06-01T13:24:54Z</dcterms:modified>
</cp:coreProperties>
</file>