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887" r:id="rId7"/>
    <p:sldId id="901" r:id="rId8"/>
    <p:sldId id="902" r:id="rId9"/>
    <p:sldId id="895" r:id="rId10"/>
    <p:sldId id="898" r:id="rId11"/>
    <p:sldId id="891" r:id="rId12"/>
    <p:sldId id="893" r:id="rId13"/>
    <p:sldId id="896" r:id="rId14"/>
    <p:sldId id="897" r:id="rId15"/>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8FD8AA-63B6-61AC-B64D-4D514056C56F}" name="ERCOT SM" initials="ER SM" userId="ERCOT SM"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uliana Morehead" initials="JM(1)" lastIdx="1" clrIdx="0">
    <p:extLst>
      <p:ext uri="{19B8F6BF-5375-455C-9EA6-DF929625EA0E}">
        <p15:presenceInfo xmlns:p15="http://schemas.microsoft.com/office/powerpoint/2012/main" userId="Juliana Morehea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2E3438"/>
    <a:srgbClr val="6ADF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2EF3CF-7AEB-4539-8B62-7FF4DE16ABA9}" v="1" dt="2023-05-24T16:17:36.8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760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027" y="0"/>
            <a:ext cx="2972421" cy="467602"/>
          </a:xfrm>
          <a:prstGeom prst="rect">
            <a:avLst/>
          </a:prstGeom>
        </p:spPr>
        <p:txBody>
          <a:bodyPr vert="horz" lIns="91440" tIns="45720" rIns="91440" bIns="45720" rtlCol="0"/>
          <a:lstStyle>
            <a:lvl1pPr algn="r">
              <a:defRPr sz="1200"/>
            </a:lvl1pPr>
          </a:lstStyle>
          <a:p>
            <a:fld id="{F750BF31-E9A8-4E88-81E7-44C5092290FC}" type="datetimeFigureOut">
              <a:rPr lang="en-US" smtClean="0"/>
              <a:t>5/30/2023</a:t>
            </a:fld>
            <a:endParaRPr lang="en-US" dirty="0"/>
          </a:p>
        </p:txBody>
      </p:sp>
      <p:sp>
        <p:nvSpPr>
          <p:cNvPr id="4" name="Footer Placeholder 3"/>
          <p:cNvSpPr>
            <a:spLocks noGrp="1"/>
          </p:cNvSpPr>
          <p:nvPr>
            <p:ph type="ftr" sz="quarter" idx="2"/>
          </p:nvPr>
        </p:nvSpPr>
        <p:spPr>
          <a:xfrm>
            <a:off x="1" y="8846262"/>
            <a:ext cx="2972421" cy="46760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027" y="8846262"/>
            <a:ext cx="2972421" cy="467602"/>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3" y="0"/>
            <a:ext cx="2971800" cy="465693"/>
          </a:xfrm>
          <a:prstGeom prst="rect">
            <a:avLst/>
          </a:prstGeom>
        </p:spPr>
        <p:txBody>
          <a:bodyPr vert="horz" lIns="93177" tIns="46589" rIns="93177" bIns="46589" rtlCol="0"/>
          <a:lstStyle>
            <a:lvl1pPr algn="r">
              <a:defRPr sz="1200"/>
            </a:lvl1pPr>
          </a:lstStyle>
          <a:p>
            <a:fld id="{67EFB637-CCC9-4803-8851-F6915048CBB4}" type="datetimeFigureOut">
              <a:rPr lang="en-US" smtClean="0"/>
              <a:t>5/30/2023</a:t>
            </a:fld>
            <a:endParaRPr lang="en-US" dirty="0"/>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569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46554"/>
            <a:ext cx="2971800" cy="465693"/>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Tree>
    <p:extLst>
      <p:ext uri="{BB962C8B-B14F-4D97-AF65-F5344CB8AC3E}">
        <p14:creationId xmlns:p14="http://schemas.microsoft.com/office/powerpoint/2010/main" val="2790084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2"/>
                </a:solidFill>
              </a:defRPr>
            </a:lvl1pPr>
          </a:lstStyle>
          <a:p>
            <a:r>
              <a:rPr lang="en-US" dirty="0"/>
              <a:t>Footer text goes here.</a:t>
            </a:r>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endParaRPr lang="en-US" sz="1000" b="1" baseline="0" dirty="0">
              <a:solidFill>
                <a:schemeClr val="tx1"/>
              </a:solidFill>
            </a:endParaRPr>
          </a:p>
          <a:p>
            <a:pPr algn="l"/>
            <a:r>
              <a:rPr lang="en-US" sz="1000" b="0" baseline="0" dirty="0">
                <a:solidFill>
                  <a:schemeClr val="tx1"/>
                </a:solidFill>
              </a:rPr>
              <a:t>ERCOT  Public </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ww.ercot.com/files/docs/2023/04/12/LFLTF-Settlement-of-Price-Responding-Loads-041223.pptx"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2954655"/>
          </a:xfrm>
          <a:prstGeom prst="rect">
            <a:avLst/>
          </a:prstGeom>
          <a:noFill/>
        </p:spPr>
        <p:txBody>
          <a:bodyPr wrap="square" rtlCol="0">
            <a:spAutoFit/>
          </a:bodyPr>
          <a:lstStyle/>
          <a:p>
            <a:r>
              <a:rPr lang="en-US" sz="2000" b="1" dirty="0"/>
              <a:t>Issue LFL - 41 Settlement of Price Sensitive Flexible Loads</a:t>
            </a:r>
          </a:p>
          <a:p>
            <a:endParaRPr lang="en-US" sz="2000" b="1" dirty="0"/>
          </a:p>
          <a:p>
            <a:endParaRPr lang="en-US" b="1" dirty="0"/>
          </a:p>
          <a:p>
            <a:endParaRPr lang="en-US" i="1" dirty="0"/>
          </a:p>
          <a:p>
            <a:endParaRPr lang="en-US" i="1" dirty="0"/>
          </a:p>
          <a:p>
            <a:endParaRPr lang="en-US" dirty="0"/>
          </a:p>
          <a:p>
            <a:r>
              <a:rPr lang="en-US" dirty="0"/>
              <a:t>5/31/23</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85DE9-1B6E-CC14-0CAC-E0554B8C4090}"/>
              </a:ext>
            </a:extLst>
          </p:cNvPr>
          <p:cNvSpPr>
            <a:spLocks noGrp="1"/>
          </p:cNvSpPr>
          <p:nvPr>
            <p:ph type="title"/>
          </p:nvPr>
        </p:nvSpPr>
        <p:spPr/>
        <p:txBody>
          <a:bodyPr/>
          <a:lstStyle/>
          <a:p>
            <a:r>
              <a:rPr lang="en-US" sz="1800" dirty="0"/>
              <a:t>Use 6.6.3.1 paragraph (3) at the template for the ESIID MW weighted price</a:t>
            </a:r>
          </a:p>
        </p:txBody>
      </p:sp>
      <p:sp>
        <p:nvSpPr>
          <p:cNvPr id="4" name="Slide Number Placeholder 3">
            <a:extLst>
              <a:ext uri="{FF2B5EF4-FFF2-40B4-BE49-F238E27FC236}">
                <a16:creationId xmlns:a16="http://schemas.microsoft.com/office/drawing/2014/main" id="{530AAB25-053E-FCD9-913E-BA9AB51C9557}"/>
              </a:ext>
            </a:extLst>
          </p:cNvPr>
          <p:cNvSpPr>
            <a:spLocks noGrp="1"/>
          </p:cNvSpPr>
          <p:nvPr>
            <p:ph type="sldNum" sz="quarter" idx="4"/>
          </p:nvPr>
        </p:nvSpPr>
        <p:spPr/>
        <p:txBody>
          <a:bodyPr/>
          <a:lstStyle/>
          <a:p>
            <a:fld id="{1D93BD3E-1E9A-4970-A6F7-E7AC52762E0C}" type="slidenum">
              <a:rPr lang="en-US" smtClean="0"/>
              <a:pPr/>
              <a:t>10</a:t>
            </a:fld>
            <a:endParaRPr lang="en-US" dirty="0"/>
          </a:p>
        </p:txBody>
      </p:sp>
      <p:pic>
        <p:nvPicPr>
          <p:cNvPr id="5" name="Picture 4">
            <a:extLst>
              <a:ext uri="{FF2B5EF4-FFF2-40B4-BE49-F238E27FC236}">
                <a16:creationId xmlns:a16="http://schemas.microsoft.com/office/drawing/2014/main" id="{B82A8519-CF25-8102-9451-98F5B70BC0C9}"/>
              </a:ext>
            </a:extLst>
          </p:cNvPr>
          <p:cNvPicPr>
            <a:picLocks noChangeAspect="1"/>
          </p:cNvPicPr>
          <p:nvPr/>
        </p:nvPicPr>
        <p:blipFill>
          <a:blip r:embed="rId2"/>
          <a:stretch>
            <a:fillRect/>
          </a:stretch>
        </p:blipFill>
        <p:spPr>
          <a:xfrm>
            <a:off x="1142999" y="814633"/>
            <a:ext cx="6705601" cy="3833567"/>
          </a:xfrm>
          <a:prstGeom prst="rect">
            <a:avLst/>
          </a:prstGeom>
        </p:spPr>
      </p:pic>
      <p:sp>
        <p:nvSpPr>
          <p:cNvPr id="6" name="TextBox 5">
            <a:extLst>
              <a:ext uri="{FF2B5EF4-FFF2-40B4-BE49-F238E27FC236}">
                <a16:creationId xmlns:a16="http://schemas.microsoft.com/office/drawing/2014/main" id="{F4A711AC-392B-E23E-4083-E825ACBBD739}"/>
              </a:ext>
            </a:extLst>
          </p:cNvPr>
          <p:cNvSpPr txBox="1"/>
          <p:nvPr/>
        </p:nvSpPr>
        <p:spPr>
          <a:xfrm>
            <a:off x="76200" y="4757486"/>
            <a:ext cx="8991600" cy="923330"/>
          </a:xfrm>
          <a:prstGeom prst="rect">
            <a:avLst/>
          </a:prstGeom>
          <a:noFill/>
        </p:spPr>
        <p:txBody>
          <a:bodyPr wrap="square" rtlCol="0">
            <a:spAutoFit/>
          </a:bodyPr>
          <a:lstStyle/>
          <a:p>
            <a:r>
              <a:rPr lang="en-US" dirty="0"/>
              <a:t>Instead of Meter Price: …..15-minute price for the ESIID (signed up)</a:t>
            </a:r>
          </a:p>
          <a:p>
            <a:r>
              <a:rPr lang="en-US" dirty="0"/>
              <a:t>Instead of BP: … use the MW average telemetered consumption for the SCED interval</a:t>
            </a:r>
          </a:p>
          <a:p>
            <a:r>
              <a:rPr lang="en-US" dirty="0"/>
              <a:t>Instead of RTLMPb,y ….. use the LZLMPy for the mapped zone</a:t>
            </a:r>
          </a:p>
        </p:txBody>
      </p:sp>
    </p:spTree>
    <p:extLst>
      <p:ext uri="{BB962C8B-B14F-4D97-AF65-F5344CB8AC3E}">
        <p14:creationId xmlns:p14="http://schemas.microsoft.com/office/powerpoint/2010/main" val="4140743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F7A70-DAE4-DA09-876E-AF93278E024F}"/>
              </a:ext>
            </a:extLst>
          </p:cNvPr>
          <p:cNvSpPr>
            <a:spLocks noGrp="1"/>
          </p:cNvSpPr>
          <p:nvPr>
            <p:ph type="title"/>
          </p:nvPr>
        </p:nvSpPr>
        <p:spPr/>
        <p:txBody>
          <a:bodyPr/>
          <a:lstStyle/>
          <a:p>
            <a:r>
              <a:rPr lang="en-US" dirty="0"/>
              <a:t>What is the Concept of the Floyd Trefny Proposal?</a:t>
            </a:r>
          </a:p>
        </p:txBody>
      </p:sp>
      <p:sp>
        <p:nvSpPr>
          <p:cNvPr id="3" name="Content Placeholder 2">
            <a:extLst>
              <a:ext uri="{FF2B5EF4-FFF2-40B4-BE49-F238E27FC236}">
                <a16:creationId xmlns:a16="http://schemas.microsoft.com/office/drawing/2014/main" id="{3008CBCE-F79F-1FC9-EB9F-06265392546A}"/>
              </a:ext>
            </a:extLst>
          </p:cNvPr>
          <p:cNvSpPr>
            <a:spLocks noGrp="1"/>
          </p:cNvSpPr>
          <p:nvPr>
            <p:ph idx="1"/>
          </p:nvPr>
        </p:nvSpPr>
        <p:spPr/>
        <p:txBody>
          <a:bodyPr/>
          <a:lstStyle/>
          <a:p>
            <a:pPr marL="0" indent="0">
              <a:buNone/>
            </a:pPr>
            <a:r>
              <a:rPr lang="en-US" sz="1800" dirty="0"/>
              <a:t>“Improve” Real-Time settlement of Load that is responsive to prices but not registered as a Controllable Load Resource.  This is Load that does not have a bid to buy in SCED and is not following Base Points but is capable to adjust consumption levels in response to prices</a:t>
            </a:r>
          </a:p>
          <a:p>
            <a:pPr marL="914400" lvl="1" indent="-514350">
              <a:buFont typeface="+mj-lt"/>
              <a:buAutoNum type="alphaLcParenR"/>
            </a:pPr>
            <a:r>
              <a:rPr lang="en-US" sz="1600" dirty="0"/>
              <a:t>Still settled using a price “based on” the Load Zone Price</a:t>
            </a:r>
          </a:p>
          <a:p>
            <a:pPr marL="914400" lvl="1" indent="-514350">
              <a:buFont typeface="+mj-lt"/>
              <a:buAutoNum type="alphaLcParenR"/>
            </a:pPr>
            <a:r>
              <a:rPr lang="en-US" sz="1600" dirty="0"/>
              <a:t>Still settled on a 15-minute interval basis.  (Continue to use a 15-minute interval price and the 15-minute interval Metered Quantity)</a:t>
            </a:r>
          </a:p>
          <a:p>
            <a:pPr marL="914400" lvl="1" indent="-514350">
              <a:buFont typeface="+mj-lt"/>
              <a:buAutoNum type="alphaLcParenR"/>
            </a:pPr>
            <a:r>
              <a:rPr lang="en-US" sz="1600" dirty="0"/>
              <a:t>No change in the 15-minute metered quantity for each Load.  No change to Load Ratio Share calculations.</a:t>
            </a:r>
          </a:p>
          <a:p>
            <a:pPr marL="914400" lvl="1" indent="-514350">
              <a:buFont typeface="+mj-lt"/>
              <a:buAutoNum type="alphaLcParenR"/>
            </a:pPr>
            <a:r>
              <a:rPr lang="en-US" sz="1600" dirty="0"/>
              <a:t>The 15-minute price for this load would have each SCED interval Load Zone Price weighted by the MWh consumption during the SCED interval as determined using the integrated telemetered MW consumption levels.  (The calculated weighting factors that are applied to the SCED prices in the 15-minute interval to determine the 15-minute price.)</a:t>
            </a:r>
          </a:p>
          <a:p>
            <a:pPr marL="914400" lvl="1" indent="-514350">
              <a:buFont typeface="+mj-lt"/>
              <a:buAutoNum type="alphaLcParenR"/>
            </a:pPr>
            <a:r>
              <a:rPr lang="en-US" sz="1600" dirty="0"/>
              <a:t>This would have an impact on Real-Time Revenue Neutrality Allocation calculation.</a:t>
            </a:r>
          </a:p>
        </p:txBody>
      </p:sp>
      <p:sp>
        <p:nvSpPr>
          <p:cNvPr id="4" name="Slide Number Placeholder 3">
            <a:extLst>
              <a:ext uri="{FF2B5EF4-FFF2-40B4-BE49-F238E27FC236}">
                <a16:creationId xmlns:a16="http://schemas.microsoft.com/office/drawing/2014/main" id="{A5BD0409-DC2C-FAD8-5386-3373CBA92305}"/>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399498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F7A70-DAE4-DA09-876E-AF93278E024F}"/>
              </a:ext>
            </a:extLst>
          </p:cNvPr>
          <p:cNvSpPr>
            <a:spLocks noGrp="1"/>
          </p:cNvSpPr>
          <p:nvPr>
            <p:ph type="title"/>
          </p:nvPr>
        </p:nvSpPr>
        <p:spPr/>
        <p:txBody>
          <a:bodyPr/>
          <a:lstStyle/>
          <a:p>
            <a:r>
              <a:rPr lang="en-US" dirty="0"/>
              <a:t>Additional Information</a:t>
            </a:r>
          </a:p>
        </p:txBody>
      </p:sp>
      <p:sp>
        <p:nvSpPr>
          <p:cNvPr id="3" name="Content Placeholder 2">
            <a:extLst>
              <a:ext uri="{FF2B5EF4-FFF2-40B4-BE49-F238E27FC236}">
                <a16:creationId xmlns:a16="http://schemas.microsoft.com/office/drawing/2014/main" id="{3008CBCE-F79F-1FC9-EB9F-06265392546A}"/>
              </a:ext>
            </a:extLst>
          </p:cNvPr>
          <p:cNvSpPr>
            <a:spLocks noGrp="1"/>
          </p:cNvSpPr>
          <p:nvPr>
            <p:ph idx="1"/>
          </p:nvPr>
        </p:nvSpPr>
        <p:spPr>
          <a:xfrm>
            <a:off x="304800" y="685800"/>
            <a:ext cx="8534400" cy="5234233"/>
          </a:xfrm>
        </p:spPr>
        <p:txBody>
          <a:bodyPr/>
          <a:lstStyle/>
          <a:p>
            <a:pPr marL="914400" lvl="1" indent="-514350">
              <a:buFont typeface="+mj-lt"/>
              <a:buAutoNum type="alphaLcParenR"/>
            </a:pPr>
            <a:r>
              <a:rPr lang="en-US" sz="1800" dirty="0"/>
              <a:t>All the prices shown in the tables of Floyd’s presentation are either a Load Zone price for a 5-minute SCED interval or a Load Zone price for a 15-minute interval?  In other words, the proposal does NOT suggest to have a “Price Sensitive Flexible Load” settled using its nodal price at the bus.  The proposal is for each “Price Sensitive Flexible Load” to have a unique price that is “based on” the Load Zone price.</a:t>
            </a:r>
          </a:p>
          <a:p>
            <a:pPr marL="914400" lvl="1" indent="-514350">
              <a:buFont typeface="+mj-lt"/>
              <a:buAutoNum type="alphaLcParenR"/>
            </a:pPr>
            <a:r>
              <a:rPr lang="en-US" sz="1800" dirty="0"/>
              <a:t>The proposal does NOT change the prices, or the mechanism used to settle (pay) the Resources that provide energy.</a:t>
            </a:r>
          </a:p>
          <a:p>
            <a:pPr marL="914400" lvl="1" indent="-514350">
              <a:buFont typeface="+mj-lt"/>
              <a:buAutoNum type="alphaLcParenR"/>
            </a:pPr>
            <a:r>
              <a:rPr lang="en-US" sz="1800" dirty="0"/>
              <a:t>With this proposal:</a:t>
            </a:r>
          </a:p>
          <a:p>
            <a:pPr marL="1314450" lvl="2" indent="-514350">
              <a:buFont typeface="+mj-lt"/>
              <a:buAutoNum type="romanLcPeriod"/>
            </a:pPr>
            <a:r>
              <a:rPr lang="en-US" sz="1800" dirty="0"/>
              <a:t>the payments to Resources providing energy will not change,</a:t>
            </a:r>
          </a:p>
          <a:p>
            <a:pPr marL="1314450" lvl="2" indent="-514350">
              <a:buFont typeface="+mj-lt"/>
              <a:buAutoNum type="romanLcPeriod"/>
            </a:pPr>
            <a:r>
              <a:rPr lang="en-US" sz="1800" dirty="0"/>
              <a:t>charges to “Price Sensitive Flexible Loads” that have “successfully” responded to SCED interval prices each SCED interval would be less (compared to what they are charged with today’s construct),</a:t>
            </a:r>
          </a:p>
          <a:p>
            <a:pPr marL="1314450" lvl="2" indent="-514350">
              <a:buFont typeface="+mj-lt"/>
              <a:buAutoNum type="romanLcPeriod"/>
            </a:pPr>
            <a:r>
              <a:rPr lang="en-US" sz="1800" dirty="0"/>
              <a:t>other Loads will have to pay more (compared to what they are paying with today’s construct) and</a:t>
            </a:r>
          </a:p>
          <a:p>
            <a:pPr marL="1314450" lvl="2" indent="-514350">
              <a:buFont typeface="+mj-lt"/>
              <a:buAutoNum type="romanLcPeriod"/>
            </a:pPr>
            <a:r>
              <a:rPr lang="en-US" sz="1800" dirty="0"/>
              <a:t>the sum of the “differences” realized by the “Price Sensitive Flexible Loads” …… is uplifted to all Loads based on Load Ratio Share</a:t>
            </a:r>
            <a:endParaRPr lang="en-US" sz="1600" dirty="0"/>
          </a:p>
        </p:txBody>
      </p:sp>
      <p:sp>
        <p:nvSpPr>
          <p:cNvPr id="4" name="Slide Number Placeholder 3">
            <a:extLst>
              <a:ext uri="{FF2B5EF4-FFF2-40B4-BE49-F238E27FC236}">
                <a16:creationId xmlns:a16="http://schemas.microsoft.com/office/drawing/2014/main" id="{A5BD0409-DC2C-FAD8-5386-3373CBA92305}"/>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753410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F7A70-DAE4-DA09-876E-AF93278E024F}"/>
              </a:ext>
            </a:extLst>
          </p:cNvPr>
          <p:cNvSpPr>
            <a:spLocks noGrp="1"/>
          </p:cNvSpPr>
          <p:nvPr>
            <p:ph type="title"/>
          </p:nvPr>
        </p:nvSpPr>
        <p:spPr/>
        <p:txBody>
          <a:bodyPr/>
          <a:lstStyle/>
          <a:p>
            <a:r>
              <a:rPr lang="en-US" sz="2000" dirty="0"/>
              <a:t>The proposal from Floyd needs discussion at other subcommittees</a:t>
            </a:r>
          </a:p>
        </p:txBody>
      </p:sp>
      <p:sp>
        <p:nvSpPr>
          <p:cNvPr id="3" name="Content Placeholder 2">
            <a:extLst>
              <a:ext uri="{FF2B5EF4-FFF2-40B4-BE49-F238E27FC236}">
                <a16:creationId xmlns:a16="http://schemas.microsoft.com/office/drawing/2014/main" id="{3008CBCE-F79F-1FC9-EB9F-06265392546A}"/>
              </a:ext>
            </a:extLst>
          </p:cNvPr>
          <p:cNvSpPr>
            <a:spLocks noGrp="1"/>
          </p:cNvSpPr>
          <p:nvPr>
            <p:ph idx="1"/>
          </p:nvPr>
        </p:nvSpPr>
        <p:spPr>
          <a:xfrm>
            <a:off x="304800" y="814633"/>
            <a:ext cx="8534400" cy="5357567"/>
          </a:xfrm>
        </p:spPr>
        <p:txBody>
          <a:bodyPr/>
          <a:lstStyle/>
          <a:p>
            <a:pPr marL="914400" lvl="1" indent="-514350">
              <a:buFont typeface="+mj-lt"/>
              <a:buAutoNum type="alphaLcParenR"/>
            </a:pPr>
            <a:r>
              <a:rPr lang="en-US" sz="1600" dirty="0"/>
              <a:t>Impact to other Loads</a:t>
            </a:r>
          </a:p>
          <a:p>
            <a:pPr marL="914400" lvl="1" indent="-514350">
              <a:buFont typeface="+mj-lt"/>
              <a:buAutoNum type="alphaLcParenR"/>
            </a:pPr>
            <a:endParaRPr lang="en-US" sz="1600" dirty="0"/>
          </a:p>
          <a:p>
            <a:pPr marL="914400" lvl="1" indent="-514350">
              <a:buFont typeface="+mj-lt"/>
              <a:buAutoNum type="alphaLcParenR"/>
            </a:pPr>
            <a:r>
              <a:rPr lang="en-US" sz="1600" dirty="0"/>
              <a:t>Telemetry questions</a:t>
            </a:r>
          </a:p>
          <a:p>
            <a:pPr marL="914400" lvl="1" indent="-514350">
              <a:buFont typeface="+mj-lt"/>
              <a:buAutoNum type="alphaLcParenR"/>
            </a:pPr>
            <a:endParaRPr lang="en-US" sz="1600" dirty="0"/>
          </a:p>
          <a:p>
            <a:pPr marL="914400" lvl="1" indent="-514350">
              <a:buFont typeface="+mj-lt"/>
              <a:buAutoNum type="alphaLcParenR"/>
            </a:pPr>
            <a:r>
              <a:rPr lang="en-US" sz="1600" dirty="0"/>
              <a:t>What Load is eligible for this new pricing approach?</a:t>
            </a:r>
          </a:p>
          <a:p>
            <a:pPr marL="914400" lvl="1" indent="-514350">
              <a:buFont typeface="+mj-lt"/>
              <a:buAutoNum type="alphaLcParenR"/>
            </a:pPr>
            <a:endParaRPr lang="en-US" sz="1600" dirty="0"/>
          </a:p>
          <a:p>
            <a:pPr marL="914400" lvl="1" indent="-514350">
              <a:buFont typeface="+mj-lt"/>
              <a:buAutoNum type="alphaLcParenR"/>
            </a:pPr>
            <a:r>
              <a:rPr lang="en-US" sz="1600" dirty="0"/>
              <a:t>What is the registration process?</a:t>
            </a:r>
          </a:p>
          <a:p>
            <a:pPr marL="914400" lvl="1" indent="-514350">
              <a:buFont typeface="+mj-lt"/>
              <a:buAutoNum type="alphaLcParenR"/>
            </a:pPr>
            <a:endParaRPr lang="en-US" sz="1600" dirty="0"/>
          </a:p>
          <a:p>
            <a:pPr marL="914400" lvl="1" indent="-514350">
              <a:buFont typeface="+mj-lt"/>
              <a:buAutoNum type="alphaLcParenR"/>
            </a:pPr>
            <a:r>
              <a:rPr lang="en-US" sz="1600" dirty="0"/>
              <a:t>Is there a validation process?  What is the criteria?</a:t>
            </a:r>
          </a:p>
          <a:p>
            <a:pPr marL="914400" lvl="1" indent="-514350">
              <a:buFont typeface="+mj-lt"/>
              <a:buAutoNum type="alphaLcParenR"/>
            </a:pPr>
            <a:endParaRPr lang="en-US" sz="1600" dirty="0"/>
          </a:p>
          <a:p>
            <a:pPr marL="914400" lvl="1" indent="-514350">
              <a:buFont typeface="+mj-lt"/>
              <a:buAutoNum type="alphaLcParenR"/>
            </a:pPr>
            <a:r>
              <a:rPr lang="en-US" sz="1600" dirty="0"/>
              <a:t>How many ESIIDs are likely to want this new pricing approach?</a:t>
            </a:r>
          </a:p>
          <a:p>
            <a:pPr marL="914400" lvl="1" indent="-514350">
              <a:buFont typeface="+mj-lt"/>
              <a:buAutoNum type="alphaLcParenR"/>
            </a:pPr>
            <a:endParaRPr lang="en-US" sz="1600" dirty="0"/>
          </a:p>
          <a:p>
            <a:pPr marL="914400" lvl="1" indent="-514350">
              <a:buFont typeface="+mj-lt"/>
              <a:buAutoNum type="alphaLcParenR"/>
            </a:pPr>
            <a:r>
              <a:rPr lang="en-US" sz="1600" dirty="0"/>
              <a:t>What is the priority to implement this change considering all the other ongoing approved NPRRs and changes?</a:t>
            </a:r>
          </a:p>
          <a:p>
            <a:pPr marL="914400" lvl="1" indent="-514350">
              <a:buFont typeface="+mj-lt"/>
              <a:buAutoNum type="alphaLcParenR"/>
            </a:pPr>
            <a:endParaRPr lang="en-US" sz="1600" dirty="0"/>
          </a:p>
          <a:p>
            <a:pPr marL="914400" lvl="1" indent="-514350">
              <a:buFont typeface="+mj-lt"/>
              <a:buAutoNum type="alphaLcParenR"/>
            </a:pPr>
            <a:r>
              <a:rPr lang="en-US" sz="1600" dirty="0"/>
              <a:t>And more ….</a:t>
            </a:r>
          </a:p>
          <a:p>
            <a:pPr marL="914400" lvl="1" indent="-514350">
              <a:buFont typeface="+mj-lt"/>
              <a:buAutoNum type="alphaLcParenR"/>
            </a:pPr>
            <a:endParaRPr lang="en-US" sz="1600" dirty="0"/>
          </a:p>
          <a:p>
            <a:pPr marL="914400" lvl="1" indent="-514350">
              <a:buFont typeface="+mj-lt"/>
              <a:buAutoNum type="alphaLcParenR"/>
            </a:pPr>
            <a:endParaRPr lang="en-US" sz="1600" dirty="0"/>
          </a:p>
        </p:txBody>
      </p:sp>
      <p:sp>
        <p:nvSpPr>
          <p:cNvPr id="4" name="Slide Number Placeholder 3">
            <a:extLst>
              <a:ext uri="{FF2B5EF4-FFF2-40B4-BE49-F238E27FC236}">
                <a16:creationId xmlns:a16="http://schemas.microsoft.com/office/drawing/2014/main" id="{A5BD0409-DC2C-FAD8-5386-3373CBA92305}"/>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280938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9828F-16E1-2901-CD18-F572F77BE0D8}"/>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8C4CE66E-D082-6F16-9183-31B437DB4623}"/>
              </a:ext>
            </a:extLst>
          </p:cNvPr>
          <p:cNvSpPr>
            <a:spLocks noGrp="1"/>
          </p:cNvSpPr>
          <p:nvPr>
            <p:ph idx="1"/>
          </p:nvPr>
        </p:nvSpPr>
        <p:spPr/>
        <p:txBody>
          <a:bodyPr/>
          <a:lstStyle/>
          <a:p>
            <a:pPr marL="457200" indent="-457200">
              <a:buFont typeface="+mj-lt"/>
              <a:buAutoNum type="arabicPeriod"/>
            </a:pPr>
            <a:r>
              <a:rPr lang="en-US" sz="2000" dirty="0"/>
              <a:t>Link to Floyd’s 4-12-23 Presentation</a:t>
            </a:r>
          </a:p>
          <a:p>
            <a:pPr marL="0" indent="0">
              <a:buNone/>
            </a:pPr>
            <a:r>
              <a:rPr lang="en-US" sz="2000" dirty="0">
                <a:hlinkClick r:id="rId2"/>
              </a:rPr>
              <a:t>https://www.ercot.com/files/docs/2023/04/12/LFLTF-Settlement-of-Price-Responding-Loads-041223.pptx</a:t>
            </a:r>
            <a:endParaRPr lang="en-US" sz="2000" dirty="0"/>
          </a:p>
          <a:p>
            <a:pPr marL="457200" indent="-457200">
              <a:buFont typeface="+mj-lt"/>
              <a:buAutoNum type="arabicPeriod"/>
            </a:pPr>
            <a:endParaRPr lang="en-US" sz="2000" dirty="0"/>
          </a:p>
          <a:p>
            <a:pPr marL="457200" indent="-457200">
              <a:buFont typeface="+mj-lt"/>
              <a:buAutoNum type="arabicPeriod" startAt="2"/>
            </a:pPr>
            <a:r>
              <a:rPr lang="en-US" sz="2000" dirty="0"/>
              <a:t>Load Zone LMPs</a:t>
            </a:r>
          </a:p>
          <a:p>
            <a:pPr marL="457200" indent="-457200">
              <a:buFont typeface="+mj-lt"/>
              <a:buAutoNum type="arabicPeriod" startAt="2"/>
            </a:pPr>
            <a:r>
              <a:rPr lang="en-US" sz="2000" dirty="0"/>
              <a:t>Load Zone Price Calculation</a:t>
            </a:r>
          </a:p>
          <a:p>
            <a:pPr marL="457200" indent="-457200">
              <a:buFont typeface="+mj-lt"/>
              <a:buAutoNum type="arabicPeriod" startAt="2"/>
            </a:pPr>
            <a:r>
              <a:rPr lang="en-US" sz="2000" dirty="0"/>
              <a:t>Price Calculation for Settlement Meter for ESR-CLR</a:t>
            </a:r>
          </a:p>
        </p:txBody>
      </p:sp>
      <p:sp>
        <p:nvSpPr>
          <p:cNvPr id="4" name="Slide Number Placeholder 3">
            <a:extLst>
              <a:ext uri="{FF2B5EF4-FFF2-40B4-BE49-F238E27FC236}">
                <a16:creationId xmlns:a16="http://schemas.microsoft.com/office/drawing/2014/main" id="{2F76DFAC-DB3B-3E6F-2A5C-C81211B7ABBF}"/>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29366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3001D-F274-675A-2914-99EEE38E71CD}"/>
              </a:ext>
            </a:extLst>
          </p:cNvPr>
          <p:cNvSpPr>
            <a:spLocks noGrp="1"/>
          </p:cNvSpPr>
          <p:nvPr>
            <p:ph type="title"/>
          </p:nvPr>
        </p:nvSpPr>
        <p:spPr/>
        <p:txBody>
          <a:bodyPr/>
          <a:lstStyle/>
          <a:p>
            <a:r>
              <a:rPr lang="en-US" sz="1800" dirty="0">
                <a:effectLst/>
                <a:latin typeface="Times New Roman" panose="02020603050405020304" pitchFamily="18" charset="0"/>
                <a:ea typeface="Times New Roman" panose="02020603050405020304" pitchFamily="18" charset="0"/>
              </a:rPr>
              <a:t>Real-Time Energy Imbalance Payment or Charge at a Load Zone  (6.6.32)</a:t>
            </a:r>
            <a:endParaRPr lang="en-US" dirty="0"/>
          </a:p>
        </p:txBody>
      </p:sp>
      <p:sp>
        <p:nvSpPr>
          <p:cNvPr id="3" name="Content Placeholder 2">
            <a:extLst>
              <a:ext uri="{FF2B5EF4-FFF2-40B4-BE49-F238E27FC236}">
                <a16:creationId xmlns:a16="http://schemas.microsoft.com/office/drawing/2014/main" id="{A58BFB07-75A7-F1B8-4F7D-9F843C138DF3}"/>
              </a:ext>
            </a:extLst>
          </p:cNvPr>
          <p:cNvSpPr>
            <a:spLocks noGrp="1"/>
          </p:cNvSpPr>
          <p:nvPr>
            <p:ph idx="1"/>
          </p:nvPr>
        </p:nvSpPr>
        <p:spPr>
          <a:xfrm>
            <a:off x="304800" y="1066801"/>
            <a:ext cx="8534400" cy="2209800"/>
          </a:xfrm>
        </p:spPr>
        <p:txBody>
          <a:bodyPr/>
          <a:lstStyle/>
          <a:p>
            <a:pPr marL="0" marR="0" indent="0">
              <a:spcBef>
                <a:spcPts val="1200"/>
              </a:spcBef>
              <a:spcAft>
                <a:spcPts val="1200"/>
              </a:spcAft>
              <a:buNone/>
            </a:pPr>
            <a:r>
              <a:rPr lang="en-US" sz="1800" dirty="0">
                <a:effectLst/>
                <a:latin typeface="Times New Roman" panose="02020603050405020304" pitchFamily="18" charset="0"/>
                <a:ea typeface="Times New Roman" panose="02020603050405020304" pitchFamily="18" charset="0"/>
              </a:rPr>
              <a:t>(2)  The payment or charge to each QSE for Energy Imbalance Service at a Load Zone for a given 15-minute Settlement Interval is calculated as follows:</a:t>
            </a:r>
          </a:p>
          <a:p>
            <a:pPr marL="457200" marR="0" indent="0">
              <a:spcBef>
                <a:spcPts val="0"/>
              </a:spcBef>
              <a:spcAft>
                <a:spcPts val="1200"/>
              </a:spcAft>
              <a:buNone/>
              <a:tabLst>
                <a:tab pos="1428750" algn="l"/>
                <a:tab pos="2000250" algn="l"/>
                <a:tab pos="2514600" algn="l"/>
              </a:tabLst>
            </a:pPr>
            <a:r>
              <a:rPr lang="en-US" sz="1800" b="1" dirty="0">
                <a:effectLst/>
                <a:latin typeface="Times New Roman" panose="02020603050405020304" pitchFamily="18" charset="0"/>
                <a:ea typeface="Times New Roman" panose="02020603050405020304" pitchFamily="18" charset="0"/>
              </a:rPr>
              <a:t>RTEIAMT </a:t>
            </a:r>
            <a:r>
              <a:rPr lang="en-US" sz="1800" b="1" i="1" baseline="-25000" dirty="0">
                <a:effectLst/>
                <a:latin typeface="Times New Roman" panose="02020603050405020304" pitchFamily="18" charset="0"/>
                <a:ea typeface="Times New Roman" panose="02020603050405020304" pitchFamily="18" charset="0"/>
              </a:rPr>
              <a:t>q, p</a:t>
            </a:r>
            <a:r>
              <a:rPr lang="en-US" sz="1800" b="1" dirty="0">
                <a:effectLst/>
                <a:latin typeface="Times New Roman" panose="02020603050405020304" pitchFamily="18" charset="0"/>
                <a:ea typeface="Times New Roman" panose="02020603050405020304" pitchFamily="18" charset="0"/>
              </a:rPr>
              <a:t>	=	(-1) * {[RTSPP </a:t>
            </a:r>
            <a:r>
              <a:rPr lang="en-US" sz="1800" b="1" i="1" baseline="-25000" dirty="0">
                <a:effectLst/>
                <a:latin typeface="Times New Roman" panose="02020603050405020304" pitchFamily="18" charset="0"/>
                <a:ea typeface="Times New Roman" panose="02020603050405020304" pitchFamily="18" charset="0"/>
              </a:rPr>
              <a:t>p</a:t>
            </a:r>
            <a:r>
              <a:rPr lang="en-US" sz="1800" b="1" dirty="0">
                <a:effectLst/>
                <a:latin typeface="Times New Roman" panose="02020603050405020304" pitchFamily="18" charset="0"/>
                <a:ea typeface="Times New Roman" panose="02020603050405020304" pitchFamily="18" charset="0"/>
              </a:rPr>
              <a:t> * [(SSSK </a:t>
            </a:r>
            <a:r>
              <a:rPr lang="en-US" sz="1800" b="1" i="1" baseline="-25000" dirty="0">
                <a:effectLst/>
                <a:latin typeface="Times New Roman" panose="02020603050405020304" pitchFamily="18" charset="0"/>
                <a:ea typeface="Times New Roman" panose="02020603050405020304" pitchFamily="18" charset="0"/>
              </a:rPr>
              <a:t>q, p</a:t>
            </a:r>
            <a:r>
              <a:rPr lang="en-US" sz="1800" b="1" dirty="0">
                <a:effectLst/>
                <a:latin typeface="Times New Roman" panose="02020603050405020304" pitchFamily="18" charset="0"/>
                <a:ea typeface="Times New Roman" panose="02020603050405020304" pitchFamily="18" charset="0"/>
              </a:rPr>
              <a:t> * ¼) + (DAEP </a:t>
            </a:r>
            <a:r>
              <a:rPr lang="en-US" sz="1800" b="1" i="1" baseline="-25000" dirty="0">
                <a:effectLst/>
                <a:latin typeface="Times New Roman" panose="02020603050405020304" pitchFamily="18" charset="0"/>
                <a:ea typeface="Times New Roman" panose="02020603050405020304" pitchFamily="18" charset="0"/>
              </a:rPr>
              <a:t>q, p</a:t>
            </a:r>
            <a:r>
              <a:rPr lang="en-US" sz="1800" b="1" dirty="0">
                <a:effectLst/>
                <a:latin typeface="Times New Roman" panose="02020603050405020304" pitchFamily="18" charset="0"/>
                <a:ea typeface="Times New Roman" panose="02020603050405020304" pitchFamily="18" charset="0"/>
              </a:rPr>
              <a:t> * ¼) + 				(RTQQEP </a:t>
            </a:r>
            <a:r>
              <a:rPr lang="en-US" sz="1800" b="1" i="1" baseline="-25000" dirty="0">
                <a:effectLst/>
                <a:latin typeface="Times New Roman" panose="02020603050405020304" pitchFamily="18" charset="0"/>
                <a:ea typeface="Times New Roman" panose="02020603050405020304" pitchFamily="18" charset="0"/>
              </a:rPr>
              <a:t>q, p</a:t>
            </a:r>
            <a:r>
              <a:rPr lang="en-US" sz="1800" b="1" dirty="0">
                <a:effectLst/>
                <a:latin typeface="Times New Roman" panose="02020603050405020304" pitchFamily="18" charset="0"/>
                <a:ea typeface="Times New Roman" panose="02020603050405020304" pitchFamily="18" charset="0"/>
              </a:rPr>
              <a:t> * ¼) – (SSSR </a:t>
            </a:r>
            <a:r>
              <a:rPr lang="en-US" sz="1800" b="1" i="1" baseline="-25000" dirty="0">
                <a:effectLst/>
                <a:latin typeface="Times New Roman" panose="02020603050405020304" pitchFamily="18" charset="0"/>
                <a:ea typeface="Times New Roman" panose="02020603050405020304" pitchFamily="18" charset="0"/>
              </a:rPr>
              <a:t>q, p</a:t>
            </a:r>
            <a:r>
              <a:rPr lang="en-US" sz="1800" b="1" dirty="0">
                <a:effectLst/>
                <a:latin typeface="Times New Roman" panose="02020603050405020304" pitchFamily="18" charset="0"/>
                <a:ea typeface="Times New Roman" panose="02020603050405020304" pitchFamily="18" charset="0"/>
              </a:rPr>
              <a:t> * ¼) – (DAES </a:t>
            </a:r>
            <a:r>
              <a:rPr lang="en-US" sz="1800" b="1" i="1" baseline="-25000" dirty="0">
                <a:effectLst/>
                <a:latin typeface="Times New Roman" panose="02020603050405020304" pitchFamily="18" charset="0"/>
                <a:ea typeface="Times New Roman" panose="02020603050405020304" pitchFamily="18" charset="0"/>
              </a:rPr>
              <a:t>q, p</a:t>
            </a:r>
            <a:r>
              <a:rPr lang="en-US" sz="1800" b="1" dirty="0">
                <a:effectLst/>
                <a:latin typeface="Times New Roman" panose="02020603050405020304" pitchFamily="18" charset="0"/>
                <a:ea typeface="Times New Roman" panose="02020603050405020304" pitchFamily="18" charset="0"/>
              </a:rPr>
              <a:t> * ¼) – 				(RTQQES </a:t>
            </a:r>
            <a:r>
              <a:rPr lang="en-US" sz="1800" b="1" i="1" baseline="-25000" dirty="0">
                <a:effectLst/>
                <a:latin typeface="Times New Roman" panose="02020603050405020304" pitchFamily="18" charset="0"/>
                <a:ea typeface="Times New Roman" panose="02020603050405020304" pitchFamily="18" charset="0"/>
              </a:rPr>
              <a:t>q, p</a:t>
            </a:r>
            <a:r>
              <a:rPr lang="en-US" sz="1800" b="1" dirty="0">
                <a:effectLst/>
                <a:latin typeface="Times New Roman" panose="02020603050405020304" pitchFamily="18" charset="0"/>
                <a:ea typeface="Times New Roman" panose="02020603050405020304" pitchFamily="18" charset="0"/>
              </a:rPr>
              <a:t> * ¼)]] + [</a:t>
            </a:r>
            <a:r>
              <a:rPr lang="en-US" sz="1800" b="1" dirty="0">
                <a:effectLst/>
                <a:highlight>
                  <a:srgbClr val="FFFF00"/>
                </a:highlight>
                <a:latin typeface="Times New Roman" panose="02020603050405020304" pitchFamily="18" charset="0"/>
                <a:ea typeface="Times New Roman" panose="02020603050405020304" pitchFamily="18" charset="0"/>
              </a:rPr>
              <a:t>RTSPPEW</a:t>
            </a:r>
            <a:r>
              <a:rPr lang="en-US" sz="1800" b="1" i="1" baseline="-25000" dirty="0">
                <a:effectLst/>
                <a:highlight>
                  <a:srgbClr val="FFFF00"/>
                </a:highlight>
                <a:latin typeface="Times New Roman" panose="02020603050405020304" pitchFamily="18" charset="0"/>
                <a:ea typeface="Times New Roman" panose="02020603050405020304" pitchFamily="18" charset="0"/>
              </a:rPr>
              <a:t> p</a:t>
            </a:r>
            <a:r>
              <a:rPr lang="en-US" sz="1800" b="1" dirty="0">
                <a:effectLst/>
                <a:highlight>
                  <a:srgbClr val="FFFF00"/>
                </a:highligh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 (RTMGSOGZ </a:t>
            </a:r>
            <a:r>
              <a:rPr lang="en-US" sz="1800" b="1" i="1" baseline="-25000" dirty="0">
                <a:effectLst/>
                <a:latin typeface="Times New Roman" panose="02020603050405020304" pitchFamily="18" charset="0"/>
                <a:ea typeface="Times New Roman" panose="02020603050405020304" pitchFamily="18" charset="0"/>
              </a:rPr>
              <a:t>q, p</a:t>
            </a:r>
            <a:r>
              <a:rPr lang="en-US" sz="1800" b="1" dirty="0">
                <a:effectLst/>
                <a:latin typeface="Times New Roman" panose="02020603050405020304" pitchFamily="18" charset="0"/>
                <a:ea typeface="Times New Roman" panose="02020603050405020304" pitchFamily="18" charset="0"/>
              </a:rPr>
              <a:t> – 				(</a:t>
            </a:r>
            <a:r>
              <a:rPr lang="en-US" sz="1800" b="1" dirty="0">
                <a:effectLst/>
                <a:highlight>
                  <a:srgbClr val="00FFFF"/>
                </a:highlight>
                <a:latin typeface="Times New Roman" panose="02020603050405020304" pitchFamily="18" charset="0"/>
                <a:ea typeface="Times New Roman" panose="02020603050405020304" pitchFamily="18" charset="0"/>
              </a:rPr>
              <a:t>RTAML </a:t>
            </a:r>
            <a:r>
              <a:rPr lang="en-US" sz="1800" b="1" i="1" baseline="-25000" dirty="0">
                <a:effectLst/>
                <a:highlight>
                  <a:srgbClr val="00FFFF"/>
                </a:highlight>
                <a:latin typeface="Times New Roman" panose="02020603050405020304" pitchFamily="18" charset="0"/>
                <a:ea typeface="Times New Roman" panose="02020603050405020304" pitchFamily="18" charset="0"/>
              </a:rPr>
              <a:t>q, p</a:t>
            </a:r>
            <a:r>
              <a:rPr lang="en-US" sz="1800" b="1" dirty="0">
                <a:effectLst/>
                <a:highlight>
                  <a:srgbClr val="00FFFF"/>
                </a:highligh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 RTAMLESRNW </a:t>
            </a:r>
            <a:r>
              <a:rPr lang="en-US" sz="1800" b="1" i="1" baseline="-25000" dirty="0">
                <a:effectLst/>
                <a:latin typeface="Times New Roman" panose="02020603050405020304" pitchFamily="18" charset="0"/>
                <a:ea typeface="Times New Roman" panose="02020603050405020304" pitchFamily="18" charset="0"/>
              </a:rPr>
              <a:t>q, p</a:t>
            </a:r>
            <a:r>
              <a:rPr lang="en-US" sz="1800" b="1" dirty="0">
                <a:effectLst/>
                <a:latin typeface="Times New Roman" panose="02020603050405020304" pitchFamily="18" charset="0"/>
                <a:ea typeface="Times New Roman" panose="02020603050405020304" pitchFamily="18" charset="0"/>
              </a:rPr>
              <a:t>))]} </a:t>
            </a:r>
          </a:p>
          <a:p>
            <a:pPr marL="0" indent="0">
              <a:buNone/>
            </a:pPr>
            <a:endParaRPr lang="en-US" dirty="0"/>
          </a:p>
        </p:txBody>
      </p:sp>
      <p:sp>
        <p:nvSpPr>
          <p:cNvPr id="4" name="Slide Number Placeholder 3">
            <a:extLst>
              <a:ext uri="{FF2B5EF4-FFF2-40B4-BE49-F238E27FC236}">
                <a16:creationId xmlns:a16="http://schemas.microsoft.com/office/drawing/2014/main" id="{7F872208-6667-06B3-C6BF-402F6E25EA84}"/>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302049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0251C-BAD4-0B33-D263-ECFFA37A1E2A}"/>
              </a:ext>
            </a:extLst>
          </p:cNvPr>
          <p:cNvSpPr>
            <a:spLocks noGrp="1"/>
          </p:cNvSpPr>
          <p:nvPr>
            <p:ph type="title"/>
          </p:nvPr>
        </p:nvSpPr>
        <p:spPr/>
        <p:txBody>
          <a:bodyPr/>
          <a:lstStyle/>
          <a:p>
            <a:r>
              <a:rPr lang="en-US" dirty="0"/>
              <a:t>Load Zone LMPs (section 6.6.1.4)</a:t>
            </a:r>
          </a:p>
        </p:txBody>
      </p:sp>
      <p:sp>
        <p:nvSpPr>
          <p:cNvPr id="4" name="Slide Number Placeholder 3">
            <a:extLst>
              <a:ext uri="{FF2B5EF4-FFF2-40B4-BE49-F238E27FC236}">
                <a16:creationId xmlns:a16="http://schemas.microsoft.com/office/drawing/2014/main" id="{7F809389-6A0D-69F2-361C-17D80EADC3B0}"/>
              </a:ext>
            </a:extLst>
          </p:cNvPr>
          <p:cNvSpPr>
            <a:spLocks noGrp="1"/>
          </p:cNvSpPr>
          <p:nvPr>
            <p:ph type="sldNum" sz="quarter" idx="4"/>
          </p:nvPr>
        </p:nvSpPr>
        <p:spPr/>
        <p:txBody>
          <a:bodyPr/>
          <a:lstStyle/>
          <a:p>
            <a:fld id="{1D93BD3E-1E9A-4970-A6F7-E7AC52762E0C}" type="slidenum">
              <a:rPr lang="en-US" smtClean="0"/>
              <a:pPr/>
              <a:t>7</a:t>
            </a:fld>
            <a:endParaRPr lang="en-US" dirty="0"/>
          </a:p>
        </p:txBody>
      </p:sp>
      <p:pic>
        <p:nvPicPr>
          <p:cNvPr id="16" name="Picture 15">
            <a:extLst>
              <a:ext uri="{FF2B5EF4-FFF2-40B4-BE49-F238E27FC236}">
                <a16:creationId xmlns:a16="http://schemas.microsoft.com/office/drawing/2014/main" id="{28E85F0D-7B36-54FD-D63D-A092344DB846}"/>
              </a:ext>
            </a:extLst>
          </p:cNvPr>
          <p:cNvPicPr>
            <a:picLocks noChangeAspect="1"/>
          </p:cNvPicPr>
          <p:nvPr/>
        </p:nvPicPr>
        <p:blipFill>
          <a:blip r:embed="rId2"/>
          <a:stretch>
            <a:fillRect/>
          </a:stretch>
        </p:blipFill>
        <p:spPr>
          <a:xfrm>
            <a:off x="609600" y="1447800"/>
            <a:ext cx="7772400" cy="3657600"/>
          </a:xfrm>
          <a:prstGeom prst="rect">
            <a:avLst/>
          </a:prstGeom>
        </p:spPr>
      </p:pic>
    </p:spTree>
    <p:extLst>
      <p:ext uri="{BB962C8B-B14F-4D97-AF65-F5344CB8AC3E}">
        <p14:creationId xmlns:p14="http://schemas.microsoft.com/office/powerpoint/2010/main" val="3591455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71A62-0754-65F0-96D5-6D76F4EF5D45}"/>
              </a:ext>
            </a:extLst>
          </p:cNvPr>
          <p:cNvSpPr>
            <a:spLocks noGrp="1"/>
          </p:cNvSpPr>
          <p:nvPr>
            <p:ph type="title"/>
          </p:nvPr>
        </p:nvSpPr>
        <p:spPr/>
        <p:txBody>
          <a:bodyPr/>
          <a:lstStyle/>
          <a:p>
            <a:r>
              <a:rPr lang="en-US" sz="1800" b="1" dirty="0">
                <a:effectLst/>
                <a:latin typeface="Times New Roman" panose="02020603050405020304" pitchFamily="18" charset="0"/>
                <a:ea typeface="Times New Roman" panose="02020603050405020304" pitchFamily="18" charset="0"/>
              </a:rPr>
              <a:t>Real-Time Settlement Point Price for a Load Zone (section 6.6.1.2 paragraph 2)</a:t>
            </a:r>
            <a:br>
              <a:rPr lang="en-US" sz="1800" b="1" dirty="0">
                <a:effectLst/>
                <a:latin typeface="Times New Roman" panose="02020603050405020304" pitchFamily="18" charset="0"/>
                <a:ea typeface="Times New Roman" panose="02020603050405020304" pitchFamily="18" charset="0"/>
              </a:rPr>
            </a:br>
            <a:endParaRPr lang="en-US" dirty="0"/>
          </a:p>
        </p:txBody>
      </p:sp>
      <p:sp>
        <p:nvSpPr>
          <p:cNvPr id="4" name="Slide Number Placeholder 3">
            <a:extLst>
              <a:ext uri="{FF2B5EF4-FFF2-40B4-BE49-F238E27FC236}">
                <a16:creationId xmlns:a16="http://schemas.microsoft.com/office/drawing/2014/main" id="{12269DB9-6FCA-ED20-14D8-DBBBE7E1C6ED}"/>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14" name="Picture 13">
            <a:extLst>
              <a:ext uri="{FF2B5EF4-FFF2-40B4-BE49-F238E27FC236}">
                <a16:creationId xmlns:a16="http://schemas.microsoft.com/office/drawing/2014/main" id="{8323F931-CB25-478C-15CB-0AEF2339F7C3}"/>
              </a:ext>
            </a:extLst>
          </p:cNvPr>
          <p:cNvPicPr>
            <a:picLocks noChangeAspect="1"/>
          </p:cNvPicPr>
          <p:nvPr/>
        </p:nvPicPr>
        <p:blipFill>
          <a:blip r:embed="rId2"/>
          <a:stretch>
            <a:fillRect/>
          </a:stretch>
        </p:blipFill>
        <p:spPr>
          <a:xfrm>
            <a:off x="457200" y="1066800"/>
            <a:ext cx="8229599" cy="4419600"/>
          </a:xfrm>
          <a:prstGeom prst="rect">
            <a:avLst/>
          </a:prstGeom>
        </p:spPr>
      </p:pic>
    </p:spTree>
    <p:extLst>
      <p:ext uri="{BB962C8B-B14F-4D97-AF65-F5344CB8AC3E}">
        <p14:creationId xmlns:p14="http://schemas.microsoft.com/office/powerpoint/2010/main" val="3941080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A2E5F-C78C-5330-26B4-BA65AD680DDB}"/>
              </a:ext>
            </a:extLst>
          </p:cNvPr>
          <p:cNvSpPr>
            <a:spLocks noGrp="1"/>
          </p:cNvSpPr>
          <p:nvPr>
            <p:ph type="title"/>
          </p:nvPr>
        </p:nvSpPr>
        <p:spPr/>
        <p:txBody>
          <a:bodyPr/>
          <a:lstStyle/>
          <a:p>
            <a:r>
              <a:rPr lang="en-US" dirty="0"/>
              <a:t>RT Settlement Point Price for a Load Zone </a:t>
            </a:r>
            <a:r>
              <a:rPr lang="en-US" sz="1800" dirty="0"/>
              <a:t>(section 6.6.1.2)</a:t>
            </a:r>
          </a:p>
        </p:txBody>
      </p:sp>
      <p:pic>
        <p:nvPicPr>
          <p:cNvPr id="5" name="Content Placeholder 4">
            <a:extLst>
              <a:ext uri="{FF2B5EF4-FFF2-40B4-BE49-F238E27FC236}">
                <a16:creationId xmlns:a16="http://schemas.microsoft.com/office/drawing/2014/main" id="{D8722D68-7BAC-6423-ED74-7B7F70E0E46D}"/>
              </a:ext>
            </a:extLst>
          </p:cNvPr>
          <p:cNvPicPr>
            <a:picLocks noGrp="1" noChangeAspect="1"/>
          </p:cNvPicPr>
          <p:nvPr>
            <p:ph idx="1"/>
          </p:nvPr>
        </p:nvPicPr>
        <p:blipFill>
          <a:blip r:embed="rId2"/>
          <a:stretch>
            <a:fillRect/>
          </a:stretch>
        </p:blipFill>
        <p:spPr>
          <a:xfrm>
            <a:off x="5952722" y="1168771"/>
            <a:ext cx="2886478" cy="2219635"/>
          </a:xfrm>
          <a:prstGeom prst="rect">
            <a:avLst/>
          </a:prstGeom>
        </p:spPr>
      </p:pic>
      <p:sp>
        <p:nvSpPr>
          <p:cNvPr id="4" name="Slide Number Placeholder 3">
            <a:extLst>
              <a:ext uri="{FF2B5EF4-FFF2-40B4-BE49-F238E27FC236}">
                <a16:creationId xmlns:a16="http://schemas.microsoft.com/office/drawing/2014/main" id="{FE1B11F5-B7F9-A568-C9BA-9C41DA1DA119}"/>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7" name="TextBox 6">
            <a:extLst>
              <a:ext uri="{FF2B5EF4-FFF2-40B4-BE49-F238E27FC236}">
                <a16:creationId xmlns:a16="http://schemas.microsoft.com/office/drawing/2014/main" id="{B1DD2A1D-B611-D809-88D1-F67E316D4EC2}"/>
              </a:ext>
            </a:extLst>
          </p:cNvPr>
          <p:cNvSpPr txBox="1"/>
          <p:nvPr/>
        </p:nvSpPr>
        <p:spPr>
          <a:xfrm>
            <a:off x="381000" y="695810"/>
            <a:ext cx="4572000" cy="5385192"/>
          </a:xfrm>
          <a:prstGeom prst="rect">
            <a:avLst/>
          </a:prstGeom>
          <a:noFill/>
        </p:spPr>
        <p:txBody>
          <a:bodyPr wrap="square">
            <a:spAutoFit/>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15-minute Load Zone Prices are Load Weighted and SCED duration weighted.</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15-minute Load Zone price is calculated using the State Estimated Load at each bus in the Load Zone (this is the load weighting) and uses the duration of each SCED interval (this it the SCED duration weighting.</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picture below is an example of the first 15-minute interval of the hour having four SCED intervals in the first 15-minute interval.  Note that:</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 the picture, the blue lines are when the SCED process sends out base points and SCED LMPs.</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SCED interval 1 is 3 minutes long (180 seconds)  [TLMP1]</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SCED interval 2 is 4 minutes long (240 seconds) [TLMP2]</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SCED interval 3 is 6 minutes long (360 seconds) [TLMP3]</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SCED interval 4 is 2 minutes long (120 seconds) [TLMP4]</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Total is 15 minutes (900 seconds).  See how the SCED intervals that straddle the top of the hour, and the 12:15 mark are “handled”. </a:t>
            </a:r>
          </a:p>
        </p:txBody>
      </p:sp>
      <p:pic>
        <p:nvPicPr>
          <p:cNvPr id="8" name="Picture 7">
            <a:extLst>
              <a:ext uri="{FF2B5EF4-FFF2-40B4-BE49-F238E27FC236}">
                <a16:creationId xmlns:a16="http://schemas.microsoft.com/office/drawing/2014/main" id="{7440DD6D-639D-8EB6-B5A5-22536E17DDC9}"/>
              </a:ext>
            </a:extLst>
          </p:cNvPr>
          <p:cNvPicPr>
            <a:picLocks noChangeAspect="1"/>
          </p:cNvPicPr>
          <p:nvPr/>
        </p:nvPicPr>
        <p:blipFill>
          <a:blip r:embed="rId3"/>
          <a:stretch>
            <a:fillRect/>
          </a:stretch>
        </p:blipFill>
        <p:spPr>
          <a:xfrm>
            <a:off x="5952722" y="1168770"/>
            <a:ext cx="2886478" cy="2219635"/>
          </a:xfrm>
          <a:prstGeom prst="rect">
            <a:avLst/>
          </a:prstGeom>
        </p:spPr>
      </p:pic>
    </p:spTree>
    <p:extLst>
      <p:ext uri="{BB962C8B-B14F-4D97-AF65-F5344CB8AC3E}">
        <p14:creationId xmlns:p14="http://schemas.microsoft.com/office/powerpoint/2010/main" val="115373208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A75107C8-DC22-41ED-81EF-363FA8452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63D459-1C05-483F-85D1-C9E478EC32CC}">
  <ds:schemaRefs>
    <ds:schemaRef ds:uri="http://purl.org/dc/dcmitype/"/>
    <ds:schemaRef ds:uri="http://schemas.microsoft.com/office/2006/metadata/properties"/>
    <ds:schemaRef ds:uri="http://schemas.microsoft.com/office/2006/documentManagement/types"/>
    <ds:schemaRef ds:uri="http://purl.org/dc/elements/1.1/"/>
    <ds:schemaRef ds:uri="http://purl.org/dc/terms/"/>
    <ds:schemaRef ds:uri="http://www.w3.org/XML/1998/namespace"/>
    <ds:schemaRef ds:uri="http://schemas.microsoft.com/office/infopath/2007/PartnerControls"/>
    <ds:schemaRef ds:uri="http://schemas.openxmlformats.org/package/2006/metadata/core-propertie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8023</TotalTime>
  <Words>938</Words>
  <Application>Microsoft Office PowerPoint</Application>
  <PresentationFormat>On-screen Show (4:3)</PresentationFormat>
  <Paragraphs>74</Paragraphs>
  <Slides>10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Times New Roman</vt:lpstr>
      <vt:lpstr>1_Custom Design</vt:lpstr>
      <vt:lpstr>Inside pages</vt:lpstr>
      <vt:lpstr>PowerPoint Presentation</vt:lpstr>
      <vt:lpstr>What is the Concept of the Floyd Trefny Proposal?</vt:lpstr>
      <vt:lpstr>Additional Information</vt:lpstr>
      <vt:lpstr>The proposal from Floyd needs discussion at other subcommittees</vt:lpstr>
      <vt:lpstr>Appendix</vt:lpstr>
      <vt:lpstr>Real-Time Energy Imbalance Payment or Charge at a Load Zone  (6.6.32)</vt:lpstr>
      <vt:lpstr>Load Zone LMPs (section 6.6.1.4)</vt:lpstr>
      <vt:lpstr>Real-Time Settlement Point Price for a Load Zone (section 6.6.1.2 paragraph 2) </vt:lpstr>
      <vt:lpstr>RT Settlement Point Price for a Load Zone (section 6.6.1.2)</vt:lpstr>
      <vt:lpstr>Use 6.6.3.1 paragraph (3) at the template for the ESIID MW weighted price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Blevins, Bill</cp:lastModifiedBy>
  <cp:revision>277</cp:revision>
  <cp:lastPrinted>2021-07-29T20:00:33Z</cp:lastPrinted>
  <dcterms:created xsi:type="dcterms:W3CDTF">2016-01-21T15:20:31Z</dcterms:created>
  <dcterms:modified xsi:type="dcterms:W3CDTF">2023-05-30T23:03:07Z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