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98" r:id="rId7"/>
    <p:sldId id="299" r:id="rId8"/>
    <p:sldId id="300" r:id="rId9"/>
    <p:sldId id="301" r:id="rId10"/>
    <p:sldId id="302" r:id="rId11"/>
    <p:sldId id="29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5" autoAdjust="0"/>
    <p:restoredTop sz="89103" autoAdjust="0"/>
  </p:normalViewPr>
  <p:slideViewPr>
    <p:cSldViewPr showGuides="1">
      <p:cViewPr varScale="1">
        <p:scale>
          <a:sx n="80" d="100"/>
          <a:sy n="80" d="100"/>
        </p:scale>
        <p:origin x="157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08" tIns="46805" rIns="93608" bIns="468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608" tIns="46805" rIns="93608" bIns="468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Dec 23</a:t>
            </a:r>
            <a:r>
              <a:rPr lang="en-US" sz="2000"/>
              <a:t>, 2022 </a:t>
            </a:r>
            <a:r>
              <a:rPr lang="en-US" sz="2000" dirty="0"/>
              <a:t>Analysis of Response During Winter Storm Elliott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Retail Market Subcommittee – June 5,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5646766-BB2E-F48C-3772-D991E99EC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840370"/>
            <a:ext cx="8229600" cy="350519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High Price Event: Dec 23, Intervals 21 – 35, Load Reduction 3,700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Down Ramp: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Started Dec 21 at interval 66, load reduction increased to  300 MW by interval 96.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Dec 22, Interval 96  reduction 2,000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Dec 24: Average reduction 3,300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Dec 25: Average reduction 3,000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Largest competitive load reduction during summer 2022 occurred on July 13 and totaled 2,400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8B475D6-4800-47F5-9C96-EA1D352A4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483" y="3789452"/>
            <a:ext cx="7584896" cy="326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171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415F-4634-274C-E32D-C5EF7104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3630-6977-FFCE-BFB7-BEB7845AE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Analysis targeted competitive Non-weather sensitive ESIIDs: </a:t>
            </a:r>
          </a:p>
          <a:p>
            <a:pPr lvl="1"/>
            <a:r>
              <a:rPr lang="en-US" sz="2000" dirty="0"/>
              <a:t>4CP billing ESIIDs, and/or</a:t>
            </a:r>
          </a:p>
          <a:p>
            <a:pPr lvl="1"/>
            <a:r>
              <a:rPr lang="en-US" sz="2000" dirty="0"/>
              <a:t>ESIIDs reported on Indexed pricing for 2022 Demand Response Survey and still with reporting REP on Dec 31, 2022.</a:t>
            </a:r>
          </a:p>
          <a:p>
            <a:pPr lvl="1"/>
            <a:endParaRPr lang="en-US" sz="800" dirty="0"/>
          </a:p>
          <a:p>
            <a:r>
              <a:rPr lang="en-US" sz="2200" dirty="0"/>
              <a:t>Baselines developed at ESIID-level – average load on weekdays Dec 15 – 21.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/>
              <a:t>ESIIDs identified as responding based on significant load reduction during Dec 23 high-price event.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/>
              <a:t>Weather sensitive ESIIDs and NOIEs also were examined.</a:t>
            </a:r>
          </a:p>
          <a:p>
            <a:pPr lvl="1"/>
            <a:r>
              <a:rPr lang="en-US" sz="2000" dirty="0"/>
              <a:t>Typically would use Regression baselines, but Dec 23 was a Friday, holiday - regression models yielded unreliable estimates</a:t>
            </a:r>
          </a:p>
          <a:p>
            <a:pPr lvl="1"/>
            <a:r>
              <a:rPr lang="en-US" sz="2000" dirty="0"/>
              <a:t>Examined actual loads over Dec 15 – 31 … no apparent, significant load reductions found.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A069B-8288-497D-13E7-DEB5E2CDB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02BA8B0-A0E2-BF84-AC33-8B539810B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74" y="914400"/>
            <a:ext cx="8234737" cy="35000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23, 2022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Quantified 2021 Christmas Holiday related load reductions for ESIIDs identified as responding to Dec 23, 2022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Note: applied same baseline methodology to the 2021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24 load was about 100 MW lower than baseline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25 load was about 200 MW lower than the baseline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FA2E369-C984-6222-F7C2-574ECF148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48" y="3843603"/>
            <a:ext cx="7523252" cy="32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C8EA6DD-D187-2422-C00F-1D4C0676B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245011" cy="35000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23, 2022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Quantified 2020 Christmas Holiday related load reductions for ESIIDs identified as responding to Dec 23, 2022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Note: applied same baseline methodology to the 2020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24 load was about 250 MW lower than baseline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25 load was about 525 MW lower than the baseline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8B6F0-DAF4-6593-3D72-D7926F35C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604" y="3840822"/>
            <a:ext cx="7505796" cy="32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2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415F-4634-274C-E32D-C5EF7104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Load Reduction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3630-6977-FFCE-BFB7-BEB7845AE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052221"/>
          </a:xfrm>
        </p:spPr>
        <p:txBody>
          <a:bodyPr/>
          <a:lstStyle/>
          <a:p>
            <a:r>
              <a:rPr lang="en-US" sz="2400" dirty="0"/>
              <a:t>Looking at prior year seasonal load reductions</a:t>
            </a:r>
            <a:r>
              <a:rPr lang="en-US" sz="2200" dirty="0"/>
              <a:t>,</a:t>
            </a:r>
          </a:p>
          <a:p>
            <a:pPr lvl="1"/>
            <a:r>
              <a:rPr lang="en-US" sz="2200" dirty="0"/>
              <a:t>Reduction for Friday, December 24, 2021: 100 MW</a:t>
            </a:r>
          </a:p>
          <a:p>
            <a:pPr lvl="1"/>
            <a:r>
              <a:rPr lang="en-US" sz="2200" dirty="0"/>
              <a:t>Reduction for Thursday, December 24, 2020: 250 MW</a:t>
            </a:r>
          </a:p>
          <a:p>
            <a:pPr lvl="1"/>
            <a:r>
              <a:rPr lang="en-US" sz="2200" dirty="0"/>
              <a:t>A plausible assumption for Friday, Dec 23, 2022: 250 MW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Response for Dec 23 High-price event:</a:t>
            </a:r>
          </a:p>
          <a:p>
            <a:pPr marL="457200" lvl="1" indent="0">
              <a:buNone/>
            </a:pPr>
            <a:r>
              <a:rPr lang="en-US" sz="2200" dirty="0"/>
              <a:t>		Total response 	3,700 MW</a:t>
            </a:r>
          </a:p>
          <a:p>
            <a:pPr marL="457200" lvl="1" indent="0">
              <a:buNone/>
            </a:pPr>
            <a:r>
              <a:rPr lang="en-US" sz="2200" dirty="0"/>
              <a:t>		Season response 	</a:t>
            </a:r>
            <a:r>
              <a:rPr lang="en-US" sz="2200" u="sng" dirty="0"/>
              <a:t>  -250 MW</a:t>
            </a:r>
          </a:p>
          <a:p>
            <a:pPr marL="457200" lvl="1" indent="0">
              <a:buNone/>
            </a:pPr>
            <a:r>
              <a:rPr lang="en-US" sz="2200" dirty="0"/>
              <a:t>		High price response    3,450 MW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A069B-8288-497D-13E7-DEB5E2CDB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c34af464-7aa1-4edd-9be4-83dffc1cb926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33448</TotalTime>
  <Words>434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ESIIDs with Dec 23 Load Reductions</vt:lpstr>
      <vt:lpstr>Methodology</vt:lpstr>
      <vt:lpstr>ESIIDs with Dec 23, 2022 Load Reductions</vt:lpstr>
      <vt:lpstr>ESIIDs with Dec 23, 2022 Load Reductions</vt:lpstr>
      <vt:lpstr>Seasonal Load Reduction Adjustment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562</cp:revision>
  <cp:lastPrinted>2023-02-28T15:53:30Z</cp:lastPrinted>
  <dcterms:created xsi:type="dcterms:W3CDTF">2016-01-21T15:20:31Z</dcterms:created>
  <dcterms:modified xsi:type="dcterms:W3CDTF">2023-07-24T22:06:42Z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