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135" r:id="rId2"/>
    <p:sldId id="1134" r:id="rId3"/>
    <p:sldId id="1136" r:id="rId4"/>
    <p:sldId id="1130" r:id="rId5"/>
    <p:sldId id="113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9"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5C47D-1CE2-413C-A42F-8013714F2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07C4D-CD50-4CA7-9D6D-C74188DC99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C129DF-DA0A-40DD-8EDE-43AD685CB7CE}"/>
              </a:ext>
            </a:extLst>
          </p:cNvPr>
          <p:cNvSpPr>
            <a:spLocks noGrp="1"/>
          </p:cNvSpPr>
          <p:nvPr>
            <p:ph type="dt" sz="half" idx="10"/>
          </p:nvPr>
        </p:nvSpPr>
        <p:spPr/>
        <p:txBody>
          <a:bodyPr/>
          <a:lstStyle/>
          <a:p>
            <a:fld id="{888D4F99-19F7-4184-8A3F-7D883BAD107F}" type="datetimeFigureOut">
              <a:rPr lang="en-US" smtClean="0"/>
              <a:t>5/31/2023</a:t>
            </a:fld>
            <a:endParaRPr lang="en-US"/>
          </a:p>
        </p:txBody>
      </p:sp>
      <p:sp>
        <p:nvSpPr>
          <p:cNvPr id="5" name="Footer Placeholder 4">
            <a:extLst>
              <a:ext uri="{FF2B5EF4-FFF2-40B4-BE49-F238E27FC236}">
                <a16:creationId xmlns:a16="http://schemas.microsoft.com/office/drawing/2014/main" id="{8B05FF23-8721-4E50-9DB4-20ED06D5A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ADB3B2-2A1F-44BC-9111-A1D27F52FBEC}"/>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705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61E69-42CD-471D-A39A-834B27B9F1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33CD8B-8404-4BB7-96C6-40E36052F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FA3DC2-DB8D-4909-A2E2-74461866D164}"/>
              </a:ext>
            </a:extLst>
          </p:cNvPr>
          <p:cNvSpPr>
            <a:spLocks noGrp="1"/>
          </p:cNvSpPr>
          <p:nvPr>
            <p:ph type="dt" sz="half" idx="10"/>
          </p:nvPr>
        </p:nvSpPr>
        <p:spPr/>
        <p:txBody>
          <a:bodyPr/>
          <a:lstStyle/>
          <a:p>
            <a:fld id="{888D4F99-19F7-4184-8A3F-7D883BAD107F}" type="datetimeFigureOut">
              <a:rPr lang="en-US" smtClean="0"/>
              <a:t>5/31/2023</a:t>
            </a:fld>
            <a:endParaRPr lang="en-US"/>
          </a:p>
        </p:txBody>
      </p:sp>
      <p:sp>
        <p:nvSpPr>
          <p:cNvPr id="5" name="Footer Placeholder 4">
            <a:extLst>
              <a:ext uri="{FF2B5EF4-FFF2-40B4-BE49-F238E27FC236}">
                <a16:creationId xmlns:a16="http://schemas.microsoft.com/office/drawing/2014/main" id="{8696C78D-DAB0-4909-8606-E3266B8E03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C8A75-AFEC-4D12-AE5F-9D8A48AAC6C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59630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76F8D-2037-47E3-A74E-9F58D57FA9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CD6158-56FA-4493-85BC-EDAE355B8A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CF1E7-CAA8-45D4-9B3A-CA9237B6EFE2}"/>
              </a:ext>
            </a:extLst>
          </p:cNvPr>
          <p:cNvSpPr>
            <a:spLocks noGrp="1"/>
          </p:cNvSpPr>
          <p:nvPr>
            <p:ph type="dt" sz="half" idx="10"/>
          </p:nvPr>
        </p:nvSpPr>
        <p:spPr/>
        <p:txBody>
          <a:bodyPr/>
          <a:lstStyle/>
          <a:p>
            <a:fld id="{888D4F99-19F7-4184-8A3F-7D883BAD107F}" type="datetimeFigureOut">
              <a:rPr lang="en-US" smtClean="0"/>
              <a:t>5/31/2023</a:t>
            </a:fld>
            <a:endParaRPr lang="en-US"/>
          </a:p>
        </p:txBody>
      </p:sp>
      <p:sp>
        <p:nvSpPr>
          <p:cNvPr id="5" name="Footer Placeholder 4">
            <a:extLst>
              <a:ext uri="{FF2B5EF4-FFF2-40B4-BE49-F238E27FC236}">
                <a16:creationId xmlns:a16="http://schemas.microsoft.com/office/drawing/2014/main" id="{F81CAD08-FCEF-4563-88A3-581A8F5C6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526FC-3564-4B0B-8D72-A68AF20C3F6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6490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92DCE-F78D-4EC9-ABAB-28F5A10ABE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100DF-D0D1-4870-8CC2-79C1063762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16D3A-2552-4982-87E0-6AC0BE19A0DE}"/>
              </a:ext>
            </a:extLst>
          </p:cNvPr>
          <p:cNvSpPr>
            <a:spLocks noGrp="1"/>
          </p:cNvSpPr>
          <p:nvPr>
            <p:ph type="dt" sz="half" idx="10"/>
          </p:nvPr>
        </p:nvSpPr>
        <p:spPr/>
        <p:txBody>
          <a:bodyPr/>
          <a:lstStyle/>
          <a:p>
            <a:fld id="{888D4F99-19F7-4184-8A3F-7D883BAD107F}" type="datetimeFigureOut">
              <a:rPr lang="en-US" smtClean="0"/>
              <a:t>5/31/2023</a:t>
            </a:fld>
            <a:endParaRPr lang="en-US"/>
          </a:p>
        </p:txBody>
      </p:sp>
      <p:sp>
        <p:nvSpPr>
          <p:cNvPr id="5" name="Footer Placeholder 4">
            <a:extLst>
              <a:ext uri="{FF2B5EF4-FFF2-40B4-BE49-F238E27FC236}">
                <a16:creationId xmlns:a16="http://schemas.microsoft.com/office/drawing/2014/main" id="{02CEE84A-E2E9-40A8-9FDB-90A5D9F0F7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7B279D-5085-42A1-856E-63D32778F2A0}"/>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40904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CF7CC-4CD2-4B1C-8453-7BEE19D19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6D56FC-1A31-4323-8F73-C89060302D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3BD6E0-1DFB-4B60-A053-A170DF8B7F11}"/>
              </a:ext>
            </a:extLst>
          </p:cNvPr>
          <p:cNvSpPr>
            <a:spLocks noGrp="1"/>
          </p:cNvSpPr>
          <p:nvPr>
            <p:ph type="dt" sz="half" idx="10"/>
          </p:nvPr>
        </p:nvSpPr>
        <p:spPr/>
        <p:txBody>
          <a:bodyPr/>
          <a:lstStyle/>
          <a:p>
            <a:fld id="{888D4F99-19F7-4184-8A3F-7D883BAD107F}" type="datetimeFigureOut">
              <a:rPr lang="en-US" smtClean="0"/>
              <a:t>5/31/2023</a:t>
            </a:fld>
            <a:endParaRPr lang="en-US"/>
          </a:p>
        </p:txBody>
      </p:sp>
      <p:sp>
        <p:nvSpPr>
          <p:cNvPr id="5" name="Footer Placeholder 4">
            <a:extLst>
              <a:ext uri="{FF2B5EF4-FFF2-40B4-BE49-F238E27FC236}">
                <a16:creationId xmlns:a16="http://schemas.microsoft.com/office/drawing/2014/main" id="{1EA3AD3E-67D1-455F-BAD9-D7DA783A0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70BC51-D5C9-4B30-95CA-EAA0499CB0C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83633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7D2C-6F0C-4A8F-8CD6-1C89C10EF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46E5BE-69D6-4DBC-A6B8-4D26A3214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2FF47-CC70-454A-9EEB-76C9F6F482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1112FC-912B-47EE-AB68-C65BADCC4521}"/>
              </a:ext>
            </a:extLst>
          </p:cNvPr>
          <p:cNvSpPr>
            <a:spLocks noGrp="1"/>
          </p:cNvSpPr>
          <p:nvPr>
            <p:ph type="dt" sz="half" idx="10"/>
          </p:nvPr>
        </p:nvSpPr>
        <p:spPr/>
        <p:txBody>
          <a:bodyPr/>
          <a:lstStyle/>
          <a:p>
            <a:fld id="{888D4F99-19F7-4184-8A3F-7D883BAD107F}" type="datetimeFigureOut">
              <a:rPr lang="en-US" smtClean="0"/>
              <a:t>5/31/2023</a:t>
            </a:fld>
            <a:endParaRPr lang="en-US"/>
          </a:p>
        </p:txBody>
      </p:sp>
      <p:sp>
        <p:nvSpPr>
          <p:cNvPr id="6" name="Footer Placeholder 5">
            <a:extLst>
              <a:ext uri="{FF2B5EF4-FFF2-40B4-BE49-F238E27FC236}">
                <a16:creationId xmlns:a16="http://schemas.microsoft.com/office/drawing/2014/main" id="{EEEF5D72-9E90-4871-B27B-DB93FD2AEF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1BC402-678A-4537-B63D-33B3B3EF50F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86101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6BDB-20CF-41C9-8C2E-E7984E47F6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4CBE24-03BD-401E-AF3A-0EE17F030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9F3812-3F85-42D9-B48C-860D5CE524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F3F69C-BC30-4D1A-BD5F-A02331E56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B5E5BE-B11C-4EF7-BF12-344BE0C116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312F1B-DDB6-47D7-9555-F899EA1B07AE}"/>
              </a:ext>
            </a:extLst>
          </p:cNvPr>
          <p:cNvSpPr>
            <a:spLocks noGrp="1"/>
          </p:cNvSpPr>
          <p:nvPr>
            <p:ph type="dt" sz="half" idx="10"/>
          </p:nvPr>
        </p:nvSpPr>
        <p:spPr/>
        <p:txBody>
          <a:bodyPr/>
          <a:lstStyle/>
          <a:p>
            <a:fld id="{888D4F99-19F7-4184-8A3F-7D883BAD107F}" type="datetimeFigureOut">
              <a:rPr lang="en-US" smtClean="0"/>
              <a:t>5/31/2023</a:t>
            </a:fld>
            <a:endParaRPr lang="en-US"/>
          </a:p>
        </p:txBody>
      </p:sp>
      <p:sp>
        <p:nvSpPr>
          <p:cNvPr id="8" name="Footer Placeholder 7">
            <a:extLst>
              <a:ext uri="{FF2B5EF4-FFF2-40B4-BE49-F238E27FC236}">
                <a16:creationId xmlns:a16="http://schemas.microsoft.com/office/drawing/2014/main" id="{52FDB4BD-54B7-414D-8D5D-4C6F1482C5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73657D-6647-4119-B3E0-ED7719D0B39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079345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46D78-0C5D-436E-8219-CDECD9AA9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E3232-DE48-4131-9CF3-F43D8AFBFD33}"/>
              </a:ext>
            </a:extLst>
          </p:cNvPr>
          <p:cNvSpPr>
            <a:spLocks noGrp="1"/>
          </p:cNvSpPr>
          <p:nvPr>
            <p:ph type="dt" sz="half" idx="10"/>
          </p:nvPr>
        </p:nvSpPr>
        <p:spPr/>
        <p:txBody>
          <a:bodyPr/>
          <a:lstStyle/>
          <a:p>
            <a:fld id="{888D4F99-19F7-4184-8A3F-7D883BAD107F}" type="datetimeFigureOut">
              <a:rPr lang="en-US" smtClean="0"/>
              <a:t>5/31/2023</a:t>
            </a:fld>
            <a:endParaRPr lang="en-US"/>
          </a:p>
        </p:txBody>
      </p:sp>
      <p:sp>
        <p:nvSpPr>
          <p:cNvPr id="4" name="Footer Placeholder 3">
            <a:extLst>
              <a:ext uri="{FF2B5EF4-FFF2-40B4-BE49-F238E27FC236}">
                <a16:creationId xmlns:a16="http://schemas.microsoft.com/office/drawing/2014/main" id="{077B1F46-0693-49A5-804C-09C59CF847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6DF0D1-E545-41C5-A2AA-1DCE3FCC607B}"/>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74631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35D95-6F31-416C-B0E4-CFEB563D368F}"/>
              </a:ext>
            </a:extLst>
          </p:cNvPr>
          <p:cNvSpPr>
            <a:spLocks noGrp="1"/>
          </p:cNvSpPr>
          <p:nvPr>
            <p:ph type="dt" sz="half" idx="10"/>
          </p:nvPr>
        </p:nvSpPr>
        <p:spPr/>
        <p:txBody>
          <a:bodyPr/>
          <a:lstStyle/>
          <a:p>
            <a:fld id="{888D4F99-19F7-4184-8A3F-7D883BAD107F}" type="datetimeFigureOut">
              <a:rPr lang="en-US" smtClean="0"/>
              <a:t>5/31/2023</a:t>
            </a:fld>
            <a:endParaRPr lang="en-US"/>
          </a:p>
        </p:txBody>
      </p:sp>
      <p:sp>
        <p:nvSpPr>
          <p:cNvPr id="3" name="Footer Placeholder 2">
            <a:extLst>
              <a:ext uri="{FF2B5EF4-FFF2-40B4-BE49-F238E27FC236}">
                <a16:creationId xmlns:a16="http://schemas.microsoft.com/office/drawing/2014/main" id="{F7F940D4-DA7E-4AC1-93C7-03A3C96398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7B732E-5E4D-41F4-A80A-60C86E08D272}"/>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46590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D0511-6355-491A-9294-E83850FAB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0C296-91D3-4B69-9911-4CA851AC6B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57B1D9-CB14-4619-9781-70C316F9E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3FE32-930F-4B4E-8BFC-F7857599B6C7}"/>
              </a:ext>
            </a:extLst>
          </p:cNvPr>
          <p:cNvSpPr>
            <a:spLocks noGrp="1"/>
          </p:cNvSpPr>
          <p:nvPr>
            <p:ph type="dt" sz="half" idx="10"/>
          </p:nvPr>
        </p:nvSpPr>
        <p:spPr/>
        <p:txBody>
          <a:bodyPr/>
          <a:lstStyle/>
          <a:p>
            <a:fld id="{888D4F99-19F7-4184-8A3F-7D883BAD107F}" type="datetimeFigureOut">
              <a:rPr lang="en-US" smtClean="0"/>
              <a:t>5/31/2023</a:t>
            </a:fld>
            <a:endParaRPr lang="en-US"/>
          </a:p>
        </p:txBody>
      </p:sp>
      <p:sp>
        <p:nvSpPr>
          <p:cNvPr id="6" name="Footer Placeholder 5">
            <a:extLst>
              <a:ext uri="{FF2B5EF4-FFF2-40B4-BE49-F238E27FC236}">
                <a16:creationId xmlns:a16="http://schemas.microsoft.com/office/drawing/2014/main" id="{D6F6187B-0564-4277-9C02-75884F059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848283-9961-4E4A-91E5-99EA941C3FD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81479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3C3FF-D6EE-4B9F-8657-B9AB324AAF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446719-2938-426F-AE45-7A3751F3E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0DB69C-35A0-4C97-A518-A33EA665E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C9F4C-0612-4E19-BE76-9BADA7BF75FC}"/>
              </a:ext>
            </a:extLst>
          </p:cNvPr>
          <p:cNvSpPr>
            <a:spLocks noGrp="1"/>
          </p:cNvSpPr>
          <p:nvPr>
            <p:ph type="dt" sz="half" idx="10"/>
          </p:nvPr>
        </p:nvSpPr>
        <p:spPr/>
        <p:txBody>
          <a:bodyPr/>
          <a:lstStyle/>
          <a:p>
            <a:fld id="{888D4F99-19F7-4184-8A3F-7D883BAD107F}" type="datetimeFigureOut">
              <a:rPr lang="en-US" smtClean="0"/>
              <a:t>5/31/2023</a:t>
            </a:fld>
            <a:endParaRPr lang="en-US"/>
          </a:p>
        </p:txBody>
      </p:sp>
      <p:sp>
        <p:nvSpPr>
          <p:cNvPr id="6" name="Footer Placeholder 5">
            <a:extLst>
              <a:ext uri="{FF2B5EF4-FFF2-40B4-BE49-F238E27FC236}">
                <a16:creationId xmlns:a16="http://schemas.microsoft.com/office/drawing/2014/main" id="{00AB30CC-324D-4DAF-97B6-3F518EFD77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18BE4-61DF-44F6-8ABC-FE001CAEED3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51796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5C4691-FAB5-44C7-991C-E554C5C1B8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C4B742-645D-46C5-A3C8-66AD51BDF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9D426-6B3B-4947-A9ED-9A343CBB71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D4F99-19F7-4184-8A3F-7D883BAD107F}" type="datetimeFigureOut">
              <a:rPr lang="en-US" smtClean="0"/>
              <a:t>5/31/2023</a:t>
            </a:fld>
            <a:endParaRPr lang="en-US"/>
          </a:p>
        </p:txBody>
      </p:sp>
      <p:sp>
        <p:nvSpPr>
          <p:cNvPr id="5" name="Footer Placeholder 4">
            <a:extLst>
              <a:ext uri="{FF2B5EF4-FFF2-40B4-BE49-F238E27FC236}">
                <a16:creationId xmlns:a16="http://schemas.microsoft.com/office/drawing/2014/main" id="{C7DEB096-3D66-4D48-8EF0-DDBFA0C522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1052A1-BA78-4A43-BE55-81E1FB45D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BDD67-18CD-4D29-9232-B4C42101E495}" type="slidenum">
              <a:rPr lang="en-US" smtClean="0"/>
              <a:t>‹#›</a:t>
            </a:fld>
            <a:endParaRPr lang="en-US"/>
          </a:p>
        </p:txBody>
      </p:sp>
    </p:spTree>
    <p:extLst>
      <p:ext uri="{BB962C8B-B14F-4D97-AF65-F5344CB8AC3E}">
        <p14:creationId xmlns:p14="http://schemas.microsoft.com/office/powerpoint/2010/main" val="186598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600200"/>
            <a:ext cx="7772400" cy="1676400"/>
          </a:xfrm>
        </p:spPr>
        <p:txBody>
          <a:bodyPr>
            <a:noAutofit/>
          </a:bodyPr>
          <a:lstStyle/>
          <a:p>
            <a:r>
              <a:rPr lang="en-US" sz="3600" b="1" dirty="0">
                <a:latin typeface="+mn-lt"/>
              </a:rPr>
              <a:t>Wholesale Market Working Group update to the Wholesale Market Subcommittee</a:t>
            </a:r>
          </a:p>
        </p:txBody>
      </p:sp>
      <p:sp>
        <p:nvSpPr>
          <p:cNvPr id="3" name="Subtitle 2"/>
          <p:cNvSpPr>
            <a:spLocks noGrp="1"/>
          </p:cNvSpPr>
          <p:nvPr>
            <p:ph type="subTitle" idx="1"/>
          </p:nvPr>
        </p:nvSpPr>
        <p:spPr>
          <a:xfrm>
            <a:off x="3109404" y="5181600"/>
            <a:ext cx="6400800" cy="685800"/>
          </a:xfrm>
        </p:spPr>
        <p:txBody>
          <a:bodyPr>
            <a:normAutofit/>
          </a:bodyPr>
          <a:lstStyle/>
          <a:p>
            <a:r>
              <a:rPr lang="en-US" dirty="0"/>
              <a:t>06/07/2023</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3566604" y="3962401"/>
            <a:ext cx="5486400" cy="646331"/>
          </a:xfrm>
          <a:prstGeom prst="rect">
            <a:avLst/>
          </a:prstGeom>
          <a:noFill/>
        </p:spPr>
        <p:txBody>
          <a:bodyPr wrap="square" rtlCol="0">
            <a:spAutoFit/>
          </a:bodyPr>
          <a:lstStyle/>
          <a:p>
            <a:pPr algn="ctr"/>
            <a:r>
              <a:rPr lang="en-US" dirty="0"/>
              <a:t> </a:t>
            </a:r>
            <a:r>
              <a:rPr lang="en-US" b="1" dirty="0"/>
              <a:t>John Ritch, NextEra Energy, Chair</a:t>
            </a:r>
          </a:p>
          <a:p>
            <a:pPr algn="ctr"/>
            <a:r>
              <a:rPr lang="en-US" b="1" dirty="0"/>
              <a:t>Colin Walcavich, National Grid, Vice Chair</a:t>
            </a:r>
          </a:p>
        </p:txBody>
      </p:sp>
    </p:spTree>
    <p:extLst>
      <p:ext uri="{BB962C8B-B14F-4D97-AF65-F5344CB8AC3E}">
        <p14:creationId xmlns:p14="http://schemas.microsoft.com/office/powerpoint/2010/main" val="3329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EC8F-2D4F-4A40-B1DE-C737D9B7B006}"/>
              </a:ext>
            </a:extLst>
          </p:cNvPr>
          <p:cNvSpPr>
            <a:spLocks noGrp="1"/>
          </p:cNvSpPr>
          <p:nvPr>
            <p:ph type="title"/>
          </p:nvPr>
        </p:nvSpPr>
        <p:spPr>
          <a:xfrm>
            <a:off x="760046" y="163790"/>
            <a:ext cx="10515600" cy="1177282"/>
          </a:xfrm>
        </p:spPr>
        <p:txBody>
          <a:bodyPr>
            <a:noAutofit/>
          </a:bodyPr>
          <a:lstStyle/>
          <a:p>
            <a:pPr algn="ctr"/>
            <a:r>
              <a:rPr lang="en-US" sz="5400" b="1" dirty="0"/>
              <a:t>WMWG Update to WMS</a:t>
            </a:r>
            <a:endParaRPr lang="en-US" sz="5400" dirty="0"/>
          </a:p>
        </p:txBody>
      </p:sp>
      <p:sp>
        <p:nvSpPr>
          <p:cNvPr id="3" name="Content Placeholder 2">
            <a:extLst>
              <a:ext uri="{FF2B5EF4-FFF2-40B4-BE49-F238E27FC236}">
                <a16:creationId xmlns:a16="http://schemas.microsoft.com/office/drawing/2014/main" id="{3FFE9BD2-307A-4E7D-A5B1-8A2D4D3A467B}"/>
              </a:ext>
            </a:extLst>
          </p:cNvPr>
          <p:cNvSpPr>
            <a:spLocks noGrp="1"/>
          </p:cNvSpPr>
          <p:nvPr>
            <p:ph idx="1"/>
          </p:nvPr>
        </p:nvSpPr>
        <p:spPr>
          <a:xfrm>
            <a:off x="916353" y="1341071"/>
            <a:ext cx="10861790" cy="4351338"/>
          </a:xfrm>
        </p:spPr>
        <p:txBody>
          <a:bodyPr>
            <a:noAutofit/>
          </a:bodyPr>
          <a:lstStyle/>
          <a:p>
            <a:pPr>
              <a:spcBef>
                <a:spcPts val="0"/>
              </a:spcBef>
              <a:defRPr/>
            </a:pPr>
            <a:r>
              <a:rPr lang="en-US" sz="2400" dirty="0"/>
              <a:t>May 5</a:t>
            </a:r>
            <a:r>
              <a:rPr lang="en-US" sz="2400" baseline="30000" dirty="0"/>
              <a:t>th</a:t>
            </a:r>
            <a:r>
              <a:rPr lang="en-US" sz="2400" dirty="0"/>
              <a:t> WMWG WEBEX Meeting</a:t>
            </a:r>
            <a:endParaRPr lang="en-US" sz="2400" dirty="0">
              <a:cs typeface="Arial" panose="020B0604020202020204" pitchFamily="34" charset="0"/>
            </a:endParaRPr>
          </a:p>
          <a:p>
            <a:pPr>
              <a:spcBef>
                <a:spcPts val="0"/>
              </a:spcBef>
              <a:defRPr/>
            </a:pPr>
            <a:r>
              <a:rPr lang="en-US" sz="2400" dirty="0">
                <a:cs typeface="Arial" panose="020B0604020202020204" pitchFamily="34" charset="0"/>
              </a:rPr>
              <a:t>Review of Standing ERCOT reports (January &amp; February)</a:t>
            </a:r>
          </a:p>
          <a:p>
            <a:pPr lvl="1">
              <a:spcBef>
                <a:spcPts val="0"/>
              </a:spcBef>
              <a:defRPr/>
            </a:pPr>
            <a:r>
              <a:rPr lang="en-US" sz="2000" dirty="0">
                <a:cs typeface="Arial" panose="020B0604020202020204" pitchFamily="34" charset="0"/>
              </a:rPr>
              <a:t>GREDP, Intra-hour IRR F/C, Wind F/C, RUC impacts, Solar F/C, Market Update (SASMS)</a:t>
            </a:r>
          </a:p>
          <a:p>
            <a:pPr lvl="1">
              <a:spcBef>
                <a:spcPts val="0"/>
              </a:spcBef>
              <a:defRPr/>
            </a:pPr>
            <a:r>
              <a:rPr lang="en-US" sz="2000" dirty="0">
                <a:cs typeface="Arial" panose="020B0604020202020204" pitchFamily="34" charset="0"/>
              </a:rPr>
              <a:t>No questions asked</a:t>
            </a:r>
          </a:p>
          <a:p>
            <a:pPr marL="457200" lvl="1" indent="0">
              <a:spcBef>
                <a:spcPts val="0"/>
              </a:spcBef>
              <a:buNone/>
              <a:defRPr/>
            </a:pPr>
            <a:endParaRPr lang="en-US" sz="2000" dirty="0">
              <a:cs typeface="Arial" panose="020B0604020202020204" pitchFamily="34" charset="0"/>
            </a:endParaRPr>
          </a:p>
          <a:p>
            <a:pPr>
              <a:spcBef>
                <a:spcPts val="0"/>
              </a:spcBef>
              <a:defRPr/>
            </a:pPr>
            <a:r>
              <a:rPr lang="en-US" sz="2400" dirty="0"/>
              <a:t>ERCOT Update - CSAPR Litigation </a:t>
            </a:r>
          </a:p>
          <a:p>
            <a:pPr lvl="1">
              <a:spcBef>
                <a:spcPts val="0"/>
              </a:spcBef>
              <a:defRPr/>
            </a:pPr>
            <a:r>
              <a:rPr lang="en-US" sz="2000" dirty="0"/>
              <a:t>5</a:t>
            </a:r>
            <a:r>
              <a:rPr lang="en-US" sz="2000" baseline="30000" dirty="0"/>
              <a:t>th</a:t>
            </a:r>
            <a:r>
              <a:rPr lang="en-US" sz="2000" dirty="0"/>
              <a:t> Circuit Court of Appeals stayed EPA’s Denial of Texas’ State Implementation Plan (“SIP”)</a:t>
            </a:r>
          </a:p>
          <a:p>
            <a:pPr lvl="1">
              <a:spcBef>
                <a:spcPts val="0"/>
              </a:spcBef>
              <a:defRPr/>
            </a:pPr>
            <a:r>
              <a:rPr lang="en-US" sz="2000" dirty="0"/>
              <a:t>Stay delays implementation of CSAPR for summer ‘23</a:t>
            </a:r>
          </a:p>
          <a:p>
            <a:pPr lvl="1">
              <a:spcBef>
                <a:spcPts val="0"/>
              </a:spcBef>
              <a:defRPr/>
            </a:pPr>
            <a:r>
              <a:rPr lang="en-US" sz="2000" dirty="0"/>
              <a:t>Next steps – Litigation will continue</a:t>
            </a:r>
          </a:p>
          <a:p>
            <a:pPr lvl="2">
              <a:spcBef>
                <a:spcPts val="0"/>
              </a:spcBef>
              <a:defRPr/>
            </a:pPr>
            <a:r>
              <a:rPr lang="en-US" sz="1600" dirty="0"/>
              <a:t>EPA appeals stay to USC</a:t>
            </a:r>
          </a:p>
          <a:p>
            <a:pPr lvl="2">
              <a:spcBef>
                <a:spcPts val="0"/>
              </a:spcBef>
              <a:defRPr/>
            </a:pPr>
            <a:r>
              <a:rPr lang="en-US" sz="1600" dirty="0"/>
              <a:t>5</a:t>
            </a:r>
            <a:r>
              <a:rPr lang="en-US" sz="1600" baseline="30000" dirty="0"/>
              <a:t>th</a:t>
            </a:r>
            <a:r>
              <a:rPr lang="en-US" sz="1600" dirty="0"/>
              <a:t> Circuit hearing on the merits of TX SIP</a:t>
            </a:r>
          </a:p>
          <a:p>
            <a:pPr lvl="2">
              <a:spcBef>
                <a:spcPts val="0"/>
              </a:spcBef>
              <a:defRPr/>
            </a:pPr>
            <a:endParaRPr lang="en-US" sz="1600" dirty="0"/>
          </a:p>
          <a:p>
            <a:pPr>
              <a:spcBef>
                <a:spcPts val="0"/>
              </a:spcBef>
              <a:defRPr/>
            </a:pPr>
            <a:r>
              <a:rPr lang="en-US" sz="2400" dirty="0"/>
              <a:t>Other topics</a:t>
            </a:r>
          </a:p>
          <a:p>
            <a:pPr lvl="1">
              <a:spcBef>
                <a:spcPts val="0"/>
              </a:spcBef>
              <a:defRPr/>
            </a:pPr>
            <a:r>
              <a:rPr lang="en-US" sz="2000" dirty="0"/>
              <a:t>NPRR 1177- Constellation Presentation </a:t>
            </a:r>
          </a:p>
          <a:p>
            <a:pPr lvl="2">
              <a:spcBef>
                <a:spcPts val="0"/>
              </a:spcBef>
              <a:defRPr/>
            </a:pPr>
            <a:r>
              <a:rPr lang="en-US" sz="1600" dirty="0"/>
              <a:t>“Enhance Exceptional Fuel Cost Process” (Andy Nguyen)</a:t>
            </a:r>
          </a:p>
          <a:p>
            <a:pPr lvl="2">
              <a:spcBef>
                <a:spcPts val="0"/>
              </a:spcBef>
              <a:defRPr/>
            </a:pPr>
            <a:r>
              <a:rPr lang="en-US" sz="1600" dirty="0"/>
              <a:t>Urgent NPRR enables Generation Resources to file Exceptional Fuel Costs that include contractual cost and pipeline-mandated costs, and enhances the process for ERCOT and the Independent Market Monitor (IMM) to verify these costs.</a:t>
            </a:r>
          </a:p>
          <a:p>
            <a:pPr lvl="2">
              <a:spcBef>
                <a:spcPts val="0"/>
              </a:spcBef>
              <a:defRPr/>
            </a:pPr>
            <a:r>
              <a:rPr lang="en-US" sz="1600" dirty="0"/>
              <a:t>Subsequently recommended for approval at 5/10 PRS and tabled at 5/23 TAC</a:t>
            </a:r>
          </a:p>
          <a:p>
            <a:pPr lvl="2">
              <a:spcBef>
                <a:spcPts val="0"/>
              </a:spcBef>
              <a:defRPr/>
            </a:pPr>
            <a:r>
              <a:rPr lang="en-US" sz="1600" dirty="0"/>
              <a:t>Will be addressed again at special TAC meeting on 6/5 </a:t>
            </a:r>
          </a:p>
        </p:txBody>
      </p:sp>
    </p:spTree>
    <p:extLst>
      <p:ext uri="{BB962C8B-B14F-4D97-AF65-F5344CB8AC3E}">
        <p14:creationId xmlns:p14="http://schemas.microsoft.com/office/powerpoint/2010/main" val="271264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EC8F-2D4F-4A40-B1DE-C737D9B7B006}"/>
              </a:ext>
            </a:extLst>
          </p:cNvPr>
          <p:cNvSpPr>
            <a:spLocks noGrp="1"/>
          </p:cNvSpPr>
          <p:nvPr>
            <p:ph type="title"/>
          </p:nvPr>
        </p:nvSpPr>
        <p:spPr>
          <a:xfrm>
            <a:off x="760046" y="163790"/>
            <a:ext cx="10515600" cy="1177282"/>
          </a:xfrm>
        </p:spPr>
        <p:txBody>
          <a:bodyPr>
            <a:noAutofit/>
          </a:bodyPr>
          <a:lstStyle/>
          <a:p>
            <a:pPr algn="ctr"/>
            <a:r>
              <a:rPr lang="en-US" sz="5400" b="1" dirty="0"/>
              <a:t>WMWG Update to WMS (continued)</a:t>
            </a:r>
            <a:br>
              <a:rPr lang="en-US" sz="3200" b="1" dirty="0"/>
            </a:br>
            <a:endParaRPr lang="en-US" sz="3200" dirty="0"/>
          </a:p>
        </p:txBody>
      </p:sp>
      <p:sp>
        <p:nvSpPr>
          <p:cNvPr id="3" name="Content Placeholder 2">
            <a:extLst>
              <a:ext uri="{FF2B5EF4-FFF2-40B4-BE49-F238E27FC236}">
                <a16:creationId xmlns:a16="http://schemas.microsoft.com/office/drawing/2014/main" id="{3FFE9BD2-307A-4E7D-A5B1-8A2D4D3A467B}"/>
              </a:ext>
            </a:extLst>
          </p:cNvPr>
          <p:cNvSpPr>
            <a:spLocks noGrp="1"/>
          </p:cNvSpPr>
          <p:nvPr>
            <p:ph idx="1"/>
          </p:nvPr>
        </p:nvSpPr>
        <p:spPr>
          <a:xfrm>
            <a:off x="916353" y="1341071"/>
            <a:ext cx="10861790" cy="4351338"/>
          </a:xfrm>
        </p:spPr>
        <p:txBody>
          <a:bodyPr>
            <a:noAutofit/>
          </a:bodyPr>
          <a:lstStyle/>
          <a:p>
            <a:pPr marL="914400" lvl="2" indent="0">
              <a:spcBef>
                <a:spcPts val="0"/>
              </a:spcBef>
              <a:buNone/>
              <a:defRPr/>
            </a:pPr>
            <a:endParaRPr lang="en-US" sz="1600" dirty="0"/>
          </a:p>
          <a:p>
            <a:pPr>
              <a:spcBef>
                <a:spcPts val="0"/>
              </a:spcBef>
              <a:defRPr/>
            </a:pPr>
            <a:r>
              <a:rPr lang="en-US" sz="2400" dirty="0"/>
              <a:t>Other topics (continued)</a:t>
            </a:r>
          </a:p>
          <a:p>
            <a:pPr lvl="1">
              <a:spcBef>
                <a:spcPts val="0"/>
              </a:spcBef>
              <a:defRPr/>
            </a:pPr>
            <a:r>
              <a:rPr lang="en-US" sz="2000" dirty="0"/>
              <a:t>NPRR 1162- Single Agent Designation for a QSE and its Sub-QSEs for Voice Communications over the ERCOT WAN</a:t>
            </a:r>
          </a:p>
          <a:p>
            <a:pPr lvl="2">
              <a:spcBef>
                <a:spcPts val="0"/>
              </a:spcBef>
              <a:defRPr/>
            </a:pPr>
            <a:r>
              <a:rPr lang="en-US" sz="1600" dirty="0"/>
              <a:t>WMWG lead discussion on NPRR 1162 in response to WMS 4/5 vote to table and refer to WMWG</a:t>
            </a:r>
          </a:p>
          <a:p>
            <a:pPr lvl="2">
              <a:spcBef>
                <a:spcPts val="0"/>
              </a:spcBef>
              <a:defRPr/>
            </a:pPr>
            <a:r>
              <a:rPr lang="en-US" sz="1600" dirty="0"/>
              <a:t>ERCOT discussed rationale for change</a:t>
            </a:r>
          </a:p>
          <a:p>
            <a:pPr lvl="2">
              <a:spcBef>
                <a:spcPts val="0"/>
              </a:spcBef>
              <a:defRPr/>
            </a:pPr>
            <a:r>
              <a:rPr lang="en-US" sz="1600" dirty="0"/>
              <a:t>Stakeholders sought additional clarification</a:t>
            </a:r>
          </a:p>
          <a:p>
            <a:pPr lvl="2">
              <a:spcBef>
                <a:spcPts val="0"/>
              </a:spcBef>
              <a:defRPr/>
            </a:pPr>
            <a:r>
              <a:rPr lang="en-US" sz="1600" dirty="0"/>
              <a:t>Additional discussion between ERCOT and individual stakeholders planned</a:t>
            </a:r>
          </a:p>
          <a:p>
            <a:pPr lvl="2">
              <a:spcBef>
                <a:spcPts val="0"/>
              </a:spcBef>
              <a:defRPr/>
            </a:pPr>
            <a:r>
              <a:rPr lang="en-US" sz="1600" dirty="0"/>
              <a:t>ERCOT continuing internal discussions</a:t>
            </a:r>
          </a:p>
          <a:p>
            <a:pPr lvl="2">
              <a:spcBef>
                <a:spcPts val="0"/>
              </a:spcBef>
              <a:defRPr/>
            </a:pPr>
            <a:r>
              <a:rPr lang="en-US" sz="1600" dirty="0"/>
              <a:t>Possible follow up discussion item for WMS </a:t>
            </a:r>
          </a:p>
        </p:txBody>
      </p:sp>
    </p:spTree>
    <p:extLst>
      <p:ext uri="{BB962C8B-B14F-4D97-AF65-F5344CB8AC3E}">
        <p14:creationId xmlns:p14="http://schemas.microsoft.com/office/powerpoint/2010/main" val="1076378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a:xfrm>
            <a:off x="838200" y="365125"/>
            <a:ext cx="10515600" cy="901613"/>
          </a:xfrm>
        </p:spPr>
        <p:txBody>
          <a:bodyPr>
            <a:normAutofit/>
          </a:bodyPr>
          <a:lstStyle/>
          <a:p>
            <a:pPr algn="ctr"/>
            <a:r>
              <a:rPr lang="en-US" b="1" dirty="0"/>
              <a:t>NPRR 1162</a:t>
            </a:r>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
        <p:nvSpPr>
          <p:cNvPr id="6" name="TextBox 5">
            <a:extLst>
              <a:ext uri="{FF2B5EF4-FFF2-40B4-BE49-F238E27FC236}">
                <a16:creationId xmlns:a16="http://schemas.microsoft.com/office/drawing/2014/main" id="{3BAC0258-8AEF-1C83-29DB-C8E1999EF507}"/>
              </a:ext>
            </a:extLst>
          </p:cNvPr>
          <p:cNvSpPr txBox="1"/>
          <p:nvPr/>
        </p:nvSpPr>
        <p:spPr>
          <a:xfrm>
            <a:off x="1020660" y="1731650"/>
            <a:ext cx="10150679" cy="1477328"/>
          </a:xfrm>
          <a:prstGeom prst="rect">
            <a:avLst/>
          </a:prstGeom>
          <a:noFill/>
        </p:spPr>
        <p:txBody>
          <a:bodyPr wrap="square">
            <a:spAutoFit/>
          </a:bodyPr>
          <a:lstStyle/>
          <a:p>
            <a:r>
              <a:rPr lang="en-US" sz="1800" dirty="0">
                <a:effectLst/>
                <a:latin typeface="Times New Roman" panose="02020603050405020304" pitchFamily="18" charset="0"/>
                <a:ea typeface="Times New Roman" panose="02020603050405020304" pitchFamily="18" charset="0"/>
              </a:rPr>
              <a:t>This Nodal Protocol Revision Request (NPRR) amends Section 16.2.1 to require each Qualified Scheduling Entity (QSE) and its Subordinate QSEs to have only one primary and one alternate voice circuit for the purpose of operational voice communications with ERCOT over the ERCOT Wide Area Network (WAN), including, without limitation, receiving and discussing Dispatch Instructions, and amends Section 23, Form F, to reflect the changes made in Section 16.2.1.</a:t>
            </a:r>
            <a:endParaRPr lang="en-US" dirty="0"/>
          </a:p>
        </p:txBody>
      </p:sp>
    </p:spTree>
    <p:extLst>
      <p:ext uri="{BB962C8B-B14F-4D97-AF65-F5344CB8AC3E}">
        <p14:creationId xmlns:p14="http://schemas.microsoft.com/office/powerpoint/2010/main" val="2416315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a:xfrm>
            <a:off x="838200" y="365125"/>
            <a:ext cx="10515600" cy="901613"/>
          </a:xfrm>
        </p:spPr>
        <p:txBody>
          <a:bodyPr>
            <a:normAutofit/>
          </a:bodyPr>
          <a:lstStyle/>
          <a:p>
            <a:pPr algn="ctr"/>
            <a:r>
              <a:rPr lang="en-US" b="1" dirty="0"/>
              <a:t>WMWG June 2 Meeting Update</a:t>
            </a:r>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
        <p:nvSpPr>
          <p:cNvPr id="6" name="TextBox 5">
            <a:extLst>
              <a:ext uri="{FF2B5EF4-FFF2-40B4-BE49-F238E27FC236}">
                <a16:creationId xmlns:a16="http://schemas.microsoft.com/office/drawing/2014/main" id="{3BAC0258-8AEF-1C83-29DB-C8E1999EF507}"/>
              </a:ext>
            </a:extLst>
          </p:cNvPr>
          <p:cNvSpPr txBox="1"/>
          <p:nvPr/>
        </p:nvSpPr>
        <p:spPr>
          <a:xfrm>
            <a:off x="1070087" y="1472442"/>
            <a:ext cx="10150679" cy="5262979"/>
          </a:xfrm>
          <a:prstGeom prst="rect">
            <a:avLst/>
          </a:prstGeom>
          <a:noFill/>
        </p:spPr>
        <p:txBody>
          <a:bodyPr wrap="square">
            <a:spAutoFit/>
          </a:bodyPr>
          <a:lstStyle/>
          <a:p>
            <a:pPr marL="285750" indent="-285750">
              <a:buFont typeface="Arial" panose="020B0604020202020204" pitchFamily="34" charset="0"/>
              <a:buChar char="•"/>
            </a:pPr>
            <a:r>
              <a:rPr lang="en-US" sz="2400" dirty="0">
                <a:effectLst/>
                <a:ea typeface="Times New Roman" panose="02020603050405020304" pitchFamily="18" charset="0"/>
              </a:rPr>
              <a:t>June 2 WMWG Meeting Update and Stakeholder Discussions</a:t>
            </a:r>
          </a:p>
          <a:p>
            <a:pPr marL="742950" lvl="1" indent="-285750">
              <a:buFont typeface="Arial" panose="020B0604020202020204" pitchFamily="34" charset="0"/>
              <a:buChar char="•"/>
            </a:pPr>
            <a:r>
              <a:rPr lang="en-US" sz="2000" dirty="0"/>
              <a:t>New issues or key stakeholder topics discussed</a:t>
            </a:r>
          </a:p>
          <a:p>
            <a:pPr marL="742950" lvl="1" indent="-285750">
              <a:buFont typeface="Arial" panose="020B0604020202020204" pitchFamily="34" charset="0"/>
              <a:buChar char="•"/>
            </a:pPr>
            <a:r>
              <a:rPr lang="en-US" sz="2000" dirty="0"/>
              <a:t>Meeting Key-take aways and action items</a:t>
            </a:r>
          </a:p>
          <a:p>
            <a:pPr lvl="1"/>
            <a:endParaRPr lang="en-US" sz="2000" dirty="0"/>
          </a:p>
          <a:p>
            <a:pPr marL="285750" indent="-285750">
              <a:buFont typeface="Arial" panose="020B0604020202020204" pitchFamily="34" charset="0"/>
              <a:buChar char="•"/>
            </a:pPr>
            <a:r>
              <a:rPr lang="en-US" sz="2400" dirty="0"/>
              <a:t>WMWG Monthly Market Report Update</a:t>
            </a:r>
          </a:p>
          <a:p>
            <a:pPr marL="742950" lvl="1" indent="-285750">
              <a:buFont typeface="Arial" panose="020B0604020202020204" pitchFamily="34" charset="0"/>
              <a:buChar char="•"/>
            </a:pPr>
            <a:r>
              <a:rPr lang="en-US" sz="2000" dirty="0"/>
              <a:t>No major updates or issues discussed from monthly market and forecast informational reports</a:t>
            </a:r>
          </a:p>
          <a:p>
            <a:pPr marL="742950" lvl="1"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New NPRR Presentation and ERCOT Summary</a:t>
            </a:r>
          </a:p>
          <a:p>
            <a:pPr marL="742950" lvl="1" indent="-285750">
              <a:buFont typeface="Arial" panose="020B0604020202020204" pitchFamily="34" charset="0"/>
              <a:buChar char="•"/>
            </a:pPr>
            <a:r>
              <a:rPr lang="en-US" sz="2000" dirty="0"/>
              <a:t>NPRR 1178 Expectations for Resources Providing ERCOT Contingency Reserve Service: ERCOT NPRR Summary and Education</a:t>
            </a:r>
          </a:p>
          <a:p>
            <a:pPr marL="1200150" lvl="2" indent="-285750">
              <a:buFont typeface="Arial" panose="020B0604020202020204" pitchFamily="34" charset="0"/>
              <a:buChar char="•"/>
            </a:pPr>
            <a:r>
              <a:rPr lang="en-US" dirty="0"/>
              <a:t>Key Elements: </a:t>
            </a:r>
          </a:p>
          <a:p>
            <a:pPr marL="1657350" lvl="3" indent="-285750">
              <a:buFont typeface="Arial" panose="020B0604020202020204" pitchFamily="34" charset="0"/>
              <a:buChar char="•"/>
            </a:pPr>
            <a:r>
              <a:rPr lang="en-US" sz="1600" dirty="0"/>
              <a:t>Load Resources, excluding Controllable Load Resources, may not provide ECRS with this Resource Status.</a:t>
            </a:r>
          </a:p>
          <a:p>
            <a:pPr marL="1657350" lvl="3" indent="-285750">
              <a:buFont typeface="Arial" panose="020B0604020202020204" pitchFamily="34" charset="0"/>
              <a:buChar char="•"/>
            </a:pPr>
            <a:r>
              <a:rPr lang="en-US" sz="1600" dirty="0"/>
              <a:t>The $75/MWh Offer floor applies to Resources with RRS, ECRS, Reg-Up, and Non-Spin.</a:t>
            </a:r>
          </a:p>
          <a:p>
            <a:pPr marL="1657350" lvl="3" indent="-285750">
              <a:buFont typeface="Arial" panose="020B0604020202020204" pitchFamily="34" charset="0"/>
              <a:buChar char="•"/>
            </a:pPr>
            <a:r>
              <a:rPr lang="en-US" sz="1600" dirty="0"/>
              <a:t>The QSE’s obligation to deliver ECRS remains in effect until ERCOT issues a recall instruction.</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665146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TotalTime>
  <Words>486</Words>
  <Application>Microsoft Office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Wholesale Market Working Group update to the Wholesale Market Subcommittee</vt:lpstr>
      <vt:lpstr>WMWG Update to WMS</vt:lpstr>
      <vt:lpstr>WMWG Update to WMS (continued) </vt:lpstr>
      <vt:lpstr>NPRR 1162</vt:lpstr>
      <vt:lpstr>WMWG June 2 Meeting Update</vt:lpstr>
    </vt:vector>
  </TitlesOfParts>
  <Company>Austin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credit calculation adjustment proposal</dc:title>
  <dc:creator>Sager, Brenden</dc:creator>
  <cp:lastModifiedBy>Colin Walcavich</cp:lastModifiedBy>
  <cp:revision>16</cp:revision>
  <dcterms:created xsi:type="dcterms:W3CDTF">2022-08-01T15:23:51Z</dcterms:created>
  <dcterms:modified xsi:type="dcterms:W3CDTF">2023-05-31T14:13:26Z</dcterms:modified>
</cp:coreProperties>
</file>