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29"/>
  </p:notesMasterIdLst>
  <p:handoutMasterIdLst>
    <p:handoutMasterId r:id="rId30"/>
  </p:handoutMasterIdLst>
  <p:sldIdLst>
    <p:sldId id="260" r:id="rId6"/>
    <p:sldId id="444" r:id="rId7"/>
    <p:sldId id="445" r:id="rId8"/>
    <p:sldId id="463" r:id="rId9"/>
    <p:sldId id="466" r:id="rId10"/>
    <p:sldId id="455" r:id="rId11"/>
    <p:sldId id="467" r:id="rId12"/>
    <p:sldId id="443" r:id="rId13"/>
    <p:sldId id="452" r:id="rId14"/>
    <p:sldId id="449" r:id="rId15"/>
    <p:sldId id="457" r:id="rId16"/>
    <p:sldId id="458" r:id="rId17"/>
    <p:sldId id="461" r:id="rId18"/>
    <p:sldId id="468" r:id="rId19"/>
    <p:sldId id="459" r:id="rId20"/>
    <p:sldId id="460" r:id="rId21"/>
    <p:sldId id="464" r:id="rId22"/>
    <p:sldId id="469" r:id="rId23"/>
    <p:sldId id="470" r:id="rId24"/>
    <p:sldId id="451" r:id="rId25"/>
    <p:sldId id="450" r:id="rId26"/>
    <p:sldId id="453" r:id="rId27"/>
    <p:sldId id="454" r:id="rId28"/>
  </p:sldIdLst>
  <p:sldSz cx="9144000" cy="6858000" type="screen4x3"/>
  <p:notesSz cx="6873875" cy="91281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15" autoAdjust="0"/>
    <p:restoredTop sz="93861" autoAdjust="0"/>
  </p:normalViewPr>
  <p:slideViewPr>
    <p:cSldViewPr showGuides="1">
      <p:cViewPr>
        <p:scale>
          <a:sx n="120" d="100"/>
          <a:sy n="120" d="100"/>
        </p:scale>
        <p:origin x="378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9302" cy="458276"/>
          </a:xfrm>
          <a:prstGeom prst="rect">
            <a:avLst/>
          </a:prstGeom>
        </p:spPr>
        <p:txBody>
          <a:bodyPr vert="horz" lIns="90151" tIns="45075" rIns="90151" bIns="4507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3018" y="2"/>
            <a:ext cx="2979302" cy="458276"/>
          </a:xfrm>
          <a:prstGeom prst="rect">
            <a:avLst/>
          </a:prstGeom>
        </p:spPr>
        <p:txBody>
          <a:bodyPr vert="horz" lIns="90151" tIns="45075" rIns="90151" bIns="45075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69849"/>
            <a:ext cx="2979302" cy="458276"/>
          </a:xfrm>
          <a:prstGeom prst="rect">
            <a:avLst/>
          </a:prstGeom>
        </p:spPr>
        <p:txBody>
          <a:bodyPr vert="horz" lIns="90151" tIns="45075" rIns="90151" bIns="4507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3018" y="8669849"/>
            <a:ext cx="2979302" cy="458276"/>
          </a:xfrm>
          <a:prstGeom prst="rect">
            <a:avLst/>
          </a:prstGeom>
        </p:spPr>
        <p:txBody>
          <a:bodyPr vert="horz" lIns="90151" tIns="45075" rIns="90151" bIns="45075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679" cy="456406"/>
          </a:xfrm>
          <a:prstGeom prst="rect">
            <a:avLst/>
          </a:prstGeom>
        </p:spPr>
        <p:txBody>
          <a:bodyPr vert="horz" lIns="91863" tIns="45932" rIns="91863" bIns="459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3605" y="0"/>
            <a:ext cx="2978679" cy="456406"/>
          </a:xfrm>
          <a:prstGeom prst="rect">
            <a:avLst/>
          </a:prstGeom>
        </p:spPr>
        <p:txBody>
          <a:bodyPr vert="horz" lIns="91863" tIns="45932" rIns="91863" bIns="45932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84213"/>
            <a:ext cx="4562475" cy="3422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3" tIns="45932" rIns="91863" bIns="459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335860"/>
            <a:ext cx="5499100" cy="4107656"/>
          </a:xfrm>
          <a:prstGeom prst="rect">
            <a:avLst/>
          </a:prstGeom>
        </p:spPr>
        <p:txBody>
          <a:bodyPr vert="horz" lIns="91863" tIns="45932" rIns="91863" bIns="459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70135"/>
            <a:ext cx="2978679" cy="456406"/>
          </a:xfrm>
          <a:prstGeom prst="rect">
            <a:avLst/>
          </a:prstGeom>
        </p:spPr>
        <p:txBody>
          <a:bodyPr vert="horz" lIns="91863" tIns="45932" rIns="91863" bIns="459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3605" y="8670135"/>
            <a:ext cx="2978679" cy="456406"/>
          </a:xfrm>
          <a:prstGeom prst="rect">
            <a:avLst/>
          </a:prstGeom>
        </p:spPr>
        <p:txBody>
          <a:bodyPr vert="horz" lIns="91863" tIns="45932" rIns="91863" bIns="45932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raish@ercot.com" TargetMode="External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33800" y="2133600"/>
            <a:ext cx="5181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Analysis of Residential PV Performance in Competitive Area of ERCOT</a:t>
            </a:r>
          </a:p>
          <a:p>
            <a:pPr algn="ctr"/>
            <a:endParaRPr lang="en-US" dirty="0"/>
          </a:p>
          <a:p>
            <a:pPr algn="ctr"/>
            <a:r>
              <a:rPr lang="en-US" sz="1600" dirty="0"/>
              <a:t>Carl L Raish</a:t>
            </a:r>
          </a:p>
          <a:p>
            <a:pPr algn="ctr"/>
            <a:r>
              <a:rPr lang="en-US" sz="1600" dirty="0"/>
              <a:t>Principal Load Profiling and Modeling</a:t>
            </a:r>
          </a:p>
          <a:p>
            <a:pPr algn="ctr"/>
            <a:endParaRPr lang="en-US" dirty="0"/>
          </a:p>
          <a:p>
            <a:pPr algn="ctr"/>
            <a:br>
              <a:rPr lang="en-US" sz="1600" dirty="0"/>
            </a:br>
            <a:r>
              <a:rPr lang="en-US" sz="1600" dirty="0"/>
              <a:t>Retail Market Subcommittee – June 5, 2023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885C3-B685-45F0-91C9-CF555E047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REPs with PV ESIIDs as of 30May2023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D582FF-90A0-4E05-A1DF-305AD4A2B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9031BD-E167-4977-B3CA-D1727921E93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62000" y="1447800"/>
            <a:ext cx="7543800" cy="26776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152,614 Active Residential ESIIDs with PV profile</a:t>
            </a:r>
          </a:p>
          <a:p>
            <a:r>
              <a:rPr lang="en-US" sz="2400" dirty="0"/>
              <a:t>84 Reps with 1 or more PV ESIIDs</a:t>
            </a:r>
          </a:p>
          <a:p>
            <a:r>
              <a:rPr lang="en-US" sz="2400" dirty="0"/>
              <a:t>8 Reps have 81% of PV ESIIDs</a:t>
            </a:r>
          </a:p>
          <a:p>
            <a:r>
              <a:rPr lang="en-US" sz="2400" dirty="0"/>
              <a:t>14 Reps have 90% of PV ESIIDs</a:t>
            </a:r>
          </a:p>
          <a:p>
            <a:r>
              <a:rPr lang="en-US" sz="2400" dirty="0"/>
              <a:t>28 Reps have less than 20 PV ESIIDs</a:t>
            </a:r>
          </a:p>
          <a:p>
            <a:r>
              <a:rPr lang="en-US" sz="2400" dirty="0"/>
              <a:t>242 PV ESIIDs currently de-energized</a:t>
            </a:r>
          </a:p>
        </p:txBody>
      </p:sp>
    </p:spTree>
    <p:extLst>
      <p:ext uri="{BB962C8B-B14F-4D97-AF65-F5344CB8AC3E}">
        <p14:creationId xmlns:p14="http://schemas.microsoft.com/office/powerpoint/2010/main" val="2468675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7A820AF-AEC7-A8A8-ECE4-95ECCE54D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000" y="3662471"/>
            <a:ext cx="3931578" cy="25859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7D97A3-47E1-3EE8-2398-F66B9FDEF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588" y="1011031"/>
            <a:ext cx="3953990" cy="25752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8285A0-EF97-554A-358C-01B4483E3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22" y="1006488"/>
            <a:ext cx="3967592" cy="25797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Residential PV – Performance by Install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46A568-8DD7-472B-898E-FB108A1B069F}"/>
              </a:ext>
            </a:extLst>
          </p:cNvPr>
          <p:cNvSpPr txBox="1"/>
          <p:nvPr/>
        </p:nvSpPr>
        <p:spPr>
          <a:xfrm>
            <a:off x="557784" y="3733800"/>
            <a:ext cx="3785616" cy="23083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PV output </a:t>
            </a:r>
            <a:r>
              <a:rPr lang="en-US" dirty="0" err="1"/>
              <a:t>KWh</a:t>
            </a:r>
            <a:r>
              <a:rPr lang="en-US" dirty="0"/>
              <a:t> increase:</a:t>
            </a:r>
          </a:p>
          <a:p>
            <a:r>
              <a:rPr lang="en-US" dirty="0"/>
              <a:t>	5,100 to 13,800</a:t>
            </a:r>
          </a:p>
          <a:p>
            <a:endParaRPr lang="en-US" dirty="0"/>
          </a:p>
          <a:p>
            <a:r>
              <a:rPr lang="en-US" dirty="0"/>
              <a:t>PV output KW increase:</a:t>
            </a:r>
          </a:p>
          <a:p>
            <a:r>
              <a:rPr lang="en-US" dirty="0"/>
              <a:t>	3.0 to 7.4</a:t>
            </a:r>
          </a:p>
          <a:p>
            <a:endParaRPr lang="en-US" dirty="0"/>
          </a:p>
          <a:p>
            <a:r>
              <a:rPr lang="en-US" dirty="0"/>
              <a:t>Baseline </a:t>
            </a:r>
            <a:r>
              <a:rPr lang="en-US" dirty="0" err="1"/>
              <a:t>KWh</a:t>
            </a:r>
            <a:r>
              <a:rPr lang="en-US" dirty="0"/>
              <a:t> decrease:</a:t>
            </a:r>
          </a:p>
          <a:p>
            <a:r>
              <a:rPr lang="en-US" dirty="0"/>
              <a:t>	21,500 to 18,300 </a:t>
            </a:r>
          </a:p>
        </p:txBody>
      </p:sp>
    </p:spTree>
    <p:extLst>
      <p:ext uri="{BB962C8B-B14F-4D97-AF65-F5344CB8AC3E}">
        <p14:creationId xmlns:p14="http://schemas.microsoft.com/office/powerpoint/2010/main" val="6323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78775F-1705-BBD0-F3AE-67ACF1E0F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600" y="989788"/>
            <a:ext cx="3911740" cy="2574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8A881A-28EB-CB52-578D-6384B3DB5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17" y="1001888"/>
            <a:ext cx="3924754" cy="2595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Residential PV – Performance by Install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46A568-8DD7-472B-898E-FB108A1B069F}"/>
              </a:ext>
            </a:extLst>
          </p:cNvPr>
          <p:cNvSpPr txBox="1"/>
          <p:nvPr/>
        </p:nvSpPr>
        <p:spPr>
          <a:xfrm>
            <a:off x="485417" y="3711476"/>
            <a:ext cx="3911740" cy="23083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Import </a:t>
            </a:r>
            <a:r>
              <a:rPr lang="en-US" dirty="0" err="1"/>
              <a:t>KWh</a:t>
            </a:r>
            <a:r>
              <a:rPr lang="en-US" dirty="0"/>
              <a:t> decrease:</a:t>
            </a:r>
          </a:p>
          <a:p>
            <a:r>
              <a:rPr lang="en-US" dirty="0"/>
              <a:t>	18,300 to 12,500</a:t>
            </a:r>
          </a:p>
          <a:p>
            <a:endParaRPr lang="en-US" dirty="0"/>
          </a:p>
          <a:p>
            <a:r>
              <a:rPr lang="en-US" dirty="0"/>
              <a:t>Export </a:t>
            </a:r>
            <a:r>
              <a:rPr lang="en-US" dirty="0" err="1"/>
              <a:t>KWh</a:t>
            </a:r>
            <a:r>
              <a:rPr lang="en-US" dirty="0"/>
              <a:t> increase:</a:t>
            </a:r>
          </a:p>
          <a:p>
            <a:r>
              <a:rPr lang="en-US" dirty="0"/>
              <a:t>	3,000 to 7,800 </a:t>
            </a:r>
          </a:p>
          <a:p>
            <a:endParaRPr lang="en-US" dirty="0"/>
          </a:p>
          <a:p>
            <a:r>
              <a:rPr lang="en-US" dirty="0"/>
              <a:t>Load Offset </a:t>
            </a:r>
            <a:r>
              <a:rPr lang="en-US" dirty="0" err="1"/>
              <a:t>KWh</a:t>
            </a:r>
            <a:r>
              <a:rPr lang="en-US" dirty="0"/>
              <a:t> increase:</a:t>
            </a:r>
          </a:p>
          <a:p>
            <a:r>
              <a:rPr lang="en-US" dirty="0"/>
              <a:t>	3,200 to 5,800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50B91B-B2E4-2E18-BD2F-1F3A0399B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600" y="3632196"/>
            <a:ext cx="3911740" cy="259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8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Residential PV – Performance by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FA2B0B-E82D-3E3D-A097-9932DFFA6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970" y="1244299"/>
            <a:ext cx="5562230" cy="390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52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9E2D4AA-DD66-2D08-4578-66A5DEF7B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988" y="3583705"/>
            <a:ext cx="3879966" cy="25746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516DC1-ABCA-E906-D729-CCA96B234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46" y="3597560"/>
            <a:ext cx="3906899" cy="25746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6A3255-A947-407B-F8C7-DA16CC823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0988" y="775092"/>
            <a:ext cx="3879966" cy="25607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Residential PV – Performance by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2907F77-8AB5-B437-C355-81DBF5986A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045" y="793565"/>
            <a:ext cx="3879966" cy="257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99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E5776BC-D640-838B-A18A-57DE34C5E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003" y="3595366"/>
            <a:ext cx="3879597" cy="25746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90FC6A-C533-F04E-364A-1C04F8BC0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595366"/>
            <a:ext cx="4038600" cy="25746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67AD4C-E622-1668-ACC0-1D0119BD2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003" y="989951"/>
            <a:ext cx="3921931" cy="24368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0EFA69-F46A-C3F2-C774-CFD4CE2F4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419" y="992144"/>
            <a:ext cx="4109982" cy="24368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Residential PV – Performance by Install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57B506-9D1F-4993-9F6F-C25E466121C7}"/>
              </a:ext>
            </a:extLst>
          </p:cNvPr>
          <p:cNvSpPr txBox="1"/>
          <p:nvPr/>
        </p:nvSpPr>
        <p:spPr>
          <a:xfrm>
            <a:off x="938414" y="2514600"/>
            <a:ext cx="165238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Slope= -110 </a:t>
            </a:r>
            <a:r>
              <a:rPr lang="en-US" sz="1200" dirty="0" err="1"/>
              <a:t>KWh</a:t>
            </a:r>
            <a:r>
              <a:rPr lang="en-US" sz="1200" dirty="0"/>
              <a:t>/</a:t>
            </a:r>
            <a:r>
              <a:rPr lang="en-US" sz="1200" dirty="0" err="1"/>
              <a:t>yr</a:t>
            </a:r>
            <a:endParaRPr lang="en-US" sz="12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A0C6080-9A17-40C4-AF95-4B7BDD301754}"/>
              </a:ext>
            </a:extLst>
          </p:cNvPr>
          <p:cNvCxnSpPr/>
          <p:nvPr/>
        </p:nvCxnSpPr>
        <p:spPr>
          <a:xfrm flipV="1">
            <a:off x="1700414" y="1981200"/>
            <a:ext cx="280786" cy="533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58052AB-B616-43B2-B7B0-7F98C7DA0E1A}"/>
              </a:ext>
            </a:extLst>
          </p:cNvPr>
          <p:cNvSpPr txBox="1"/>
          <p:nvPr/>
        </p:nvSpPr>
        <p:spPr>
          <a:xfrm>
            <a:off x="5181600" y="2514600"/>
            <a:ext cx="16002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Slope= -140 </a:t>
            </a:r>
            <a:r>
              <a:rPr lang="en-US" sz="1200" dirty="0" err="1"/>
              <a:t>KWh</a:t>
            </a:r>
            <a:r>
              <a:rPr lang="en-US" sz="1200" dirty="0"/>
              <a:t>/</a:t>
            </a:r>
            <a:r>
              <a:rPr lang="en-US" sz="1200" dirty="0" err="1"/>
              <a:t>yr</a:t>
            </a:r>
            <a:endParaRPr lang="en-US" sz="12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6B513C4-A366-4F60-884F-0563A5DAD5BB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5981700" y="1969912"/>
            <a:ext cx="710268" cy="5446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DC9FE2F-D39F-46E8-A799-D896900C54E5}"/>
              </a:ext>
            </a:extLst>
          </p:cNvPr>
          <p:cNvSpPr txBox="1"/>
          <p:nvPr/>
        </p:nvSpPr>
        <p:spPr>
          <a:xfrm>
            <a:off x="995338" y="5211660"/>
            <a:ext cx="159546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Slope= -50 </a:t>
            </a:r>
            <a:r>
              <a:rPr lang="en-US" sz="1200" dirty="0" err="1"/>
              <a:t>KWh</a:t>
            </a:r>
            <a:r>
              <a:rPr lang="en-US" sz="1200" dirty="0"/>
              <a:t>/</a:t>
            </a:r>
            <a:r>
              <a:rPr lang="en-US" sz="1200" dirty="0" err="1"/>
              <a:t>yr</a:t>
            </a:r>
            <a:endParaRPr lang="en-US" sz="12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3E0DA25-ECE9-4A23-B5DA-7F113B12330C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1793069" y="4724400"/>
            <a:ext cx="680421" cy="4872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99D655A-BC59-4F9A-A5B1-FABEF1B413AF}"/>
              </a:ext>
            </a:extLst>
          </p:cNvPr>
          <p:cNvSpPr txBox="1"/>
          <p:nvPr/>
        </p:nvSpPr>
        <p:spPr>
          <a:xfrm>
            <a:off x="5181600" y="5211660"/>
            <a:ext cx="16002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Slope= -110 </a:t>
            </a:r>
            <a:r>
              <a:rPr lang="en-US" sz="1200" dirty="0" err="1"/>
              <a:t>KWh</a:t>
            </a:r>
            <a:r>
              <a:rPr lang="en-US" sz="1200" dirty="0"/>
              <a:t>/</a:t>
            </a:r>
            <a:r>
              <a:rPr lang="en-US" sz="1200" dirty="0" err="1"/>
              <a:t>yr</a:t>
            </a:r>
            <a:endParaRPr lang="en-US" sz="12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95F1731-3A6C-48CC-9EAD-4E5AF55F5353}"/>
              </a:ext>
            </a:extLst>
          </p:cNvPr>
          <p:cNvCxnSpPr>
            <a:cxnSpLocks/>
            <a:stCxn id="31" idx="0"/>
          </p:cNvCxnSpPr>
          <p:nvPr/>
        </p:nvCxnSpPr>
        <p:spPr>
          <a:xfrm flipV="1">
            <a:off x="5981700" y="4495800"/>
            <a:ext cx="876300" cy="7158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60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697FD15-0523-254B-9C97-8B3B1DEEE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002" y="3603412"/>
            <a:ext cx="3882420" cy="25687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C508B7-69B4-6482-609F-1A272685F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78" y="3597560"/>
            <a:ext cx="3882420" cy="25746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34F013-B8E3-5944-0F6B-9711DB3E7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002" y="992143"/>
            <a:ext cx="3909723" cy="24368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FF4614-4C08-C7A5-7120-A452B20CA7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041" y="992143"/>
            <a:ext cx="3913957" cy="24368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Residential PV – Performance by Install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57B506-9D1F-4993-9F6F-C25E466121C7}"/>
              </a:ext>
            </a:extLst>
          </p:cNvPr>
          <p:cNvSpPr txBox="1"/>
          <p:nvPr/>
        </p:nvSpPr>
        <p:spPr>
          <a:xfrm>
            <a:off x="938414" y="2514600"/>
            <a:ext cx="165238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Slope= -100 </a:t>
            </a:r>
            <a:r>
              <a:rPr lang="en-US" sz="1200" dirty="0" err="1"/>
              <a:t>KWh</a:t>
            </a:r>
            <a:r>
              <a:rPr lang="en-US" sz="1200" dirty="0"/>
              <a:t>/</a:t>
            </a:r>
            <a:r>
              <a:rPr lang="en-US" sz="1200" dirty="0" err="1"/>
              <a:t>yr</a:t>
            </a:r>
            <a:endParaRPr lang="en-US" sz="12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A0C6080-9A17-40C4-AF95-4B7BDD301754}"/>
              </a:ext>
            </a:extLst>
          </p:cNvPr>
          <p:cNvCxnSpPr>
            <a:cxnSpLocks/>
          </p:cNvCxnSpPr>
          <p:nvPr/>
        </p:nvCxnSpPr>
        <p:spPr>
          <a:xfrm flipV="1">
            <a:off x="1700414" y="1752600"/>
            <a:ext cx="890386" cy="76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58052AB-B616-43B2-B7B0-7F98C7DA0E1A}"/>
              </a:ext>
            </a:extLst>
          </p:cNvPr>
          <p:cNvSpPr txBox="1"/>
          <p:nvPr/>
        </p:nvSpPr>
        <p:spPr>
          <a:xfrm>
            <a:off x="5181600" y="2514600"/>
            <a:ext cx="16002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Slope= -270 </a:t>
            </a:r>
            <a:r>
              <a:rPr lang="en-US" sz="1200" dirty="0" err="1"/>
              <a:t>KWh</a:t>
            </a:r>
            <a:r>
              <a:rPr lang="en-US" sz="1200" dirty="0"/>
              <a:t>/</a:t>
            </a:r>
            <a:r>
              <a:rPr lang="en-US" sz="1200" dirty="0" err="1"/>
              <a:t>yr</a:t>
            </a:r>
            <a:endParaRPr lang="en-US" sz="12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6B513C4-A366-4F60-884F-0563A5DAD5BB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5981700" y="1828800"/>
            <a:ext cx="1246464" cy="685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DC9FE2F-D39F-46E8-A799-D896900C54E5}"/>
              </a:ext>
            </a:extLst>
          </p:cNvPr>
          <p:cNvSpPr txBox="1"/>
          <p:nvPr/>
        </p:nvSpPr>
        <p:spPr>
          <a:xfrm>
            <a:off x="995338" y="5211660"/>
            <a:ext cx="159546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Slope= -140 </a:t>
            </a:r>
            <a:r>
              <a:rPr lang="en-US" sz="1200" dirty="0" err="1"/>
              <a:t>KWh</a:t>
            </a:r>
            <a:r>
              <a:rPr lang="en-US" sz="1200" dirty="0"/>
              <a:t>/</a:t>
            </a:r>
            <a:r>
              <a:rPr lang="en-US" sz="1200" dirty="0" err="1"/>
              <a:t>yr</a:t>
            </a:r>
            <a:endParaRPr lang="en-US" sz="12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3E0DA25-ECE9-4A23-B5DA-7F113B12330C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1793069" y="4495800"/>
            <a:ext cx="1517398" cy="7158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99D655A-BC59-4F9A-A5B1-FABEF1B413AF}"/>
              </a:ext>
            </a:extLst>
          </p:cNvPr>
          <p:cNvSpPr txBox="1"/>
          <p:nvPr/>
        </p:nvSpPr>
        <p:spPr>
          <a:xfrm>
            <a:off x="5181600" y="5211660"/>
            <a:ext cx="16002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Slope= -80 </a:t>
            </a:r>
            <a:r>
              <a:rPr lang="en-US" sz="1200" dirty="0" err="1"/>
              <a:t>KWh</a:t>
            </a:r>
            <a:r>
              <a:rPr lang="en-US" sz="1200" dirty="0"/>
              <a:t>/</a:t>
            </a:r>
            <a:r>
              <a:rPr lang="en-US" sz="1200" dirty="0" err="1"/>
              <a:t>yr</a:t>
            </a:r>
            <a:endParaRPr lang="en-US" sz="12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95F1731-3A6C-48CC-9EAD-4E5AF55F5353}"/>
              </a:ext>
            </a:extLst>
          </p:cNvPr>
          <p:cNvCxnSpPr>
            <a:cxnSpLocks/>
            <a:stCxn id="31" idx="0"/>
          </p:cNvCxnSpPr>
          <p:nvPr/>
        </p:nvCxnSpPr>
        <p:spPr>
          <a:xfrm flipV="1">
            <a:off x="5981700" y="4419600"/>
            <a:ext cx="1790700" cy="7920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692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PV Profile Posting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51053-0A3D-48D9-BD7A-7EB498927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78486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Excel workbook with 2021 data was posted to PWG meeting page for June 13, 2022.</a:t>
            </a:r>
          </a:p>
          <a:p>
            <a:r>
              <a:rPr lang="en-US" sz="2800" dirty="0"/>
              <a:t>Separate Tabs Actual, Export and PV Output</a:t>
            </a:r>
          </a:p>
          <a:p>
            <a:r>
              <a:rPr lang="en-US" sz="2800" dirty="0"/>
              <a:t>Update for 2022 needed?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02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860800" y="2065338"/>
            <a:ext cx="1136650" cy="1925637"/>
            <a:chOff x="1968" y="672"/>
            <a:chExt cx="1416" cy="2400"/>
          </a:xfrm>
        </p:grpSpPr>
        <p:pic>
          <p:nvPicPr>
            <p:cNvPr id="6" name="Picture 4" descr="MCj0340308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672"/>
              <a:ext cx="1416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496" y="1008"/>
              <a:ext cx="576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>
                  <a:latin typeface="Britannic Bold" panose="020B0903060703020204" pitchFamily="34" charset="0"/>
                </a:rPr>
                <a:t>ON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496" y="2353"/>
              <a:ext cx="739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>
                  <a:latin typeface="Britannic Bold" panose="020B0903060703020204" pitchFamily="34" charset="0"/>
                </a:rPr>
                <a:t>OFF</a:t>
              </a: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33600" y="5068888"/>
            <a:ext cx="502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2051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205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hlinkClick r:id="rId3"/>
              </a:rPr>
              <a:t>craish@ercot.com</a:t>
            </a:r>
            <a:r>
              <a:rPr lang="en-US" altLang="en-US" sz="1800" b="0"/>
              <a:t>	512/248-3876</a:t>
            </a:r>
          </a:p>
        </p:txBody>
      </p:sp>
    </p:spTree>
    <p:extLst>
      <p:ext uri="{BB962C8B-B14F-4D97-AF65-F5344CB8AC3E}">
        <p14:creationId xmlns:p14="http://schemas.microsoft.com/office/powerpoint/2010/main" val="3869327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Appendix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51053-0A3D-48D9-BD7A-7EB498927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1905000"/>
          </a:xfrm>
        </p:spPr>
        <p:txBody>
          <a:bodyPr/>
          <a:lstStyle/>
          <a:p>
            <a:r>
              <a:rPr lang="en-US" dirty="0"/>
              <a:t>PV Growth by Weather Zone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25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Residential PV – Analysis Methodology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9130EC-2D4B-41C5-8809-CE2302DD3939}"/>
              </a:ext>
            </a:extLst>
          </p:cNvPr>
          <p:cNvSpPr txBox="1"/>
          <p:nvPr/>
        </p:nvSpPr>
        <p:spPr>
          <a:xfrm>
            <a:off x="1143000" y="914400"/>
            <a:ext cx="6934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(same as last year)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 matching non-</a:t>
            </a:r>
            <a:r>
              <a:rPr lang="en-US" dirty="0" err="1"/>
              <a:t>pv</a:t>
            </a:r>
            <a:r>
              <a:rPr lang="en-US" dirty="0"/>
              <a:t> ESIIDs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Same Weather Zone, Profile Type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Stationcode</a:t>
            </a:r>
            <a:r>
              <a:rPr lang="en-US" dirty="0"/>
              <a:t>, Zip Code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Similar usage prior to PV installation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Closest 5 with greater use and closest 5 with lower use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Baseline load for each PV ESIID is average of the load for the ten matching ESIIDs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Baseline load for non-match </a:t>
            </a:r>
            <a:r>
              <a:rPr lang="en-US" dirty="0" err="1"/>
              <a:t>Esiids</a:t>
            </a:r>
            <a:r>
              <a:rPr lang="en-US" dirty="0"/>
              <a:t> profiled based on average baseline of matched PV ESIIDs in same Weather Zone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PV output = Export + Load Offset (Baseline – Actual Load)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Export and Actual metered interval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Baseline from matching ESIIDs</a:t>
            </a:r>
          </a:p>
        </p:txBody>
      </p:sp>
    </p:spTree>
    <p:extLst>
      <p:ext uri="{BB962C8B-B14F-4D97-AF65-F5344CB8AC3E}">
        <p14:creationId xmlns:p14="http://schemas.microsoft.com/office/powerpoint/2010/main" val="1711223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6256A5D-73F6-BFA7-524D-0A1301368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161" y="3617184"/>
            <a:ext cx="4007553" cy="25670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BAC35A-5B98-3408-3EF8-75542B04F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8" y="3650300"/>
            <a:ext cx="4027307" cy="25388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16C167-9104-0A09-5052-68C5768DC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867" y="838200"/>
            <a:ext cx="4007553" cy="25670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F8B7CF-17A1-62D4-A3F2-725C5FEF1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999" y="869244"/>
            <a:ext cx="4027308" cy="2559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Growth ESIIDs and Monthly Max PV Output by </a:t>
            </a:r>
            <a:r>
              <a:rPr lang="en-US" altLang="en-US" sz="2400" dirty="0" err="1"/>
              <a:t>Wzone</a:t>
            </a:r>
            <a:r>
              <a:rPr lang="en-US" altLang="en-US" sz="2400" dirty="0"/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75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140B1A1-7B87-621D-005A-525176DA7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615280"/>
            <a:ext cx="4016017" cy="25769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B5A099-841D-002C-BEA5-2AC63DEB5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88" y="3651061"/>
            <a:ext cx="4016018" cy="25662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AB16C9-74ED-1DAF-8D20-920479D12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1" y="852016"/>
            <a:ext cx="4016019" cy="25769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5EA8DF-0C14-5127-2D8E-6AACCF5AEB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288" y="852016"/>
            <a:ext cx="4016019" cy="2584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Growth ESIIDs and Monthly Max PV Output by </a:t>
            </a:r>
            <a:r>
              <a:rPr lang="en-US" altLang="en-US" sz="2400" dirty="0" err="1"/>
              <a:t>Wzone</a:t>
            </a:r>
            <a:r>
              <a:rPr lang="en-US" altLang="en-US" sz="2400" dirty="0"/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07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Growth ESIIDs and Monthly Max PV Output by </a:t>
            </a:r>
            <a:r>
              <a:rPr lang="en-US" altLang="en-US" sz="2400" dirty="0" err="1"/>
              <a:t>Wzone</a:t>
            </a:r>
            <a:r>
              <a:rPr lang="en-US" altLang="en-US" sz="2400" dirty="0"/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14D208-153C-408B-A544-A742E702E656}"/>
              </a:ext>
            </a:extLst>
          </p:cNvPr>
          <p:cNvSpPr txBox="1"/>
          <p:nvPr/>
        </p:nvSpPr>
        <p:spPr>
          <a:xfrm>
            <a:off x="2327931" y="838200"/>
            <a:ext cx="7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Coast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500737-E29D-40B7-9DFB-5F3633580B51}"/>
              </a:ext>
            </a:extLst>
          </p:cNvPr>
          <p:cNvSpPr txBox="1"/>
          <p:nvPr/>
        </p:nvSpPr>
        <p:spPr>
          <a:xfrm>
            <a:off x="6720165" y="83820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East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6F3DDD-CA90-4116-85AA-FBE0644C9A02}"/>
              </a:ext>
            </a:extLst>
          </p:cNvPr>
          <p:cNvSpPr txBox="1"/>
          <p:nvPr/>
        </p:nvSpPr>
        <p:spPr>
          <a:xfrm>
            <a:off x="2362200" y="3578690"/>
            <a:ext cx="776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FWest</a:t>
            </a:r>
            <a:endParaRPr 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77C116-ECF8-4BAE-BF4F-650A32F3CDE9}"/>
              </a:ext>
            </a:extLst>
          </p:cNvPr>
          <p:cNvSpPr txBox="1"/>
          <p:nvPr/>
        </p:nvSpPr>
        <p:spPr>
          <a:xfrm>
            <a:off x="6629400" y="3578690"/>
            <a:ext cx="776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NCent</a:t>
            </a:r>
            <a:endParaRPr lang="en-US" sz="16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78A2381-8E20-80A2-CDA1-D60344555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213212"/>
            <a:ext cx="3962400" cy="21166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1A87B9E-2475-C2D0-10C0-E31045CC1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396" y="1218513"/>
            <a:ext cx="3886203" cy="211136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0585EFB-0C80-E72D-0A6A-2FD7A311A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3979332"/>
            <a:ext cx="3962399" cy="211666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19DA611-3667-ABC2-E6CE-5FABE8706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395" y="3979332"/>
            <a:ext cx="3886203" cy="211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08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Growth ESIIDs and Monthly Max PV Output by </a:t>
            </a:r>
            <a:r>
              <a:rPr lang="en-US" altLang="en-US" sz="2400" dirty="0" err="1"/>
              <a:t>Wzone</a:t>
            </a:r>
            <a:r>
              <a:rPr lang="en-US" altLang="en-US" sz="2400" dirty="0"/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14D208-153C-408B-A544-A742E702E656}"/>
              </a:ext>
            </a:extLst>
          </p:cNvPr>
          <p:cNvSpPr txBox="1"/>
          <p:nvPr/>
        </p:nvSpPr>
        <p:spPr>
          <a:xfrm>
            <a:off x="2373087" y="838200"/>
            <a:ext cx="68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North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500737-E29D-40B7-9DFB-5F3633580B51}"/>
              </a:ext>
            </a:extLst>
          </p:cNvPr>
          <p:cNvSpPr txBox="1"/>
          <p:nvPr/>
        </p:nvSpPr>
        <p:spPr>
          <a:xfrm>
            <a:off x="6618564" y="838200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SCent</a:t>
            </a:r>
            <a:endParaRPr lang="en-US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6F3DDD-CA90-4116-85AA-FBE0644C9A02}"/>
              </a:ext>
            </a:extLst>
          </p:cNvPr>
          <p:cNvSpPr txBox="1"/>
          <p:nvPr/>
        </p:nvSpPr>
        <p:spPr>
          <a:xfrm>
            <a:off x="2362200" y="3578690"/>
            <a:ext cx="776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South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77C116-ECF8-4BAE-BF4F-650A32F3CDE9}"/>
              </a:ext>
            </a:extLst>
          </p:cNvPr>
          <p:cNvSpPr txBox="1"/>
          <p:nvPr/>
        </p:nvSpPr>
        <p:spPr>
          <a:xfrm>
            <a:off x="6606822" y="3578690"/>
            <a:ext cx="776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West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E86DA9F-CB39-62C3-6496-1277C99C9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70561"/>
            <a:ext cx="3957764" cy="21597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166468-A7C8-E064-D110-C938BF509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398" y="1175862"/>
            <a:ext cx="3957762" cy="215444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EC2D367-3AE2-ACD4-4DDB-5A3BBD1DE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975091"/>
            <a:ext cx="3957763" cy="21068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C683D09-E463-8789-26D2-82BC22FF07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398" y="3975091"/>
            <a:ext cx="3957762" cy="210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03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A9F370E1-A30D-8D79-B9E6-ACCFD420C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1048205"/>
            <a:ext cx="7315200" cy="45143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Residential PV – High 2023 PV Output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733A62-96C6-FA5A-6FC7-7C1563A26377}"/>
              </a:ext>
            </a:extLst>
          </p:cNvPr>
          <p:cNvSpPr txBox="1"/>
          <p:nvPr/>
        </p:nvSpPr>
        <p:spPr>
          <a:xfrm>
            <a:off x="2819400" y="55626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51.6 KWH of PV output per ESIID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33.7 Base KWH per ESIID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6.8 KW of PV output per ESIID</a:t>
            </a:r>
          </a:p>
        </p:txBody>
      </p:sp>
    </p:spTree>
    <p:extLst>
      <p:ext uri="{BB962C8B-B14F-4D97-AF65-F5344CB8AC3E}">
        <p14:creationId xmlns:p14="http://schemas.microsoft.com/office/powerpoint/2010/main" val="1903787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14205B7-29C6-EF68-9316-BD0E98DDE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1045895"/>
            <a:ext cx="7315200" cy="4516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Residential PV – High 2022 PV Output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5148D2-EFF1-4602-9181-F9B2017B1413}"/>
              </a:ext>
            </a:extLst>
          </p:cNvPr>
          <p:cNvSpPr txBox="1"/>
          <p:nvPr/>
        </p:nvSpPr>
        <p:spPr>
          <a:xfrm>
            <a:off x="2743200" y="56388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41.8 KWH of PV output per ESIID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39.6 Base KWH per ESIID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6.3 KW of PV output per ESIID</a:t>
            </a:r>
          </a:p>
        </p:txBody>
      </p:sp>
    </p:spTree>
    <p:extLst>
      <p:ext uri="{BB962C8B-B14F-4D97-AF65-F5344CB8AC3E}">
        <p14:creationId xmlns:p14="http://schemas.microsoft.com/office/powerpoint/2010/main" val="685313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E224543D-4439-909C-9EE4-3AC1EAFE1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018" y="1043586"/>
            <a:ext cx="7310582" cy="4516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Residential PV – Low 2022 PV Output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F50370-A236-4928-E72F-6E8E4344F6C2}"/>
              </a:ext>
            </a:extLst>
          </p:cNvPr>
          <p:cNvSpPr txBox="1"/>
          <p:nvPr/>
        </p:nvSpPr>
        <p:spPr>
          <a:xfrm>
            <a:off x="2971800" y="55626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5.9 KWH of PV output per ESIID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84.3 Base KWH per ESIID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0.9 KW Peak of PV output per ESIID</a:t>
            </a:r>
          </a:p>
        </p:txBody>
      </p:sp>
    </p:spTree>
    <p:extLst>
      <p:ext uri="{BB962C8B-B14F-4D97-AF65-F5344CB8AC3E}">
        <p14:creationId xmlns:p14="http://schemas.microsoft.com/office/powerpoint/2010/main" val="1110354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23818484-844F-FB13-D59A-04AF1E98A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996244"/>
            <a:ext cx="73152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PV Output During </a:t>
            </a:r>
            <a:r>
              <a:rPr lang="en-US" dirty="0"/>
              <a:t>ERCOT 2022 Summer Peak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5148D2-EFF1-4602-9181-F9B2017B1413}"/>
              </a:ext>
            </a:extLst>
          </p:cNvPr>
          <p:cNvSpPr txBox="1"/>
          <p:nvPr/>
        </p:nvSpPr>
        <p:spPr>
          <a:xfrm>
            <a:off x="1752600" y="5562600"/>
            <a:ext cx="5638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3.6 KW of PV output per ESIID at ERCOT peak (Int 67)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5.7 KW Peak of PV output per ESIID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45.4 KWH PV output per ESIID -- 75.9 Base KWH Per ESIID </a:t>
            </a:r>
          </a:p>
        </p:txBody>
      </p:sp>
    </p:spTree>
    <p:extLst>
      <p:ext uri="{BB962C8B-B14F-4D97-AF65-F5344CB8AC3E}">
        <p14:creationId xmlns:p14="http://schemas.microsoft.com/office/powerpoint/2010/main" val="712207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BBA10303-F0EE-FC21-9A85-0564B8A90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996244"/>
            <a:ext cx="7315200" cy="45663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PV Output During </a:t>
            </a:r>
            <a:r>
              <a:rPr lang="en-US" dirty="0"/>
              <a:t>ERCOT 2022 Winter Peak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5148D2-EFF1-4602-9181-F9B2017B1413}"/>
              </a:ext>
            </a:extLst>
          </p:cNvPr>
          <p:cNvSpPr txBox="1"/>
          <p:nvPr/>
        </p:nvSpPr>
        <p:spPr>
          <a:xfrm>
            <a:off x="1752600" y="5562600"/>
            <a:ext cx="5791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0.05 KW of PV output per ESIID at ERCOT peak (Int 32)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0.5 KW Peak of PV output per ESIID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27.3 KWH PV output per ESIID -- 100.7 Base KWH Per ESIID </a:t>
            </a:r>
          </a:p>
        </p:txBody>
      </p:sp>
    </p:spTree>
    <p:extLst>
      <p:ext uri="{BB962C8B-B14F-4D97-AF65-F5344CB8AC3E}">
        <p14:creationId xmlns:p14="http://schemas.microsoft.com/office/powerpoint/2010/main" val="3003452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5FB0B5-AC3B-C59C-1C15-460E2CC54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08" y="914401"/>
            <a:ext cx="8305800" cy="518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Growth ESIIDs and Monthly Max PV Output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34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4EFF52F-176B-6612-0C2C-E44459B4A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8229598" cy="266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Growth ESIIDs and Monthly Max PV Output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D2C5A1-1B5A-8670-E459-2552C4C84EFD}"/>
              </a:ext>
            </a:extLst>
          </p:cNvPr>
          <p:cNvSpPr txBox="1"/>
          <p:nvPr/>
        </p:nvSpPr>
        <p:spPr>
          <a:xfrm>
            <a:off x="2285998" y="4267200"/>
            <a:ext cx="54102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ESIIDs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Added since 2013: 145,612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Average Annual Growth 2013 – 2022: 53%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Peak PV MWs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Added since 2013: 1,001 MW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Average Annual Growth 2013 – 2022: 65%</a:t>
            </a:r>
          </a:p>
        </p:txBody>
      </p:sp>
    </p:spTree>
    <p:extLst>
      <p:ext uri="{BB962C8B-B14F-4D97-AF65-F5344CB8AC3E}">
        <p14:creationId xmlns:p14="http://schemas.microsoft.com/office/powerpoint/2010/main" val="3510354013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5DFABCE5-6410-4FC5-930F-1111C63E4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E9AA12-8AF9-4AA6-90FE-24669859CDF3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c34af464-7aa1-4edd-9be4-83dffc1cb926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35777</TotalTime>
  <Words>651</Words>
  <Application>Microsoft Office PowerPoint</Application>
  <PresentationFormat>On-screen Show (4:3)</PresentationFormat>
  <Paragraphs>132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Britannic Bold</vt:lpstr>
      <vt:lpstr>Calibri</vt:lpstr>
      <vt:lpstr>1_Custom Design</vt:lpstr>
      <vt:lpstr>Office Theme</vt:lpstr>
      <vt:lpstr>PowerPoint Presentation</vt:lpstr>
      <vt:lpstr>Residential PV – Analysis Methodology</vt:lpstr>
      <vt:lpstr>Residential PV – High 2023 PV Output Day</vt:lpstr>
      <vt:lpstr>Residential PV – High 2022 PV Output Day</vt:lpstr>
      <vt:lpstr>Residential PV – Low 2022 PV Output Day</vt:lpstr>
      <vt:lpstr>PV Output During ERCOT 2022 Summer Peak</vt:lpstr>
      <vt:lpstr>PV Output During ERCOT 2022 Winter Peak</vt:lpstr>
      <vt:lpstr>Growth ESIIDs and Monthly Max PV Output</vt:lpstr>
      <vt:lpstr>Growth ESIIDs and Monthly Max PV Output</vt:lpstr>
      <vt:lpstr>REPs with PV ESIIDs as of 30May2023</vt:lpstr>
      <vt:lpstr>Residential PV – Performance by Install Year</vt:lpstr>
      <vt:lpstr>Residential PV – Performance by Install Year</vt:lpstr>
      <vt:lpstr>Residential PV – Performance by Month</vt:lpstr>
      <vt:lpstr>Residential PV – Performance by Month</vt:lpstr>
      <vt:lpstr>Residential PV – Performance by Install Year</vt:lpstr>
      <vt:lpstr>Residential PV – Performance by Install Year</vt:lpstr>
      <vt:lpstr>PV Profile Posting</vt:lpstr>
      <vt:lpstr>Questions?</vt:lpstr>
      <vt:lpstr>Appendix</vt:lpstr>
      <vt:lpstr>Growth ESIIDs and Monthly Max PV Output by Wzone </vt:lpstr>
      <vt:lpstr>Growth ESIIDs and Monthly Max PV Output by Wzone </vt:lpstr>
      <vt:lpstr>Growth ESIIDs and Monthly Max PV Output by Wzone </vt:lpstr>
      <vt:lpstr>Growth ESIIDs and Monthly Max PV Output by Wzone 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Raish, Carl</cp:lastModifiedBy>
  <cp:revision>560</cp:revision>
  <cp:lastPrinted>2020-02-20T00:38:16Z</cp:lastPrinted>
  <dcterms:created xsi:type="dcterms:W3CDTF">2016-01-21T15:20:31Z</dcterms:created>
  <dcterms:modified xsi:type="dcterms:W3CDTF">2023-05-30T20:55:00Z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